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218825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마스터 부제목 스타일 편집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마스터 제목 스타일 편집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마스터 텍스트 스타일을 편집합니다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마스터 텍스트 스타일을 편집합니다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마스터 제목 스타일 편집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마스터 제목 스타일 편집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마스터 텍스트 스타일을 편집합니다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마스터 제목 스타일 편집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13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16.png"/><Relationship Id="rId7" Type="http://schemas.openxmlformats.org/officeDocument/2006/relationships/image" Target="../media/image20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iff"/><Relationship Id="rId4" Type="http://schemas.openxmlformats.org/officeDocument/2006/relationships/image" Target="../media/image24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7.tiff"/><Relationship Id="rId7" Type="http://schemas.openxmlformats.org/officeDocument/2006/relationships/image" Target="../media/image30.png"/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1763686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7" name="Group 117"/>
          <p:cNvGrpSpPr/>
          <p:nvPr/>
        </p:nvGrpSpPr>
        <p:grpSpPr>
          <a:xfrm>
            <a:off x="3091677" y="907601"/>
            <a:ext cx="2966393" cy="1082333"/>
            <a:chOff x="0" y="0"/>
            <a:chExt cx="2966392" cy="1082332"/>
          </a:xfrm>
        </p:grpSpPr>
        <p:sp>
          <p:nvSpPr>
            <p:cNvPr id="114" name="Shape 114"/>
            <p:cNvSpPr/>
            <p:nvPr/>
          </p:nvSpPr>
          <p:spPr>
            <a:xfrm flipV="1">
              <a:off x="1481140" y="0"/>
              <a:ext cx="2" cy="792090"/>
            </a:xfrm>
            <a:prstGeom prst="line">
              <a:avLst/>
            </a:prstGeom>
            <a:noFill/>
            <a:ln w="3810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flipV="1">
              <a:off x="2570347" y="395727"/>
              <a:ext cx="396046" cy="685970"/>
            </a:xfrm>
            <a:prstGeom prst="line">
              <a:avLst/>
            </a:prstGeom>
            <a:noFill/>
            <a:ln w="3810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 flipV="1">
              <a:off x="0" y="396363"/>
              <a:ext cx="396045" cy="685970"/>
            </a:xfrm>
            <a:prstGeom prst="line">
              <a:avLst/>
            </a:prstGeom>
            <a:noFill/>
            <a:ln w="3810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8" name="Shape 118"/>
          <p:cNvSpPr/>
          <p:nvPr/>
        </p:nvSpPr>
        <p:spPr>
          <a:xfrm>
            <a:off x="3350809" y="2903046"/>
            <a:ext cx="2442378" cy="1526539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t>어디로든지</a:t>
            </a:r>
          </a:p>
          <a:p>
            <a:pPr algn="ctr">
              <a:defRPr sz="5400"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t>눈</a:t>
            </a:r>
          </a:p>
        </p:txBody>
      </p:sp>
      <p:sp>
        <p:nvSpPr>
          <p:cNvPr id="119" name="Shape 119"/>
          <p:cNvSpPr/>
          <p:nvPr/>
        </p:nvSpPr>
        <p:spPr>
          <a:xfrm>
            <a:off x="2203805" y="4927343"/>
            <a:ext cx="4736385" cy="900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800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t>아바타</a:t>
            </a:r>
          </a:p>
          <a:p>
            <a:pPr algn="ctr">
              <a:defRPr sz="2400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t>박환석, 손명준, 권영훈, 최은헌, 허성실</a:t>
            </a:r>
          </a:p>
        </p:txBody>
      </p:sp>
      <p:sp>
        <p:nvSpPr>
          <p:cNvPr id="120" name="Shape 120"/>
          <p:cNvSpPr/>
          <p:nvPr/>
        </p:nvSpPr>
        <p:spPr>
          <a:xfrm>
            <a:off x="2135751" y="4869160"/>
            <a:ext cx="4874136" cy="2"/>
          </a:xfrm>
          <a:prstGeom prst="line">
            <a:avLst/>
          </a:prstGeom>
          <a:ln w="88900">
            <a:solidFill>
              <a:srgbClr val="FFFFFF"/>
            </a:solidFill>
          </a:ln>
          <a:effectLst>
            <a:outerShdw blurRad="50800" dist="38100" dir="5400000" rotWithShape="0">
              <a:srgbClr val="000000">
                <a:alpha val="2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135751" y="5949279"/>
            <a:ext cx="4874136" cy="2"/>
          </a:xfrm>
          <a:prstGeom prst="line">
            <a:avLst/>
          </a:prstGeom>
          <a:ln w="25400">
            <a:solidFill>
              <a:srgbClr val="FFFFFF"/>
            </a:solidFill>
          </a:ln>
          <a:effectLst>
            <a:outerShdw blurRad="50800" dist="38100" dir="5400000" rotWithShape="0">
              <a:srgbClr val="000000">
                <a:alpha val="2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2" name="image1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3806" y="1553062"/>
            <a:ext cx="4736388" cy="196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1" animBg="1" advAuto="0"/>
      <p:bldP spid="119" grpId="3" animBg="1" advAuto="0"/>
      <p:bldP spid="120" grpId="2" animBg="1" advAuto="0"/>
      <p:bldP spid="121" grpId="4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oup 418"/>
          <p:cNvGrpSpPr/>
          <p:nvPr/>
        </p:nvGrpSpPr>
        <p:grpSpPr>
          <a:xfrm>
            <a:off x="144860" y="1065236"/>
            <a:ext cx="1474814" cy="407050"/>
            <a:chOff x="0" y="0"/>
            <a:chExt cx="1474813" cy="407049"/>
          </a:xfrm>
        </p:grpSpPr>
        <p:sp>
          <p:nvSpPr>
            <p:cNvPr id="416" name="Shape 416"/>
            <p:cNvSpPr/>
            <p:nvPr/>
          </p:nvSpPr>
          <p:spPr>
            <a:xfrm>
              <a:off x="0" y="-1"/>
              <a:ext cx="1474814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19869" y="30039"/>
              <a:ext cx="1435075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02 목표</a:t>
              </a:r>
            </a:p>
          </p:txBody>
        </p:sp>
      </p:grpSp>
      <p:sp>
        <p:nvSpPr>
          <p:cNvPr id="419" name="Shape 419"/>
          <p:cNvSpPr/>
          <p:nvPr/>
        </p:nvSpPr>
        <p:spPr>
          <a:xfrm>
            <a:off x="0" y="0"/>
            <a:ext cx="1763686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2178696" y="1320281"/>
            <a:ext cx="6516042" cy="5472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74314" indent="-374314">
              <a:buSzPct val="100000"/>
              <a:buAutoNum type="arabicPeriod"/>
              <a:defRPr sz="2800"/>
            </a:pPr>
            <a:r>
              <a:t>3D로 보여주고, 상하좌우 회전이 가능함으로써 현실감이 느껴진다.</a:t>
            </a:r>
          </a:p>
          <a:p>
            <a:pPr>
              <a:defRPr sz="2800"/>
            </a:pPr>
            <a:endParaRPr/>
          </a:p>
          <a:p>
            <a:pPr marL="374314" indent="-374314">
              <a:buSzPct val="100000"/>
              <a:buAutoNum type="arabicPeriod" startAt="2"/>
              <a:defRPr sz="2800"/>
            </a:pPr>
            <a:r>
              <a:t> 고개의 움직임만으로 상하좌우 회전이 가능하므로 손이 불편한 장애인들도 편리하게 사용할 수 있다.</a:t>
            </a:r>
          </a:p>
          <a:p>
            <a:pPr>
              <a:defRPr sz="2800"/>
            </a:pPr>
            <a:endParaRPr/>
          </a:p>
          <a:p>
            <a:pPr marL="374314" indent="-374314">
              <a:buSzPct val="100000"/>
              <a:buAutoNum type="arabicPeriod" startAt="3"/>
              <a:defRPr sz="2800"/>
            </a:pPr>
            <a:r>
              <a:t>거동이 불편한 장애인들이 홈스쿨링을 할 때 강의실에 직접 있는 것과 같은 느낌을 주어 학습의 성취도와 만족도를 높일 수 있다. </a:t>
            </a:r>
          </a:p>
          <a:p>
            <a:pPr>
              <a:defRPr sz="2800"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4261420" y="455930"/>
            <a:ext cx="172999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700"/>
            </a:lvl1pPr>
          </a:lstStyle>
          <a:p>
            <a:r>
              <a:t>기대효과</a:t>
            </a:r>
          </a:p>
        </p:txBody>
      </p:sp>
      <p:grpSp>
        <p:nvGrpSpPr>
          <p:cNvPr id="424" name="Group 424"/>
          <p:cNvGrpSpPr/>
          <p:nvPr/>
        </p:nvGrpSpPr>
        <p:grpSpPr>
          <a:xfrm>
            <a:off x="144436" y="1646254"/>
            <a:ext cx="1474815" cy="407050"/>
            <a:chOff x="0" y="0"/>
            <a:chExt cx="1474814" cy="407049"/>
          </a:xfrm>
        </p:grpSpPr>
        <p:sp>
          <p:nvSpPr>
            <p:cNvPr id="422" name="Shape 422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2. 시스템 구조</a:t>
              </a:r>
            </a:p>
          </p:txBody>
        </p:sp>
      </p:grpSp>
      <p:grpSp>
        <p:nvGrpSpPr>
          <p:cNvPr id="427" name="Group 427"/>
          <p:cNvGrpSpPr/>
          <p:nvPr/>
        </p:nvGrpSpPr>
        <p:grpSpPr>
          <a:xfrm>
            <a:off x="144436" y="2214772"/>
            <a:ext cx="1474815" cy="407050"/>
            <a:chOff x="0" y="0"/>
            <a:chExt cx="1474814" cy="407049"/>
          </a:xfrm>
        </p:grpSpPr>
        <p:sp>
          <p:nvSpPr>
            <p:cNvPr id="425" name="Shape 425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3. 시스템 구성</a:t>
              </a:r>
            </a:p>
          </p:txBody>
        </p:sp>
      </p:grpSp>
      <p:grpSp>
        <p:nvGrpSpPr>
          <p:cNvPr id="430" name="Group 430"/>
          <p:cNvGrpSpPr/>
          <p:nvPr/>
        </p:nvGrpSpPr>
        <p:grpSpPr>
          <a:xfrm>
            <a:off x="144436" y="2781163"/>
            <a:ext cx="1474815" cy="407050"/>
            <a:chOff x="0" y="0"/>
            <a:chExt cx="1474814" cy="407049"/>
          </a:xfrm>
        </p:grpSpPr>
        <p:sp>
          <p:nvSpPr>
            <p:cNvPr id="428" name="Shape 428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4. 조작 방법</a:t>
              </a:r>
            </a:p>
          </p:txBody>
        </p:sp>
      </p:grpSp>
      <p:grpSp>
        <p:nvGrpSpPr>
          <p:cNvPr id="433" name="Group 433"/>
          <p:cNvGrpSpPr/>
          <p:nvPr/>
        </p:nvGrpSpPr>
        <p:grpSpPr>
          <a:xfrm>
            <a:off x="144860" y="1078801"/>
            <a:ext cx="1474814" cy="407050"/>
            <a:chOff x="0" y="0"/>
            <a:chExt cx="1474813" cy="407049"/>
          </a:xfrm>
        </p:grpSpPr>
        <p:sp>
          <p:nvSpPr>
            <p:cNvPr id="431" name="Shape 431"/>
            <p:cNvSpPr/>
            <p:nvPr/>
          </p:nvSpPr>
          <p:spPr>
            <a:xfrm>
              <a:off x="0" y="-1"/>
              <a:ext cx="1474814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9869" y="30039"/>
              <a:ext cx="1435075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1. 목표</a:t>
              </a:r>
            </a:p>
          </p:txBody>
        </p:sp>
      </p:grpSp>
      <p:grpSp>
        <p:nvGrpSpPr>
          <p:cNvPr id="436" name="Group 436"/>
          <p:cNvGrpSpPr/>
          <p:nvPr/>
        </p:nvGrpSpPr>
        <p:grpSpPr>
          <a:xfrm>
            <a:off x="144860" y="3348618"/>
            <a:ext cx="1474814" cy="432051"/>
            <a:chOff x="0" y="0"/>
            <a:chExt cx="1474813" cy="432049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1474814" cy="43205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10CFC8"/>
                  </a:solidFill>
                </a:defRPr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1090" y="42539"/>
              <a:ext cx="1432633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10CFC8"/>
                  </a:solidFill>
                </a:defRPr>
              </a:lvl1pPr>
            </a:lstStyle>
            <a:p>
              <a:r>
                <a:t>5. 기대 효과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0" y="0"/>
            <a:ext cx="1763686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2411760" y="2921168"/>
            <a:ext cx="5400600" cy="1059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60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감사합니다 :)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0"/>
            <a:ext cx="1763686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427434" y="2708918"/>
            <a:ext cx="1481110" cy="96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400">
                <a:solidFill>
                  <a:srgbClr val="262626"/>
                </a:solidFill>
              </a:defRPr>
            </a:lvl1pPr>
          </a:lstStyle>
          <a:p>
            <a:r>
              <a:t>목 차</a:t>
            </a:r>
          </a:p>
        </p:txBody>
      </p:sp>
      <p:sp>
        <p:nvSpPr>
          <p:cNvPr id="127" name="Shape 127"/>
          <p:cNvSpPr/>
          <p:nvPr/>
        </p:nvSpPr>
        <p:spPr>
          <a:xfrm>
            <a:off x="4571998" y="1713322"/>
            <a:ext cx="2539483" cy="3129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200">
                <a:solidFill>
                  <a:srgbClr val="FFFFFF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/>
          </a:p>
          <a:p>
            <a:pPr>
              <a:defRPr sz="3200">
                <a:solidFill>
                  <a:srgbClr val="FFFFFF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t>1. 목표</a:t>
            </a:r>
          </a:p>
          <a:p>
            <a:pPr>
              <a:defRPr sz="3200">
                <a:solidFill>
                  <a:srgbClr val="FFFFFF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t>2. 시스템 구조</a:t>
            </a:r>
          </a:p>
          <a:p>
            <a:pPr>
              <a:defRPr sz="3200">
                <a:solidFill>
                  <a:srgbClr val="FFFFFF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t>3. 시스템 구성</a:t>
            </a:r>
          </a:p>
          <a:p>
            <a:pPr>
              <a:defRPr sz="3200">
                <a:solidFill>
                  <a:srgbClr val="FFFFFF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t>4. 조작 방법</a:t>
            </a:r>
          </a:p>
          <a:p>
            <a:pPr>
              <a:defRPr sz="3200">
                <a:solidFill>
                  <a:srgbClr val="FFFFFF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t>5. 기대 효과</a:t>
            </a:r>
          </a:p>
        </p:txBody>
      </p:sp>
      <p:sp>
        <p:nvSpPr>
          <p:cNvPr id="128" name="Shape 128"/>
          <p:cNvSpPr/>
          <p:nvPr/>
        </p:nvSpPr>
        <p:spPr>
          <a:xfrm>
            <a:off x="2267743" y="2564902"/>
            <a:ext cx="1661032" cy="2"/>
          </a:xfrm>
          <a:prstGeom prst="line">
            <a:avLst/>
          </a:prstGeom>
          <a:ln w="88900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267743" y="3789040"/>
            <a:ext cx="1661032" cy="2"/>
          </a:xfrm>
          <a:prstGeom prst="line">
            <a:avLst/>
          </a:prstGeom>
          <a:ln w="25400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8144" y="3908745"/>
            <a:ext cx="2782538" cy="2228607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0" y="0"/>
            <a:ext cx="1763686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5" name="Group 135"/>
          <p:cNvGrpSpPr/>
          <p:nvPr/>
        </p:nvGrpSpPr>
        <p:grpSpPr>
          <a:xfrm>
            <a:off x="144860" y="1052736"/>
            <a:ext cx="1474814" cy="432051"/>
            <a:chOff x="0" y="0"/>
            <a:chExt cx="1474813" cy="432049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474814" cy="43205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10CFC8"/>
                  </a:solidFill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1090" y="42539"/>
              <a:ext cx="1432633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10CFC8"/>
                  </a:solidFill>
                </a:defRPr>
              </a:lvl1pPr>
            </a:lstStyle>
            <a:p>
              <a:r>
                <a:t>1. 목표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144436" y="1646254"/>
            <a:ext cx="1474815" cy="407050"/>
            <a:chOff x="0" y="0"/>
            <a:chExt cx="1474814" cy="407049"/>
          </a:xfrm>
        </p:grpSpPr>
        <p:sp>
          <p:nvSpPr>
            <p:cNvPr id="136" name="Shape 136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2. 시스템 구조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2051719" y="1268758"/>
            <a:ext cx="3332958" cy="2108439"/>
            <a:chOff x="0" y="0"/>
            <a:chExt cx="3332956" cy="2108437"/>
          </a:xfrm>
        </p:grpSpPr>
        <p:pic>
          <p:nvPicPr>
            <p:cNvPr id="139" name="image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650176" cy="21084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image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50173" y="0"/>
              <a:ext cx="1682784" cy="21084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2" name="Shape 142"/>
          <p:cNvSpPr/>
          <p:nvPr/>
        </p:nvSpPr>
        <p:spPr>
          <a:xfrm flipV="1">
            <a:off x="5175432" y="1930793"/>
            <a:ext cx="1224138" cy="313035"/>
          </a:xfrm>
          <a:prstGeom prst="line">
            <a:avLst/>
          </a:prstGeom>
          <a:ln>
            <a:solidFill>
              <a:srgbClr val="1F49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411758" y="3908745"/>
            <a:ext cx="2448275" cy="1972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F497D"/>
                </a:solidFill>
              </a:defRPr>
            </a:pPr>
            <a:r>
              <a:t>손을 안 써도 굴러가는 휠체어 ‘Ogo’</a:t>
            </a:r>
          </a:p>
          <a:p>
            <a:pPr>
              <a:defRPr sz="2000"/>
            </a:pPr>
            <a:r>
              <a:t>-&gt; 몸의 움직임만으로 쉽게 조작할 수 있어 지체장애인들에게 긍정적인 반응을 얻어냄!!</a:t>
            </a:r>
          </a:p>
        </p:txBody>
      </p:sp>
      <p:sp>
        <p:nvSpPr>
          <p:cNvPr id="144" name="Shape 144"/>
          <p:cNvSpPr/>
          <p:nvPr/>
        </p:nvSpPr>
        <p:spPr>
          <a:xfrm>
            <a:off x="4770022" y="4432313"/>
            <a:ext cx="1962220" cy="436847"/>
          </a:xfrm>
          <a:prstGeom prst="line">
            <a:avLst/>
          </a:prstGeom>
          <a:ln>
            <a:solidFill>
              <a:srgbClr val="1F49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6399567" y="1453741"/>
            <a:ext cx="2448274" cy="132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F497D"/>
                </a:solidFill>
              </a:defRPr>
            </a:pPr>
            <a:r>
              <a:t>2D이고, 상하좌우 회전</a:t>
            </a:r>
            <a:r>
              <a:rPr>
                <a:solidFill>
                  <a:srgbClr val="000000"/>
                </a:solidFill>
              </a:rPr>
              <a:t> 기능이 없다.</a:t>
            </a:r>
          </a:p>
          <a:p>
            <a:pPr>
              <a:defRPr sz="2000"/>
            </a:pPr>
            <a:r>
              <a:t>-&gt; 현실감이 없고, 시야에 제한이 있다!!</a:t>
            </a:r>
          </a:p>
        </p:txBody>
      </p:sp>
      <p:sp>
        <p:nvSpPr>
          <p:cNvPr id="146" name="Shape 146"/>
          <p:cNvSpPr/>
          <p:nvPr/>
        </p:nvSpPr>
        <p:spPr>
          <a:xfrm>
            <a:off x="2388898" y="394174"/>
            <a:ext cx="4991415" cy="49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/>
            </a:lvl1pPr>
          </a:lstStyle>
          <a:p>
            <a:r>
              <a:t>어떤 CCTV를 만들까?</a:t>
            </a:r>
          </a:p>
        </p:txBody>
      </p:sp>
      <p:grpSp>
        <p:nvGrpSpPr>
          <p:cNvPr id="149" name="Group 149"/>
          <p:cNvGrpSpPr/>
          <p:nvPr/>
        </p:nvGrpSpPr>
        <p:grpSpPr>
          <a:xfrm>
            <a:off x="144436" y="2214772"/>
            <a:ext cx="1474815" cy="407050"/>
            <a:chOff x="0" y="0"/>
            <a:chExt cx="1474814" cy="407049"/>
          </a:xfrm>
        </p:grpSpPr>
        <p:sp>
          <p:nvSpPr>
            <p:cNvPr id="147" name="Shape 147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3. 시스템 구성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144436" y="2781163"/>
            <a:ext cx="1474815" cy="407050"/>
            <a:chOff x="0" y="0"/>
            <a:chExt cx="1474814" cy="407049"/>
          </a:xfrm>
        </p:grpSpPr>
        <p:sp>
          <p:nvSpPr>
            <p:cNvPr id="150" name="Shape 150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4. 조작 방법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144436" y="3350745"/>
            <a:ext cx="1474815" cy="407050"/>
            <a:chOff x="0" y="0"/>
            <a:chExt cx="1474814" cy="407049"/>
          </a:xfrm>
        </p:grpSpPr>
        <p:sp>
          <p:nvSpPr>
            <p:cNvPr id="153" name="Shape 153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5. 기대 효과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5652120" y="548679"/>
            <a:ext cx="3384378" cy="3419824"/>
          </a:xfrm>
          <a:prstGeom prst="wedgeEllipseCallout">
            <a:avLst>
              <a:gd name="adj1" fmla="val -62605"/>
              <a:gd name="adj2" fmla="val 3543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1763686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0544" y="2285301"/>
            <a:ext cx="3046590" cy="3471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1709" y="3286316"/>
            <a:ext cx="2304259" cy="237626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3" name="Group 163"/>
          <p:cNvGrpSpPr/>
          <p:nvPr/>
        </p:nvGrpSpPr>
        <p:grpSpPr>
          <a:xfrm>
            <a:off x="6125088" y="733280"/>
            <a:ext cx="2232392" cy="2520284"/>
            <a:chOff x="0" y="0"/>
            <a:chExt cx="2232391" cy="2520282"/>
          </a:xfrm>
        </p:grpSpPr>
        <p:pic>
          <p:nvPicPr>
            <p:cNvPr id="161" name="image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898516"/>
              <a:ext cx="2232392" cy="16217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image7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54262" y="-1"/>
              <a:ext cx="1215969" cy="9111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4" name="Shape 164"/>
          <p:cNvSpPr/>
          <p:nvPr/>
        </p:nvSpPr>
        <p:spPr>
          <a:xfrm>
            <a:off x="5898381" y="4569983"/>
            <a:ext cx="2694311" cy="97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손이 불편한 장애인들을 위하여 </a:t>
            </a:r>
            <a:r>
              <a:rPr>
                <a:solidFill>
                  <a:srgbClr val="FF271C"/>
                </a:solidFill>
              </a:rPr>
              <a:t>고개의 움직임</a:t>
            </a:r>
            <a:r>
              <a:t>만으로 방향을 바꿀수 있도록 함</a:t>
            </a:r>
          </a:p>
        </p:txBody>
      </p:sp>
      <p:sp>
        <p:nvSpPr>
          <p:cNvPr id="165" name="Shape 165"/>
          <p:cNvSpPr/>
          <p:nvPr/>
        </p:nvSpPr>
        <p:spPr>
          <a:xfrm>
            <a:off x="2819661" y="523078"/>
            <a:ext cx="2448275" cy="97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2E21"/>
                </a:solidFill>
              </a:defRPr>
            </a:pPr>
            <a:r>
              <a:t>3D</a:t>
            </a:r>
            <a:r>
              <a:rPr>
                <a:solidFill>
                  <a:srgbClr val="000000"/>
                </a:solidFill>
              </a:rPr>
              <a:t>이고, </a:t>
            </a:r>
            <a:r>
              <a:rPr>
                <a:solidFill>
                  <a:srgbClr val="FF3124"/>
                </a:solidFill>
              </a:rPr>
              <a:t>상하좌우</a:t>
            </a:r>
            <a:r>
              <a:rPr>
                <a:solidFill>
                  <a:srgbClr val="000000"/>
                </a:solidFill>
              </a:rPr>
              <a:t>로 회전 가능하여 현실감을</a:t>
            </a:r>
            <a:r>
              <a:rPr>
                <a:solidFill>
                  <a:srgbClr val="1F497D"/>
                </a:solidFill>
              </a:rPr>
              <a:t> </a:t>
            </a:r>
            <a:r>
              <a:rPr>
                <a:solidFill>
                  <a:srgbClr val="010101"/>
                </a:solidFill>
              </a:rPr>
              <a:t>주는 </a:t>
            </a:r>
            <a:r>
              <a:rPr>
                <a:solidFill>
                  <a:srgbClr val="FF2600"/>
                </a:solidFill>
              </a:rPr>
              <a:t>CCTV</a:t>
            </a:r>
            <a:r>
              <a:rPr>
                <a:solidFill>
                  <a:srgbClr val="010101"/>
                </a:solidFill>
              </a:rPr>
              <a:t> 개발</a:t>
            </a:r>
          </a:p>
        </p:txBody>
      </p:sp>
      <p:sp>
        <p:nvSpPr>
          <p:cNvPr id="166" name="Shape 166"/>
          <p:cNvSpPr/>
          <p:nvPr/>
        </p:nvSpPr>
        <p:spPr>
          <a:xfrm>
            <a:off x="3923927" y="4020851"/>
            <a:ext cx="1974455" cy="958446"/>
          </a:xfrm>
          <a:prstGeom prst="line">
            <a:avLst/>
          </a:prstGeom>
          <a:ln>
            <a:solidFill>
              <a:srgbClr val="1F49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194460" y="984742"/>
            <a:ext cx="1684892" cy="204090"/>
          </a:xfrm>
          <a:prstGeom prst="line">
            <a:avLst/>
          </a:prstGeom>
          <a:ln w="15875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70" name="Group 170"/>
          <p:cNvGrpSpPr/>
          <p:nvPr/>
        </p:nvGrpSpPr>
        <p:grpSpPr>
          <a:xfrm>
            <a:off x="144860" y="1052736"/>
            <a:ext cx="1474814" cy="432051"/>
            <a:chOff x="0" y="0"/>
            <a:chExt cx="1474813" cy="432049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1474814" cy="43205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10CFC8"/>
                  </a:solidFill>
                </a:defRPr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1090" y="42539"/>
              <a:ext cx="1432633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10CFC8"/>
                  </a:solidFill>
                </a:defRPr>
              </a:lvl1pPr>
            </a:lstStyle>
            <a:p>
              <a:r>
                <a:t>1. 목표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144436" y="1646254"/>
            <a:ext cx="1474815" cy="407050"/>
            <a:chOff x="0" y="0"/>
            <a:chExt cx="1474814" cy="407049"/>
          </a:xfrm>
        </p:grpSpPr>
        <p:sp>
          <p:nvSpPr>
            <p:cNvPr id="171" name="Shape 171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2. 시스템 구조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144436" y="2214772"/>
            <a:ext cx="1474815" cy="407050"/>
            <a:chOff x="0" y="0"/>
            <a:chExt cx="1474814" cy="407049"/>
          </a:xfrm>
        </p:grpSpPr>
        <p:sp>
          <p:nvSpPr>
            <p:cNvPr id="174" name="Shape 174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3. 시스템 구성</a:t>
              </a: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144436" y="2781163"/>
            <a:ext cx="1474815" cy="407050"/>
            <a:chOff x="0" y="0"/>
            <a:chExt cx="1474814" cy="407049"/>
          </a:xfrm>
        </p:grpSpPr>
        <p:sp>
          <p:nvSpPr>
            <p:cNvPr id="177" name="Shape 177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4. 조작 방법</a:t>
              </a:r>
            </a:p>
          </p:txBody>
        </p:sp>
      </p:grpSp>
      <p:grpSp>
        <p:nvGrpSpPr>
          <p:cNvPr id="182" name="Group 182"/>
          <p:cNvGrpSpPr/>
          <p:nvPr/>
        </p:nvGrpSpPr>
        <p:grpSpPr>
          <a:xfrm>
            <a:off x="144436" y="3350745"/>
            <a:ext cx="1474815" cy="407050"/>
            <a:chOff x="0" y="0"/>
            <a:chExt cx="1474814" cy="407049"/>
          </a:xfrm>
        </p:grpSpPr>
        <p:sp>
          <p:nvSpPr>
            <p:cNvPr id="180" name="Shape 180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5. 기대 효과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6369620" y="3936303"/>
            <a:ext cx="89207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Arduino</a:t>
            </a:r>
          </a:p>
        </p:txBody>
      </p:sp>
      <p:grpSp>
        <p:nvGrpSpPr>
          <p:cNvPr id="187" name="Group 187"/>
          <p:cNvGrpSpPr/>
          <p:nvPr/>
        </p:nvGrpSpPr>
        <p:grpSpPr>
          <a:xfrm>
            <a:off x="144860" y="1065236"/>
            <a:ext cx="1474814" cy="407050"/>
            <a:chOff x="0" y="0"/>
            <a:chExt cx="1474813" cy="407049"/>
          </a:xfrm>
        </p:grpSpPr>
        <p:sp>
          <p:nvSpPr>
            <p:cNvPr id="185" name="Shape 185"/>
            <p:cNvSpPr/>
            <p:nvPr/>
          </p:nvSpPr>
          <p:spPr>
            <a:xfrm>
              <a:off x="0" y="-1"/>
              <a:ext cx="1474814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9869" y="30039"/>
              <a:ext cx="1435075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02 목표</a:t>
              </a:r>
            </a:p>
          </p:txBody>
        </p:sp>
      </p:grpSp>
      <p:sp>
        <p:nvSpPr>
          <p:cNvPr id="188" name="Shape 188"/>
          <p:cNvSpPr/>
          <p:nvPr/>
        </p:nvSpPr>
        <p:spPr>
          <a:xfrm>
            <a:off x="0" y="0"/>
            <a:ext cx="1763686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9" name="image8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8700" y="2246165"/>
            <a:ext cx="721736" cy="543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9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4285" y="3525575"/>
            <a:ext cx="338994" cy="4320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3" name="Group 193"/>
          <p:cNvGrpSpPr/>
          <p:nvPr/>
        </p:nvGrpSpPr>
        <p:grpSpPr>
          <a:xfrm>
            <a:off x="144436" y="2214772"/>
            <a:ext cx="1474815" cy="407050"/>
            <a:chOff x="0" y="0"/>
            <a:chExt cx="1474814" cy="407049"/>
          </a:xfrm>
        </p:grpSpPr>
        <p:sp>
          <p:nvSpPr>
            <p:cNvPr id="191" name="Shape 191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3. 시스템 구성</a:t>
              </a:r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144436" y="2781163"/>
            <a:ext cx="1474815" cy="407050"/>
            <a:chOff x="0" y="0"/>
            <a:chExt cx="1474814" cy="407049"/>
          </a:xfrm>
        </p:grpSpPr>
        <p:sp>
          <p:nvSpPr>
            <p:cNvPr id="194" name="Shape 194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4. 조작 방법</a:t>
              </a:r>
            </a:p>
          </p:txBody>
        </p:sp>
      </p:grpSp>
      <p:grpSp>
        <p:nvGrpSpPr>
          <p:cNvPr id="199" name="Group 199"/>
          <p:cNvGrpSpPr/>
          <p:nvPr/>
        </p:nvGrpSpPr>
        <p:grpSpPr>
          <a:xfrm>
            <a:off x="144436" y="3350745"/>
            <a:ext cx="1474815" cy="407050"/>
            <a:chOff x="0" y="0"/>
            <a:chExt cx="1474814" cy="407049"/>
          </a:xfrm>
        </p:grpSpPr>
        <p:sp>
          <p:nvSpPr>
            <p:cNvPr id="197" name="Shape 197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5. 기대 효과</a:t>
              </a:r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144860" y="1623382"/>
            <a:ext cx="1474814" cy="432051"/>
            <a:chOff x="0" y="0"/>
            <a:chExt cx="1474813" cy="432049"/>
          </a:xfrm>
        </p:grpSpPr>
        <p:sp>
          <p:nvSpPr>
            <p:cNvPr id="200" name="Shape 200"/>
            <p:cNvSpPr/>
            <p:nvPr/>
          </p:nvSpPr>
          <p:spPr>
            <a:xfrm>
              <a:off x="0" y="0"/>
              <a:ext cx="1474814" cy="43205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10CFC8"/>
                  </a:solidFill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1090" y="42539"/>
              <a:ext cx="1432633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10CFC8"/>
                  </a:solidFill>
                </a:defRPr>
              </a:lvl1pPr>
            </a:lstStyle>
            <a:p>
              <a:r>
                <a:t>2. 시스템 구조</a:t>
              </a:r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144860" y="1078801"/>
            <a:ext cx="1474814" cy="407050"/>
            <a:chOff x="0" y="0"/>
            <a:chExt cx="1474813" cy="407049"/>
          </a:xfrm>
        </p:grpSpPr>
        <p:sp>
          <p:nvSpPr>
            <p:cNvPr id="203" name="Shape 203"/>
            <p:cNvSpPr/>
            <p:nvPr/>
          </p:nvSpPr>
          <p:spPr>
            <a:xfrm>
              <a:off x="0" y="-1"/>
              <a:ext cx="1474814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9869" y="30039"/>
              <a:ext cx="1435075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1. 목표</a:t>
              </a:r>
            </a:p>
          </p:txBody>
        </p:sp>
      </p:grpSp>
      <p:pic>
        <p:nvPicPr>
          <p:cNvPr id="206" name="image2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4258" y="793750"/>
            <a:ext cx="6647807" cy="5036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8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00" y="2286000"/>
            <a:ext cx="721736" cy="543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1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4761" y="3527928"/>
            <a:ext cx="501837" cy="639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2"/>
          <p:cNvGrpSpPr/>
          <p:nvPr/>
        </p:nvGrpSpPr>
        <p:grpSpPr>
          <a:xfrm>
            <a:off x="144860" y="1065236"/>
            <a:ext cx="1474814" cy="407050"/>
            <a:chOff x="0" y="0"/>
            <a:chExt cx="1474813" cy="407049"/>
          </a:xfrm>
        </p:grpSpPr>
        <p:sp>
          <p:nvSpPr>
            <p:cNvPr id="210" name="Shape 210"/>
            <p:cNvSpPr/>
            <p:nvPr/>
          </p:nvSpPr>
          <p:spPr>
            <a:xfrm>
              <a:off x="0" y="-1"/>
              <a:ext cx="1474814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9869" y="30039"/>
              <a:ext cx="1435075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02 목표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0" y="0"/>
            <a:ext cx="1763686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4" name="image11-smal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538442" y="-152213"/>
            <a:ext cx="3857628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7867228" y="563158"/>
            <a:ext cx="2" cy="112657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6" name="Shape 216"/>
          <p:cNvSpPr/>
          <p:nvPr/>
        </p:nvSpPr>
        <p:spPr>
          <a:xfrm flipV="1">
            <a:off x="6819899" y="5232400"/>
            <a:ext cx="3" cy="77914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4489417" y="1196211"/>
            <a:ext cx="1828413" cy="111581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5870271" y="536899"/>
            <a:ext cx="949629" cy="9496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6433120" y="6031229"/>
            <a:ext cx="89509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아두이노</a:t>
            </a:r>
          </a:p>
        </p:txBody>
      </p:sp>
      <p:sp>
        <p:nvSpPr>
          <p:cNvPr id="220" name="Shape 220"/>
          <p:cNvSpPr/>
          <p:nvPr/>
        </p:nvSpPr>
        <p:spPr>
          <a:xfrm flipH="1" flipV="1">
            <a:off x="4559300" y="3644899"/>
            <a:ext cx="1027534" cy="234036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719689" y="6016876"/>
            <a:ext cx="1653337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Viewer용 핸드폰</a:t>
            </a:r>
          </a:p>
        </p:txBody>
      </p:sp>
      <p:sp>
        <p:nvSpPr>
          <p:cNvPr id="222" name="Shape 222"/>
          <p:cNvSpPr/>
          <p:nvPr/>
        </p:nvSpPr>
        <p:spPr>
          <a:xfrm>
            <a:off x="7142574" y="212976"/>
            <a:ext cx="1771655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Camera용 핸드폰</a:t>
            </a:r>
          </a:p>
        </p:txBody>
      </p:sp>
      <p:sp>
        <p:nvSpPr>
          <p:cNvPr id="223" name="Shape 223"/>
          <p:cNvSpPr/>
          <p:nvPr/>
        </p:nvSpPr>
        <p:spPr>
          <a:xfrm>
            <a:off x="5097874" y="212976"/>
            <a:ext cx="1569849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 서보 모터(상하)</a:t>
            </a:r>
          </a:p>
        </p:txBody>
      </p:sp>
      <p:sp>
        <p:nvSpPr>
          <p:cNvPr id="224" name="Shape 224"/>
          <p:cNvSpPr/>
          <p:nvPr/>
        </p:nvSpPr>
        <p:spPr>
          <a:xfrm>
            <a:off x="2034258" y="793319"/>
            <a:ext cx="4098402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 서보 모터(좌우) &amp;  Hexa Base Rotate Kit</a:t>
            </a:r>
          </a:p>
        </p:txBody>
      </p:sp>
      <p:sp>
        <p:nvSpPr>
          <p:cNvPr id="225" name="Shape 225"/>
          <p:cNvSpPr/>
          <p:nvPr/>
        </p:nvSpPr>
        <p:spPr>
          <a:xfrm flipV="1">
            <a:off x="2292376" y="2345087"/>
            <a:ext cx="1285259" cy="354895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3115612" y="6038051"/>
            <a:ext cx="98237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  3D 렌즈</a:t>
            </a:r>
          </a:p>
        </p:txBody>
      </p:sp>
      <p:sp>
        <p:nvSpPr>
          <p:cNvPr id="227" name="Shape 227"/>
          <p:cNvSpPr/>
          <p:nvPr/>
        </p:nvSpPr>
        <p:spPr>
          <a:xfrm flipV="1">
            <a:off x="3606799" y="5232400"/>
            <a:ext cx="3" cy="77914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595489" y="5953754"/>
            <a:ext cx="1544622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   구글 카드보드</a:t>
            </a:r>
          </a:p>
        </p:txBody>
      </p:sp>
      <p:grpSp>
        <p:nvGrpSpPr>
          <p:cNvPr id="231" name="Group 231"/>
          <p:cNvGrpSpPr/>
          <p:nvPr/>
        </p:nvGrpSpPr>
        <p:grpSpPr>
          <a:xfrm>
            <a:off x="144436" y="1646254"/>
            <a:ext cx="1474815" cy="407050"/>
            <a:chOff x="0" y="0"/>
            <a:chExt cx="1474814" cy="407049"/>
          </a:xfrm>
        </p:grpSpPr>
        <p:sp>
          <p:nvSpPr>
            <p:cNvPr id="229" name="Shape 229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2. 시스템 구조</a:t>
              </a:r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144436" y="2781163"/>
            <a:ext cx="1474815" cy="407050"/>
            <a:chOff x="0" y="0"/>
            <a:chExt cx="1474814" cy="407049"/>
          </a:xfrm>
        </p:grpSpPr>
        <p:sp>
          <p:nvSpPr>
            <p:cNvPr id="232" name="Shape 232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4. 조작 방법</a:t>
              </a:r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144436" y="3350745"/>
            <a:ext cx="1474815" cy="407050"/>
            <a:chOff x="0" y="0"/>
            <a:chExt cx="1474814" cy="407049"/>
          </a:xfrm>
        </p:grpSpPr>
        <p:sp>
          <p:nvSpPr>
            <p:cNvPr id="235" name="Shape 235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5. 기대 효과</a:t>
              </a:r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144860" y="1078801"/>
            <a:ext cx="1474814" cy="407050"/>
            <a:chOff x="0" y="0"/>
            <a:chExt cx="1474813" cy="407049"/>
          </a:xfrm>
        </p:grpSpPr>
        <p:sp>
          <p:nvSpPr>
            <p:cNvPr id="238" name="Shape 238"/>
            <p:cNvSpPr/>
            <p:nvPr/>
          </p:nvSpPr>
          <p:spPr>
            <a:xfrm>
              <a:off x="0" y="-1"/>
              <a:ext cx="1474814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9869" y="30039"/>
              <a:ext cx="1435075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1. 목표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144860" y="2186128"/>
            <a:ext cx="1474814" cy="432050"/>
            <a:chOff x="0" y="0"/>
            <a:chExt cx="1474813" cy="432049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1474814" cy="43205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10CFC8"/>
                  </a:solidFill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1090" y="42539"/>
              <a:ext cx="1432633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10CFC8"/>
                  </a:solidFill>
                </a:defRPr>
              </a:lvl1pPr>
            </a:lstStyle>
            <a:p>
              <a:r>
                <a:t>3. 시스템 구성</a:t>
              </a:r>
            </a:p>
          </p:txBody>
        </p:sp>
      </p:grpSp>
      <p:pic>
        <p:nvPicPr>
          <p:cNvPr id="24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7248" y="4096661"/>
            <a:ext cx="1155703" cy="1108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8"/>
          <p:cNvGrpSpPr/>
          <p:nvPr/>
        </p:nvGrpSpPr>
        <p:grpSpPr>
          <a:xfrm>
            <a:off x="5374606" y="103368"/>
            <a:ext cx="3206520" cy="3118232"/>
            <a:chOff x="0" y="0"/>
            <a:chExt cx="3206519" cy="3118231"/>
          </a:xfrm>
        </p:grpSpPr>
        <p:sp>
          <p:nvSpPr>
            <p:cNvPr id="246" name="Shape 246"/>
            <p:cNvSpPr/>
            <p:nvPr/>
          </p:nvSpPr>
          <p:spPr>
            <a:xfrm>
              <a:off x="178213" y="147330"/>
              <a:ext cx="3028307" cy="2970902"/>
            </a:xfrm>
            <a:prstGeom prst="rect">
              <a:avLst/>
            </a:prstGeom>
            <a:solidFill>
              <a:srgbClr val="F0F9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0" y="0"/>
              <a:ext cx="639068" cy="65685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3000"/>
              </a:lvl1pPr>
            </a:lstStyle>
            <a:p>
              <a:r>
                <a:t>2</a:t>
              </a: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1798173" y="103368"/>
            <a:ext cx="3206520" cy="3118232"/>
            <a:chOff x="0" y="0"/>
            <a:chExt cx="3206519" cy="3118231"/>
          </a:xfrm>
        </p:grpSpPr>
        <p:sp>
          <p:nvSpPr>
            <p:cNvPr id="249" name="Shape 249"/>
            <p:cNvSpPr/>
            <p:nvPr/>
          </p:nvSpPr>
          <p:spPr>
            <a:xfrm>
              <a:off x="178213" y="147330"/>
              <a:ext cx="3028307" cy="2970902"/>
            </a:xfrm>
            <a:prstGeom prst="rect">
              <a:avLst/>
            </a:prstGeom>
            <a:solidFill>
              <a:srgbClr val="F0F9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0" y="0"/>
              <a:ext cx="639068" cy="65685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3000"/>
              </a:lvl1pPr>
            </a:lstStyle>
            <a:p>
              <a:r>
                <a:t>1</a:t>
              </a:r>
            </a:p>
          </p:txBody>
        </p:sp>
      </p:grpSp>
      <p:grpSp>
        <p:nvGrpSpPr>
          <p:cNvPr id="254" name="Group 254"/>
          <p:cNvGrpSpPr/>
          <p:nvPr/>
        </p:nvGrpSpPr>
        <p:grpSpPr>
          <a:xfrm>
            <a:off x="144860" y="1065236"/>
            <a:ext cx="1474814" cy="407050"/>
            <a:chOff x="0" y="0"/>
            <a:chExt cx="1474813" cy="407049"/>
          </a:xfrm>
        </p:grpSpPr>
        <p:sp>
          <p:nvSpPr>
            <p:cNvPr id="252" name="Shape 252"/>
            <p:cNvSpPr/>
            <p:nvPr/>
          </p:nvSpPr>
          <p:spPr>
            <a:xfrm>
              <a:off x="0" y="-1"/>
              <a:ext cx="1474814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9869" y="30039"/>
              <a:ext cx="1435075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02 목표</a:t>
              </a:r>
            </a:p>
          </p:txBody>
        </p:sp>
      </p:grpSp>
      <p:sp>
        <p:nvSpPr>
          <p:cNvPr id="255" name="Shape 255"/>
          <p:cNvSpPr/>
          <p:nvPr/>
        </p:nvSpPr>
        <p:spPr>
          <a:xfrm>
            <a:off x="0" y="0"/>
            <a:ext cx="1763686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8" name="Group 258"/>
          <p:cNvGrpSpPr/>
          <p:nvPr/>
        </p:nvGrpSpPr>
        <p:grpSpPr>
          <a:xfrm>
            <a:off x="144436" y="1646254"/>
            <a:ext cx="1474815" cy="407050"/>
            <a:chOff x="0" y="0"/>
            <a:chExt cx="1474814" cy="407049"/>
          </a:xfrm>
        </p:grpSpPr>
        <p:sp>
          <p:nvSpPr>
            <p:cNvPr id="256" name="Shape 256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2. 시스템 구조</a:t>
              </a:r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144436" y="2214772"/>
            <a:ext cx="1474815" cy="407050"/>
            <a:chOff x="0" y="0"/>
            <a:chExt cx="1474814" cy="407049"/>
          </a:xfrm>
        </p:grpSpPr>
        <p:sp>
          <p:nvSpPr>
            <p:cNvPr id="259" name="Shape 259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3. 시스템 구성</a:t>
              </a:r>
            </a:p>
          </p:txBody>
        </p:sp>
      </p:grpSp>
      <p:grpSp>
        <p:nvGrpSpPr>
          <p:cNvPr id="264" name="Group 264"/>
          <p:cNvGrpSpPr/>
          <p:nvPr/>
        </p:nvGrpSpPr>
        <p:grpSpPr>
          <a:xfrm>
            <a:off x="144436" y="3350745"/>
            <a:ext cx="1474815" cy="407050"/>
            <a:chOff x="0" y="0"/>
            <a:chExt cx="1474814" cy="407049"/>
          </a:xfrm>
        </p:grpSpPr>
        <p:sp>
          <p:nvSpPr>
            <p:cNvPr id="262" name="Shape 262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5. 기대 효과</a:t>
              </a:r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144860" y="1078801"/>
            <a:ext cx="1474814" cy="407050"/>
            <a:chOff x="0" y="0"/>
            <a:chExt cx="1474813" cy="407049"/>
          </a:xfrm>
        </p:grpSpPr>
        <p:sp>
          <p:nvSpPr>
            <p:cNvPr id="265" name="Shape 265"/>
            <p:cNvSpPr/>
            <p:nvPr/>
          </p:nvSpPr>
          <p:spPr>
            <a:xfrm>
              <a:off x="0" y="-1"/>
              <a:ext cx="1474814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9869" y="30039"/>
              <a:ext cx="1435075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1. 목표</a:t>
              </a:r>
            </a:p>
          </p:txBody>
        </p:sp>
      </p:grpSp>
      <p:grpSp>
        <p:nvGrpSpPr>
          <p:cNvPr id="270" name="Group 270"/>
          <p:cNvGrpSpPr/>
          <p:nvPr/>
        </p:nvGrpSpPr>
        <p:grpSpPr>
          <a:xfrm>
            <a:off x="144860" y="2770259"/>
            <a:ext cx="1474814" cy="432051"/>
            <a:chOff x="0" y="0"/>
            <a:chExt cx="1474813" cy="432049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1474814" cy="43205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10CFC8"/>
                  </a:solidFill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090" y="42539"/>
              <a:ext cx="1432633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10CFC8"/>
                  </a:solidFill>
                </a:defRPr>
              </a:lvl1pPr>
            </a:lstStyle>
            <a:p>
              <a:r>
                <a:t>4. 조작 방법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2250995" y="2210051"/>
            <a:ext cx="2469805" cy="97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Viewer용과 Camera용 </a:t>
            </a:r>
          </a:p>
          <a:p>
            <a:r>
              <a:t>스마트폰 2대, 3d 렌즈, </a:t>
            </a:r>
          </a:p>
          <a:p>
            <a:r>
              <a:t>구글카드보드, 지지대 준비</a:t>
            </a:r>
          </a:p>
        </p:txBody>
      </p:sp>
      <p:pic>
        <p:nvPicPr>
          <p:cNvPr id="272" name="스크린샷 2016-05-24 오후 3.29.57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1729" y="422791"/>
            <a:ext cx="564468" cy="936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스크린샷 2016-05-24 오후 3.28.5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9243" y="422791"/>
            <a:ext cx="610587" cy="936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asted-imag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8182" y="1437481"/>
            <a:ext cx="838092" cy="804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12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9905" y="1404345"/>
            <a:ext cx="1224142" cy="804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스크린샷 2016-05-24 오후 3.52.55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6921" y="489063"/>
            <a:ext cx="897065" cy="8041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9" name="Group 279"/>
          <p:cNvGrpSpPr/>
          <p:nvPr/>
        </p:nvGrpSpPr>
        <p:grpSpPr>
          <a:xfrm>
            <a:off x="5822509" y="783169"/>
            <a:ext cx="2629744" cy="1479231"/>
            <a:chOff x="0" y="0"/>
            <a:chExt cx="2629743" cy="1479230"/>
          </a:xfrm>
        </p:grpSpPr>
        <p:pic>
          <p:nvPicPr>
            <p:cNvPr id="277" name="image3.tif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629744" cy="14792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8" name="Shape 278"/>
            <p:cNvSpPr/>
            <p:nvPr/>
          </p:nvSpPr>
          <p:spPr>
            <a:xfrm rot="10800000" flipH="1">
              <a:off x="311300" y="709826"/>
              <a:ext cx="416800" cy="307984"/>
            </a:xfrm>
            <a:prstGeom prst="rightArrow">
              <a:avLst>
                <a:gd name="adj1" fmla="val 22218"/>
                <a:gd name="adj2" fmla="val 75501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80" name="Shape 280"/>
          <p:cNvSpPr/>
          <p:nvPr/>
        </p:nvSpPr>
        <p:spPr>
          <a:xfrm>
            <a:off x="5796637" y="2267953"/>
            <a:ext cx="2825368" cy="97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 Viewer용 스마트폰 준비 후, </a:t>
            </a:r>
          </a:p>
          <a:p>
            <a:r>
              <a:t> 앱 실행시 초기화면.</a:t>
            </a:r>
          </a:p>
          <a:p>
            <a:r>
              <a:t> Viewer 클릭 </a:t>
            </a:r>
          </a:p>
        </p:txBody>
      </p:sp>
      <p:sp>
        <p:nvSpPr>
          <p:cNvPr id="281" name="Shape 281"/>
          <p:cNvSpPr/>
          <p:nvPr/>
        </p:nvSpPr>
        <p:spPr>
          <a:xfrm>
            <a:off x="6049322" y="339971"/>
            <a:ext cx="1034894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F3819"/>
                </a:solidFill>
              </a:defRPr>
            </a:lvl1pPr>
          </a:lstStyle>
          <a:p>
            <a:r>
              <a:t>Viewer용</a:t>
            </a:r>
          </a:p>
        </p:txBody>
      </p:sp>
      <p:grpSp>
        <p:nvGrpSpPr>
          <p:cNvPr id="284" name="Group 284"/>
          <p:cNvGrpSpPr/>
          <p:nvPr/>
        </p:nvGrpSpPr>
        <p:grpSpPr>
          <a:xfrm>
            <a:off x="1798173" y="3430768"/>
            <a:ext cx="3206520" cy="3118232"/>
            <a:chOff x="0" y="0"/>
            <a:chExt cx="3206519" cy="3118231"/>
          </a:xfrm>
        </p:grpSpPr>
        <p:sp>
          <p:nvSpPr>
            <p:cNvPr id="282" name="Shape 282"/>
            <p:cNvSpPr/>
            <p:nvPr/>
          </p:nvSpPr>
          <p:spPr>
            <a:xfrm>
              <a:off x="178213" y="147330"/>
              <a:ext cx="3028307" cy="2970902"/>
            </a:xfrm>
            <a:prstGeom prst="rect">
              <a:avLst/>
            </a:prstGeom>
            <a:solidFill>
              <a:srgbClr val="F0F9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0" y="0"/>
              <a:ext cx="639068" cy="65685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3000"/>
              </a:lvl1pPr>
            </a:lstStyle>
            <a:p>
              <a:r>
                <a:t>3</a:t>
              </a:r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5329259" y="3430768"/>
            <a:ext cx="3206520" cy="3118232"/>
            <a:chOff x="0" y="0"/>
            <a:chExt cx="3206519" cy="3118231"/>
          </a:xfrm>
        </p:grpSpPr>
        <p:sp>
          <p:nvSpPr>
            <p:cNvPr id="285" name="Shape 285"/>
            <p:cNvSpPr/>
            <p:nvPr/>
          </p:nvSpPr>
          <p:spPr>
            <a:xfrm>
              <a:off x="178213" y="147330"/>
              <a:ext cx="3028307" cy="2970902"/>
            </a:xfrm>
            <a:prstGeom prst="rect">
              <a:avLst/>
            </a:prstGeom>
            <a:solidFill>
              <a:srgbClr val="F0F9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0" y="0"/>
              <a:ext cx="639068" cy="65685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3000"/>
              </a:lvl1pPr>
            </a:lstStyle>
            <a:p>
              <a:r>
                <a:t>4</a:t>
              </a:r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2164512" y="4125962"/>
            <a:ext cx="2699081" cy="1518234"/>
            <a:chOff x="0" y="0"/>
            <a:chExt cx="2699080" cy="1518233"/>
          </a:xfrm>
        </p:grpSpPr>
        <p:pic>
          <p:nvPicPr>
            <p:cNvPr id="288" name="image4.tif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699081" cy="15182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" name="Shape 289"/>
            <p:cNvSpPr/>
            <p:nvPr/>
          </p:nvSpPr>
          <p:spPr>
            <a:xfrm rot="5400000" flipH="1">
              <a:off x="354585" y="664803"/>
              <a:ext cx="427790" cy="316104"/>
            </a:xfrm>
            <a:prstGeom prst="rightArrow">
              <a:avLst>
                <a:gd name="adj1" fmla="val 22218"/>
                <a:gd name="adj2" fmla="val 75501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91" name="Shape 291"/>
          <p:cNvSpPr/>
          <p:nvPr/>
        </p:nvSpPr>
        <p:spPr>
          <a:xfrm>
            <a:off x="2480622" y="3718171"/>
            <a:ext cx="1034894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F3819"/>
                </a:solidFill>
              </a:defRPr>
            </a:lvl1pPr>
          </a:lstStyle>
          <a:p>
            <a:r>
              <a:t>Viewer용</a:t>
            </a:r>
          </a:p>
        </p:txBody>
      </p:sp>
      <p:sp>
        <p:nvSpPr>
          <p:cNvPr id="292" name="Shape 292"/>
          <p:cNvSpPr/>
          <p:nvPr/>
        </p:nvSpPr>
        <p:spPr>
          <a:xfrm>
            <a:off x="2212895" y="5747704"/>
            <a:ext cx="2310067" cy="68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Viewer용 스마트폰에서</a:t>
            </a:r>
          </a:p>
          <a:p>
            <a:r>
              <a:t>채널 생성하기 클릭</a:t>
            </a:r>
          </a:p>
        </p:txBody>
      </p:sp>
      <p:grpSp>
        <p:nvGrpSpPr>
          <p:cNvPr id="295" name="Group 295"/>
          <p:cNvGrpSpPr/>
          <p:nvPr/>
        </p:nvGrpSpPr>
        <p:grpSpPr>
          <a:xfrm>
            <a:off x="5744824" y="4125962"/>
            <a:ext cx="2629743" cy="1479231"/>
            <a:chOff x="0" y="0"/>
            <a:chExt cx="2629742" cy="1479230"/>
          </a:xfrm>
        </p:grpSpPr>
        <p:pic>
          <p:nvPicPr>
            <p:cNvPr id="293" name="image3.tif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629743" cy="14792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4" name="Shape 294"/>
            <p:cNvSpPr/>
            <p:nvPr/>
          </p:nvSpPr>
          <p:spPr>
            <a:xfrm flipH="1">
              <a:off x="1921901" y="728298"/>
              <a:ext cx="416800" cy="307984"/>
            </a:xfrm>
            <a:prstGeom prst="rightArrow">
              <a:avLst>
                <a:gd name="adj1" fmla="val 22218"/>
                <a:gd name="adj2" fmla="val 75501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96" name="Shape 296"/>
          <p:cNvSpPr/>
          <p:nvPr/>
        </p:nvSpPr>
        <p:spPr>
          <a:xfrm>
            <a:off x="6049322" y="3718171"/>
            <a:ext cx="1140599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F3819"/>
                </a:solidFill>
              </a:defRPr>
            </a:lvl1pPr>
          </a:lstStyle>
          <a:p>
            <a:r>
              <a:t>Camera용</a:t>
            </a:r>
          </a:p>
        </p:txBody>
      </p:sp>
      <p:sp>
        <p:nvSpPr>
          <p:cNvPr id="297" name="Shape 297"/>
          <p:cNvSpPr/>
          <p:nvPr/>
        </p:nvSpPr>
        <p:spPr>
          <a:xfrm>
            <a:off x="5651365" y="5588039"/>
            <a:ext cx="2816661" cy="97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 Camera용 스마트폰 준비후,</a:t>
            </a:r>
          </a:p>
          <a:p>
            <a:r>
              <a:t> 앱 실행시 초기화면.</a:t>
            </a:r>
          </a:p>
          <a:p>
            <a:r>
              <a:t> Camera 클릭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301"/>
          <p:cNvGrpSpPr/>
          <p:nvPr/>
        </p:nvGrpSpPr>
        <p:grpSpPr>
          <a:xfrm>
            <a:off x="5387674" y="103368"/>
            <a:ext cx="3206520" cy="3118232"/>
            <a:chOff x="0" y="0"/>
            <a:chExt cx="3206519" cy="3118231"/>
          </a:xfrm>
        </p:grpSpPr>
        <p:sp>
          <p:nvSpPr>
            <p:cNvPr id="299" name="Shape 299"/>
            <p:cNvSpPr/>
            <p:nvPr/>
          </p:nvSpPr>
          <p:spPr>
            <a:xfrm>
              <a:off x="178213" y="147330"/>
              <a:ext cx="3028307" cy="2970902"/>
            </a:xfrm>
            <a:prstGeom prst="rect">
              <a:avLst/>
            </a:prstGeom>
            <a:solidFill>
              <a:srgbClr val="F0F9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0" y="0"/>
              <a:ext cx="639068" cy="65685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3000"/>
              </a:lvl1pPr>
            </a:lstStyle>
            <a:p>
              <a:r>
                <a:t>6</a:t>
              </a:r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1798173" y="103368"/>
            <a:ext cx="3206520" cy="3118232"/>
            <a:chOff x="0" y="0"/>
            <a:chExt cx="3206519" cy="3118231"/>
          </a:xfrm>
        </p:grpSpPr>
        <p:sp>
          <p:nvSpPr>
            <p:cNvPr id="302" name="Shape 302"/>
            <p:cNvSpPr/>
            <p:nvPr/>
          </p:nvSpPr>
          <p:spPr>
            <a:xfrm>
              <a:off x="178213" y="147330"/>
              <a:ext cx="3028307" cy="2970902"/>
            </a:xfrm>
            <a:prstGeom prst="rect">
              <a:avLst/>
            </a:prstGeom>
            <a:solidFill>
              <a:srgbClr val="F0F9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0" y="0"/>
              <a:ext cx="639068" cy="65685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3000"/>
              </a:lvl1pPr>
            </a:lstStyle>
            <a:p>
              <a:r>
                <a:t>5</a:t>
              </a: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144860" y="1065236"/>
            <a:ext cx="1474814" cy="407050"/>
            <a:chOff x="0" y="0"/>
            <a:chExt cx="1474813" cy="407049"/>
          </a:xfrm>
        </p:grpSpPr>
        <p:sp>
          <p:nvSpPr>
            <p:cNvPr id="305" name="Shape 305"/>
            <p:cNvSpPr/>
            <p:nvPr/>
          </p:nvSpPr>
          <p:spPr>
            <a:xfrm>
              <a:off x="0" y="-1"/>
              <a:ext cx="1474814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9869" y="30039"/>
              <a:ext cx="1435075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02 목표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0" y="0"/>
            <a:ext cx="1763686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11" name="Group 311"/>
          <p:cNvGrpSpPr/>
          <p:nvPr/>
        </p:nvGrpSpPr>
        <p:grpSpPr>
          <a:xfrm>
            <a:off x="144436" y="1646254"/>
            <a:ext cx="1474815" cy="407050"/>
            <a:chOff x="0" y="0"/>
            <a:chExt cx="1474814" cy="407049"/>
          </a:xfrm>
        </p:grpSpPr>
        <p:sp>
          <p:nvSpPr>
            <p:cNvPr id="309" name="Shape 309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2. 시스템 구조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144436" y="2214772"/>
            <a:ext cx="1474815" cy="407050"/>
            <a:chOff x="0" y="0"/>
            <a:chExt cx="1474814" cy="407049"/>
          </a:xfrm>
        </p:grpSpPr>
        <p:sp>
          <p:nvSpPr>
            <p:cNvPr id="312" name="Shape 312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3. 시스템 구성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144436" y="3350745"/>
            <a:ext cx="1474815" cy="407050"/>
            <a:chOff x="0" y="0"/>
            <a:chExt cx="1474814" cy="407049"/>
          </a:xfrm>
        </p:grpSpPr>
        <p:sp>
          <p:nvSpPr>
            <p:cNvPr id="315" name="Shape 315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5. 기대 효과</a:t>
              </a:r>
            </a:p>
          </p:txBody>
        </p:sp>
      </p:grpSp>
      <p:grpSp>
        <p:nvGrpSpPr>
          <p:cNvPr id="320" name="Group 320"/>
          <p:cNvGrpSpPr/>
          <p:nvPr/>
        </p:nvGrpSpPr>
        <p:grpSpPr>
          <a:xfrm>
            <a:off x="144860" y="1078801"/>
            <a:ext cx="1474814" cy="407050"/>
            <a:chOff x="0" y="0"/>
            <a:chExt cx="1474813" cy="407049"/>
          </a:xfrm>
        </p:grpSpPr>
        <p:sp>
          <p:nvSpPr>
            <p:cNvPr id="318" name="Shape 318"/>
            <p:cNvSpPr/>
            <p:nvPr/>
          </p:nvSpPr>
          <p:spPr>
            <a:xfrm>
              <a:off x="0" y="-1"/>
              <a:ext cx="1474814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9869" y="30039"/>
              <a:ext cx="1435075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1. 목표</a:t>
              </a:r>
            </a:p>
          </p:txBody>
        </p:sp>
      </p:grpSp>
      <p:grpSp>
        <p:nvGrpSpPr>
          <p:cNvPr id="323" name="Group 323"/>
          <p:cNvGrpSpPr/>
          <p:nvPr/>
        </p:nvGrpSpPr>
        <p:grpSpPr>
          <a:xfrm>
            <a:off x="144860" y="2770259"/>
            <a:ext cx="1474814" cy="432051"/>
            <a:chOff x="0" y="0"/>
            <a:chExt cx="1474813" cy="432049"/>
          </a:xfrm>
        </p:grpSpPr>
        <p:sp>
          <p:nvSpPr>
            <p:cNvPr id="321" name="Shape 321"/>
            <p:cNvSpPr/>
            <p:nvPr/>
          </p:nvSpPr>
          <p:spPr>
            <a:xfrm>
              <a:off x="0" y="0"/>
              <a:ext cx="1474814" cy="43205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10CFC8"/>
                  </a:solidFill>
                </a:defRPr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1090" y="42539"/>
              <a:ext cx="1432633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10CFC8"/>
                  </a:solidFill>
                </a:defRPr>
              </a:lvl1pPr>
            </a:lstStyle>
            <a:p>
              <a:r>
                <a:t>4. 조작 방법</a:t>
              </a:r>
            </a:p>
          </p:txBody>
        </p:sp>
      </p:grpSp>
      <p:sp>
        <p:nvSpPr>
          <p:cNvPr id="324" name="Shape 324"/>
          <p:cNvSpPr/>
          <p:nvPr/>
        </p:nvSpPr>
        <p:spPr>
          <a:xfrm>
            <a:off x="2289270" y="2232967"/>
            <a:ext cx="2428385" cy="68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Camera용 스마트폰에서</a:t>
            </a:r>
          </a:p>
          <a:p>
            <a:r>
              <a:t>채널 입장 클릭</a:t>
            </a:r>
          </a:p>
        </p:txBody>
      </p:sp>
      <p:sp>
        <p:nvSpPr>
          <p:cNvPr id="325" name="Shape 325"/>
          <p:cNvSpPr/>
          <p:nvPr/>
        </p:nvSpPr>
        <p:spPr>
          <a:xfrm>
            <a:off x="5917748" y="2344153"/>
            <a:ext cx="2491897" cy="68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 Camera용 스마트폰에서</a:t>
            </a:r>
          </a:p>
          <a:p>
            <a:r>
              <a:t>블루투스 연결 클릭</a:t>
            </a:r>
          </a:p>
        </p:txBody>
      </p:sp>
      <p:sp>
        <p:nvSpPr>
          <p:cNvPr id="326" name="Shape 326"/>
          <p:cNvSpPr/>
          <p:nvPr/>
        </p:nvSpPr>
        <p:spPr>
          <a:xfrm>
            <a:off x="6049322" y="339971"/>
            <a:ext cx="1140599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F3819"/>
                </a:solidFill>
              </a:defRPr>
            </a:lvl1pPr>
          </a:lstStyle>
          <a:p>
            <a:r>
              <a:t>Camera용</a:t>
            </a:r>
          </a:p>
        </p:txBody>
      </p:sp>
      <p:grpSp>
        <p:nvGrpSpPr>
          <p:cNvPr id="329" name="Group 329"/>
          <p:cNvGrpSpPr/>
          <p:nvPr/>
        </p:nvGrpSpPr>
        <p:grpSpPr>
          <a:xfrm>
            <a:off x="1798173" y="3430768"/>
            <a:ext cx="3206520" cy="3118232"/>
            <a:chOff x="0" y="0"/>
            <a:chExt cx="3206519" cy="3118231"/>
          </a:xfrm>
        </p:grpSpPr>
        <p:sp>
          <p:nvSpPr>
            <p:cNvPr id="327" name="Shape 327"/>
            <p:cNvSpPr/>
            <p:nvPr/>
          </p:nvSpPr>
          <p:spPr>
            <a:xfrm>
              <a:off x="178213" y="147330"/>
              <a:ext cx="3028307" cy="2970902"/>
            </a:xfrm>
            <a:prstGeom prst="rect">
              <a:avLst/>
            </a:prstGeom>
            <a:solidFill>
              <a:srgbClr val="F0F9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0" y="0"/>
              <a:ext cx="639068" cy="65685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3000"/>
              </a:lvl1pPr>
            </a:lstStyle>
            <a:p>
              <a:r>
                <a:t>7</a:t>
              </a:r>
            </a:p>
          </p:txBody>
        </p:sp>
      </p:grpSp>
      <p:grpSp>
        <p:nvGrpSpPr>
          <p:cNvPr id="332" name="Group 332"/>
          <p:cNvGrpSpPr/>
          <p:nvPr/>
        </p:nvGrpSpPr>
        <p:grpSpPr>
          <a:xfrm>
            <a:off x="5329259" y="3430768"/>
            <a:ext cx="3206520" cy="3118232"/>
            <a:chOff x="0" y="0"/>
            <a:chExt cx="3206519" cy="3118231"/>
          </a:xfrm>
        </p:grpSpPr>
        <p:sp>
          <p:nvSpPr>
            <p:cNvPr id="330" name="Shape 330"/>
            <p:cNvSpPr/>
            <p:nvPr/>
          </p:nvSpPr>
          <p:spPr>
            <a:xfrm>
              <a:off x="178213" y="147330"/>
              <a:ext cx="3028307" cy="2970902"/>
            </a:xfrm>
            <a:prstGeom prst="rect">
              <a:avLst/>
            </a:prstGeom>
            <a:solidFill>
              <a:srgbClr val="F0F9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0" y="0"/>
              <a:ext cx="639068" cy="65685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3000"/>
              </a:lvl1pPr>
            </a:lstStyle>
            <a:p>
              <a:r>
                <a:t>8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2480622" y="3591171"/>
            <a:ext cx="1140599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F3819"/>
                </a:solidFill>
              </a:defRPr>
            </a:lvl1pPr>
          </a:lstStyle>
          <a:p>
            <a:r>
              <a:t>Camera용</a:t>
            </a:r>
          </a:p>
        </p:txBody>
      </p:sp>
      <p:sp>
        <p:nvSpPr>
          <p:cNvPr id="334" name="Shape 334"/>
          <p:cNvSpPr/>
          <p:nvPr/>
        </p:nvSpPr>
        <p:spPr>
          <a:xfrm>
            <a:off x="3894603" y="3904414"/>
            <a:ext cx="1046279" cy="1803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Camera용 스마트폰에서 COOKIE(아두이노) 클릭</a:t>
            </a:r>
          </a:p>
        </p:txBody>
      </p:sp>
      <p:sp>
        <p:nvSpPr>
          <p:cNvPr id="335" name="Shape 335"/>
          <p:cNvSpPr/>
          <p:nvPr/>
        </p:nvSpPr>
        <p:spPr>
          <a:xfrm>
            <a:off x="6049322" y="3591171"/>
            <a:ext cx="1140599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F3819"/>
                </a:solidFill>
              </a:defRPr>
            </a:lvl1pPr>
          </a:lstStyle>
          <a:p>
            <a:r>
              <a:t>Camera용</a:t>
            </a:r>
          </a:p>
        </p:txBody>
      </p:sp>
      <p:sp>
        <p:nvSpPr>
          <p:cNvPr id="336" name="Shape 336"/>
          <p:cNvSpPr/>
          <p:nvPr/>
        </p:nvSpPr>
        <p:spPr>
          <a:xfrm>
            <a:off x="7386552" y="3948765"/>
            <a:ext cx="1046279" cy="15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Camera용 스마트폰에서 </a:t>
            </a:r>
          </a:p>
          <a:p>
            <a:r>
              <a:t>사용버튼 클릭</a:t>
            </a:r>
          </a:p>
        </p:txBody>
      </p:sp>
      <p:grpSp>
        <p:nvGrpSpPr>
          <p:cNvPr id="339" name="Group 339"/>
          <p:cNvGrpSpPr/>
          <p:nvPr/>
        </p:nvGrpSpPr>
        <p:grpSpPr>
          <a:xfrm>
            <a:off x="2285902" y="753752"/>
            <a:ext cx="2541088" cy="1429364"/>
            <a:chOff x="0" y="0"/>
            <a:chExt cx="2541087" cy="1429362"/>
          </a:xfrm>
        </p:grpSpPr>
        <p:pic>
          <p:nvPicPr>
            <p:cNvPr id="337" name="image8.tif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41088" cy="14293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8" name="Shape 338"/>
            <p:cNvSpPr/>
            <p:nvPr/>
          </p:nvSpPr>
          <p:spPr>
            <a:xfrm rot="5400000" flipH="1">
              <a:off x="1832815" y="708580"/>
              <a:ext cx="402749" cy="297601"/>
            </a:xfrm>
            <a:prstGeom prst="rightArrow">
              <a:avLst>
                <a:gd name="adj1" fmla="val 22218"/>
                <a:gd name="adj2" fmla="val 75501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40" name="Shape 340"/>
          <p:cNvSpPr/>
          <p:nvPr/>
        </p:nvSpPr>
        <p:spPr>
          <a:xfrm>
            <a:off x="2427770" y="339971"/>
            <a:ext cx="114059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F3819"/>
                </a:solidFill>
              </a:defRPr>
            </a:lvl1pPr>
          </a:lstStyle>
          <a:p>
            <a:r>
              <a:t>Camera용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6043485" y="654614"/>
            <a:ext cx="2240423" cy="1627640"/>
            <a:chOff x="0" y="0"/>
            <a:chExt cx="2240421" cy="1627638"/>
          </a:xfrm>
        </p:grpSpPr>
        <p:pic>
          <p:nvPicPr>
            <p:cNvPr id="341" name="image9.tif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40422" cy="16276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2" name="Shape 342"/>
            <p:cNvSpPr/>
            <p:nvPr/>
          </p:nvSpPr>
          <p:spPr>
            <a:xfrm rot="5400000" flipH="1">
              <a:off x="522703" y="196062"/>
              <a:ext cx="355095" cy="262389"/>
            </a:xfrm>
            <a:prstGeom prst="rightArrow">
              <a:avLst>
                <a:gd name="adj1" fmla="val 22218"/>
                <a:gd name="adj2" fmla="val 75501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2459828" y="4013108"/>
            <a:ext cx="1303898" cy="2402864"/>
            <a:chOff x="0" y="0"/>
            <a:chExt cx="1303896" cy="2402863"/>
          </a:xfrm>
        </p:grpSpPr>
        <p:pic>
          <p:nvPicPr>
            <p:cNvPr id="344" name="image6.tif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303897" cy="24028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5" name="Shape 345"/>
            <p:cNvSpPr/>
            <p:nvPr/>
          </p:nvSpPr>
          <p:spPr>
            <a:xfrm flipH="1">
              <a:off x="742069" y="220519"/>
              <a:ext cx="452156" cy="334110"/>
            </a:xfrm>
            <a:prstGeom prst="rightArrow">
              <a:avLst>
                <a:gd name="adj1" fmla="val 22218"/>
                <a:gd name="adj2" fmla="val 75501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5969027" y="3948765"/>
            <a:ext cx="1301190" cy="2402864"/>
            <a:chOff x="0" y="0"/>
            <a:chExt cx="1301188" cy="2402863"/>
          </a:xfrm>
        </p:grpSpPr>
        <p:pic>
          <p:nvPicPr>
            <p:cNvPr id="347" name="image7.tif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301189" cy="24028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8" name="Shape 348"/>
            <p:cNvSpPr/>
            <p:nvPr/>
          </p:nvSpPr>
          <p:spPr>
            <a:xfrm rot="5400000" flipH="1">
              <a:off x="424986" y="922674"/>
              <a:ext cx="451217" cy="333417"/>
            </a:xfrm>
            <a:prstGeom prst="rightArrow">
              <a:avLst>
                <a:gd name="adj1" fmla="val 22218"/>
                <a:gd name="adj2" fmla="val 75501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roup 354"/>
          <p:cNvGrpSpPr/>
          <p:nvPr/>
        </p:nvGrpSpPr>
        <p:grpSpPr>
          <a:xfrm>
            <a:off x="5387674" y="103368"/>
            <a:ext cx="3206520" cy="3118232"/>
            <a:chOff x="0" y="0"/>
            <a:chExt cx="3206519" cy="3118231"/>
          </a:xfrm>
        </p:grpSpPr>
        <p:sp>
          <p:nvSpPr>
            <p:cNvPr id="351" name="Shape 351"/>
            <p:cNvSpPr/>
            <p:nvPr/>
          </p:nvSpPr>
          <p:spPr>
            <a:xfrm>
              <a:off x="178213" y="147330"/>
              <a:ext cx="3028307" cy="2970902"/>
            </a:xfrm>
            <a:prstGeom prst="rect">
              <a:avLst/>
            </a:prstGeom>
            <a:solidFill>
              <a:srgbClr val="F0F9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0" y="0"/>
              <a:ext cx="639068" cy="65685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5570" y="54106"/>
              <a:ext cx="527928" cy="548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000"/>
              </a:lvl1pPr>
            </a:lstStyle>
            <a:p>
              <a:r>
                <a:t>10</a:t>
              </a:r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1798173" y="103368"/>
            <a:ext cx="3206520" cy="3118232"/>
            <a:chOff x="0" y="0"/>
            <a:chExt cx="3206519" cy="3118231"/>
          </a:xfrm>
        </p:grpSpPr>
        <p:sp>
          <p:nvSpPr>
            <p:cNvPr id="355" name="Shape 355"/>
            <p:cNvSpPr/>
            <p:nvPr/>
          </p:nvSpPr>
          <p:spPr>
            <a:xfrm>
              <a:off x="178213" y="147330"/>
              <a:ext cx="3028307" cy="2970902"/>
            </a:xfrm>
            <a:prstGeom prst="rect">
              <a:avLst/>
            </a:prstGeom>
            <a:solidFill>
              <a:srgbClr val="F0F9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0" y="0"/>
              <a:ext cx="639068" cy="65685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3000"/>
              </a:lvl1pPr>
            </a:lstStyle>
            <a:p>
              <a:r>
                <a:t>9</a:t>
              </a:r>
            </a:p>
          </p:txBody>
        </p:sp>
      </p:grpSp>
      <p:grpSp>
        <p:nvGrpSpPr>
          <p:cNvPr id="360" name="Group 360"/>
          <p:cNvGrpSpPr/>
          <p:nvPr/>
        </p:nvGrpSpPr>
        <p:grpSpPr>
          <a:xfrm>
            <a:off x="144860" y="1065236"/>
            <a:ext cx="1474814" cy="407050"/>
            <a:chOff x="0" y="0"/>
            <a:chExt cx="1474813" cy="407049"/>
          </a:xfrm>
        </p:grpSpPr>
        <p:sp>
          <p:nvSpPr>
            <p:cNvPr id="358" name="Shape 358"/>
            <p:cNvSpPr/>
            <p:nvPr/>
          </p:nvSpPr>
          <p:spPr>
            <a:xfrm>
              <a:off x="0" y="-1"/>
              <a:ext cx="1474814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9869" y="30039"/>
              <a:ext cx="1435075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02 목표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0" y="0"/>
            <a:ext cx="1763686" cy="6858000"/>
          </a:xfrm>
          <a:prstGeom prst="rect">
            <a:avLst/>
          </a:prstGeom>
          <a:solidFill>
            <a:srgbClr val="10CF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64" name="Group 364"/>
          <p:cNvGrpSpPr/>
          <p:nvPr/>
        </p:nvGrpSpPr>
        <p:grpSpPr>
          <a:xfrm>
            <a:off x="144436" y="1646254"/>
            <a:ext cx="1474815" cy="407050"/>
            <a:chOff x="0" y="0"/>
            <a:chExt cx="1474814" cy="407049"/>
          </a:xfrm>
        </p:grpSpPr>
        <p:sp>
          <p:nvSpPr>
            <p:cNvPr id="362" name="Shape 362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2. 시스템 구조</a:t>
              </a:r>
            </a:p>
          </p:txBody>
        </p:sp>
      </p:grpSp>
      <p:grpSp>
        <p:nvGrpSpPr>
          <p:cNvPr id="367" name="Group 367"/>
          <p:cNvGrpSpPr/>
          <p:nvPr/>
        </p:nvGrpSpPr>
        <p:grpSpPr>
          <a:xfrm>
            <a:off x="144436" y="2214772"/>
            <a:ext cx="1474815" cy="407050"/>
            <a:chOff x="0" y="0"/>
            <a:chExt cx="1474814" cy="407049"/>
          </a:xfrm>
        </p:grpSpPr>
        <p:sp>
          <p:nvSpPr>
            <p:cNvPr id="365" name="Shape 365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3. 시스템 구성</a:t>
              </a:r>
            </a:p>
          </p:txBody>
        </p:sp>
      </p:grpSp>
      <p:grpSp>
        <p:nvGrpSpPr>
          <p:cNvPr id="370" name="Group 370"/>
          <p:cNvGrpSpPr/>
          <p:nvPr/>
        </p:nvGrpSpPr>
        <p:grpSpPr>
          <a:xfrm>
            <a:off x="144436" y="3350745"/>
            <a:ext cx="1474815" cy="407050"/>
            <a:chOff x="0" y="0"/>
            <a:chExt cx="1474814" cy="407049"/>
          </a:xfrm>
        </p:grpSpPr>
        <p:sp>
          <p:nvSpPr>
            <p:cNvPr id="368" name="Shape 368"/>
            <p:cNvSpPr/>
            <p:nvPr/>
          </p:nvSpPr>
          <p:spPr>
            <a:xfrm>
              <a:off x="0" y="-1"/>
              <a:ext cx="1474815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9870" y="30039"/>
              <a:ext cx="1435074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5. 기대 효과</a:t>
              </a:r>
            </a:p>
          </p:txBody>
        </p:sp>
      </p:grpSp>
      <p:grpSp>
        <p:nvGrpSpPr>
          <p:cNvPr id="373" name="Group 373"/>
          <p:cNvGrpSpPr/>
          <p:nvPr/>
        </p:nvGrpSpPr>
        <p:grpSpPr>
          <a:xfrm>
            <a:off x="144860" y="1078801"/>
            <a:ext cx="1474814" cy="407050"/>
            <a:chOff x="0" y="0"/>
            <a:chExt cx="1474813" cy="407049"/>
          </a:xfrm>
        </p:grpSpPr>
        <p:sp>
          <p:nvSpPr>
            <p:cNvPr id="371" name="Shape 371"/>
            <p:cNvSpPr/>
            <p:nvPr/>
          </p:nvSpPr>
          <p:spPr>
            <a:xfrm>
              <a:off x="0" y="-1"/>
              <a:ext cx="1474814" cy="40705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19869" y="30039"/>
              <a:ext cx="1435075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1. 목표</a:t>
              </a:r>
            </a:p>
          </p:txBody>
        </p:sp>
      </p:grpSp>
      <p:grpSp>
        <p:nvGrpSpPr>
          <p:cNvPr id="376" name="Group 376"/>
          <p:cNvGrpSpPr/>
          <p:nvPr/>
        </p:nvGrpSpPr>
        <p:grpSpPr>
          <a:xfrm>
            <a:off x="144860" y="2770259"/>
            <a:ext cx="1474814" cy="432051"/>
            <a:chOff x="0" y="0"/>
            <a:chExt cx="1474813" cy="432049"/>
          </a:xfrm>
        </p:grpSpPr>
        <p:sp>
          <p:nvSpPr>
            <p:cNvPr id="374" name="Shape 374"/>
            <p:cNvSpPr/>
            <p:nvPr/>
          </p:nvSpPr>
          <p:spPr>
            <a:xfrm>
              <a:off x="0" y="0"/>
              <a:ext cx="1474814" cy="43205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10CFC8"/>
                  </a:solidFill>
                </a:defRPr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1090" y="42539"/>
              <a:ext cx="1432633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10CFC8"/>
                  </a:solidFill>
                </a:defRPr>
              </a:lvl1pPr>
            </a:lstStyle>
            <a:p>
              <a:r>
                <a:t>4. 조작 방법</a:t>
              </a:r>
            </a:p>
          </p:txBody>
        </p:sp>
      </p:grpSp>
      <p:sp>
        <p:nvSpPr>
          <p:cNvPr id="377" name="Shape 377"/>
          <p:cNvSpPr/>
          <p:nvPr/>
        </p:nvSpPr>
        <p:spPr>
          <a:xfrm>
            <a:off x="2038890" y="2244456"/>
            <a:ext cx="2935997" cy="97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3d렌즈를 Camera용 </a:t>
            </a:r>
          </a:p>
          <a:p>
            <a:r>
              <a:t>스마트폰에 부착시키고 그 </a:t>
            </a:r>
          </a:p>
          <a:p>
            <a:r>
              <a:t>스마트폰을 지지대에 고정시킴</a:t>
            </a:r>
          </a:p>
        </p:txBody>
      </p:sp>
      <p:sp>
        <p:nvSpPr>
          <p:cNvPr id="378" name="Shape 378"/>
          <p:cNvSpPr/>
          <p:nvPr/>
        </p:nvSpPr>
        <p:spPr>
          <a:xfrm>
            <a:off x="5823145" y="2244456"/>
            <a:ext cx="2335578" cy="97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 Viewer용 스마트폰을</a:t>
            </a:r>
          </a:p>
          <a:p>
            <a:r>
              <a:t>카메라 사용 준비 완료시</a:t>
            </a:r>
          </a:p>
          <a:p>
            <a:r>
              <a:t> Start버튼 클릭</a:t>
            </a:r>
          </a:p>
        </p:txBody>
      </p:sp>
      <p:sp>
        <p:nvSpPr>
          <p:cNvPr id="379" name="Shape 379"/>
          <p:cNvSpPr/>
          <p:nvPr/>
        </p:nvSpPr>
        <p:spPr>
          <a:xfrm>
            <a:off x="6049322" y="339971"/>
            <a:ext cx="1034894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F3819"/>
                </a:solidFill>
              </a:defRPr>
            </a:lvl1pPr>
          </a:lstStyle>
          <a:p>
            <a:r>
              <a:t>Viewer용</a:t>
            </a:r>
          </a:p>
        </p:txBody>
      </p:sp>
      <p:grpSp>
        <p:nvGrpSpPr>
          <p:cNvPr id="382" name="Group 382"/>
          <p:cNvGrpSpPr/>
          <p:nvPr/>
        </p:nvGrpSpPr>
        <p:grpSpPr>
          <a:xfrm>
            <a:off x="1798173" y="3430768"/>
            <a:ext cx="3206520" cy="3118232"/>
            <a:chOff x="0" y="0"/>
            <a:chExt cx="3206519" cy="3118231"/>
          </a:xfrm>
        </p:grpSpPr>
        <p:sp>
          <p:nvSpPr>
            <p:cNvPr id="380" name="Shape 380"/>
            <p:cNvSpPr/>
            <p:nvPr/>
          </p:nvSpPr>
          <p:spPr>
            <a:xfrm>
              <a:off x="178213" y="147330"/>
              <a:ext cx="3028307" cy="2970902"/>
            </a:xfrm>
            <a:prstGeom prst="rect">
              <a:avLst/>
            </a:prstGeom>
            <a:solidFill>
              <a:srgbClr val="F0F9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0" y="0"/>
              <a:ext cx="639068" cy="65685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2480622" y="3718171"/>
            <a:ext cx="1034894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F3819"/>
                </a:solidFill>
              </a:defRPr>
            </a:lvl1pPr>
          </a:lstStyle>
          <a:p>
            <a:r>
              <a:t>Viewer용</a:t>
            </a:r>
          </a:p>
        </p:txBody>
      </p:sp>
      <p:sp>
        <p:nvSpPr>
          <p:cNvPr id="384" name="Shape 384"/>
          <p:cNvSpPr/>
          <p:nvPr/>
        </p:nvSpPr>
        <p:spPr>
          <a:xfrm>
            <a:off x="2174795" y="5638642"/>
            <a:ext cx="2112328" cy="68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Viewer용 스마트폰을</a:t>
            </a:r>
          </a:p>
          <a:p>
            <a:r>
              <a:t>구글카드보드에 부착</a:t>
            </a:r>
          </a:p>
        </p:txBody>
      </p:sp>
      <p:sp>
        <p:nvSpPr>
          <p:cNvPr id="385" name="Shape 385"/>
          <p:cNvSpPr/>
          <p:nvPr/>
        </p:nvSpPr>
        <p:spPr>
          <a:xfrm>
            <a:off x="2427770" y="339971"/>
            <a:ext cx="1140598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EF3819"/>
                </a:solidFill>
              </a:defRPr>
            </a:lvl1pPr>
          </a:lstStyle>
          <a:p>
            <a:r>
              <a:t>Camera용</a:t>
            </a:r>
          </a:p>
        </p:txBody>
      </p:sp>
      <p:grpSp>
        <p:nvGrpSpPr>
          <p:cNvPr id="388" name="Group 388"/>
          <p:cNvGrpSpPr/>
          <p:nvPr/>
        </p:nvGrpSpPr>
        <p:grpSpPr>
          <a:xfrm>
            <a:off x="11129246" y="2977881"/>
            <a:ext cx="2562964" cy="1441668"/>
            <a:chOff x="0" y="0"/>
            <a:chExt cx="2562962" cy="1441666"/>
          </a:xfrm>
        </p:grpSpPr>
        <p:pic>
          <p:nvPicPr>
            <p:cNvPr id="386" name="image5.tif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62963" cy="1441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7" name="Shape 387"/>
            <p:cNvSpPr/>
            <p:nvPr/>
          </p:nvSpPr>
          <p:spPr>
            <a:xfrm rot="5400000" flipH="1">
              <a:off x="11429" y="194421"/>
              <a:ext cx="406216" cy="300164"/>
            </a:xfrm>
            <a:prstGeom prst="rightArrow">
              <a:avLst>
                <a:gd name="adj1" fmla="val 22218"/>
                <a:gd name="adj2" fmla="val 75501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91" name="Group 391"/>
          <p:cNvGrpSpPr/>
          <p:nvPr/>
        </p:nvGrpSpPr>
        <p:grpSpPr>
          <a:xfrm>
            <a:off x="5817190" y="786727"/>
            <a:ext cx="2485011" cy="1397819"/>
            <a:chOff x="0" y="0"/>
            <a:chExt cx="2485010" cy="1397817"/>
          </a:xfrm>
        </p:grpSpPr>
        <p:pic>
          <p:nvPicPr>
            <p:cNvPr id="389" name="image5.tif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485011" cy="13978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0" name="Shape 390"/>
            <p:cNvSpPr/>
            <p:nvPr/>
          </p:nvSpPr>
          <p:spPr>
            <a:xfrm rot="5400000" flipH="1">
              <a:off x="11081" y="188508"/>
              <a:ext cx="393861" cy="291034"/>
            </a:xfrm>
            <a:prstGeom prst="rightArrow">
              <a:avLst>
                <a:gd name="adj1" fmla="val 22218"/>
                <a:gd name="adj2" fmla="val 75501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1872236" y="3462496"/>
            <a:ext cx="499836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/>
            </a:lvl1pPr>
          </a:lstStyle>
          <a:p>
            <a:r>
              <a:t>11</a:t>
            </a:r>
          </a:p>
        </p:txBody>
      </p:sp>
      <p:grpSp>
        <p:nvGrpSpPr>
          <p:cNvPr id="397" name="Group 397"/>
          <p:cNvGrpSpPr/>
          <p:nvPr/>
        </p:nvGrpSpPr>
        <p:grpSpPr>
          <a:xfrm>
            <a:off x="2082509" y="4277473"/>
            <a:ext cx="2848759" cy="1186326"/>
            <a:chOff x="0" y="0"/>
            <a:chExt cx="2848758" cy="1186324"/>
          </a:xfrm>
        </p:grpSpPr>
        <p:pic>
          <p:nvPicPr>
            <p:cNvPr id="393" name="image12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382144"/>
              <a:ext cx="1224141" cy="804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4" name="pasted-image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160" y="0"/>
              <a:ext cx="1140599" cy="660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5" name="Shape 395"/>
            <p:cNvSpPr/>
            <p:nvPr/>
          </p:nvSpPr>
          <p:spPr>
            <a:xfrm>
              <a:off x="1780156" y="136914"/>
              <a:ext cx="996607" cy="386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Viewer용</a:t>
              </a:r>
            </a:p>
          </p:txBody>
        </p:sp>
        <p:sp>
          <p:nvSpPr>
            <p:cNvPr id="396" name="Shape 396"/>
            <p:cNvSpPr/>
            <p:nvPr/>
          </p:nvSpPr>
          <p:spPr>
            <a:xfrm flipH="1">
              <a:off x="1141598" y="230671"/>
              <a:ext cx="514695" cy="514695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round/>
              <a:tailEnd type="triangle" w="med" len="me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00" name="Group 400"/>
          <p:cNvGrpSpPr/>
          <p:nvPr/>
        </p:nvGrpSpPr>
        <p:grpSpPr>
          <a:xfrm>
            <a:off x="5387674" y="3430768"/>
            <a:ext cx="3206520" cy="3118232"/>
            <a:chOff x="0" y="0"/>
            <a:chExt cx="3206519" cy="3118231"/>
          </a:xfrm>
        </p:grpSpPr>
        <p:sp>
          <p:nvSpPr>
            <p:cNvPr id="398" name="Shape 398"/>
            <p:cNvSpPr/>
            <p:nvPr/>
          </p:nvSpPr>
          <p:spPr>
            <a:xfrm>
              <a:off x="178213" y="147330"/>
              <a:ext cx="3028307" cy="2970902"/>
            </a:xfrm>
            <a:prstGeom prst="rect">
              <a:avLst/>
            </a:prstGeom>
            <a:solidFill>
              <a:srgbClr val="F0F9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0" y="0"/>
              <a:ext cx="639068" cy="65685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000"/>
              </a:pPr>
              <a:endParaRPr/>
            </a:p>
          </p:txBody>
        </p:sp>
      </p:grpSp>
      <p:sp>
        <p:nvSpPr>
          <p:cNvPr id="401" name="Shape 401"/>
          <p:cNvSpPr/>
          <p:nvPr/>
        </p:nvSpPr>
        <p:spPr>
          <a:xfrm>
            <a:off x="5428236" y="3462496"/>
            <a:ext cx="527927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/>
            </a:lvl1pPr>
          </a:lstStyle>
          <a:p>
            <a:r>
              <a:t>12</a:t>
            </a:r>
          </a:p>
        </p:txBody>
      </p:sp>
      <p:sp>
        <p:nvSpPr>
          <p:cNvPr id="402" name="Shape 402"/>
          <p:cNvSpPr/>
          <p:nvPr/>
        </p:nvSpPr>
        <p:spPr>
          <a:xfrm>
            <a:off x="5761281" y="5505292"/>
            <a:ext cx="2596830" cy="94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원하는 장소를 </a:t>
            </a:r>
            <a:r>
              <a:rPr b="1"/>
              <a:t>상하좌우</a:t>
            </a:r>
            <a:r>
              <a:t> </a:t>
            </a:r>
          </a:p>
          <a:p>
            <a:r>
              <a:t>움직이며 실시간으로 볼 수 </a:t>
            </a:r>
          </a:p>
          <a:p>
            <a:r>
              <a:t>있음</a:t>
            </a:r>
          </a:p>
        </p:txBody>
      </p:sp>
      <p:grpSp>
        <p:nvGrpSpPr>
          <p:cNvPr id="410" name="Group 410"/>
          <p:cNvGrpSpPr/>
          <p:nvPr/>
        </p:nvGrpSpPr>
        <p:grpSpPr>
          <a:xfrm>
            <a:off x="2133516" y="307338"/>
            <a:ext cx="2746745" cy="1949975"/>
            <a:chOff x="0" y="0"/>
            <a:chExt cx="2746744" cy="1949974"/>
          </a:xfrm>
        </p:grpSpPr>
        <p:pic>
          <p:nvPicPr>
            <p:cNvPr id="403" name="pasted-image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873833"/>
              <a:ext cx="1071827" cy="1044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6" name="Group 406"/>
            <p:cNvGrpSpPr/>
            <p:nvPr/>
          </p:nvGrpSpPr>
          <p:grpSpPr>
            <a:xfrm>
              <a:off x="1619206" y="1294286"/>
              <a:ext cx="1127539" cy="655689"/>
              <a:chOff x="0" y="0"/>
              <a:chExt cx="1127538" cy="655688"/>
            </a:xfrm>
          </p:grpSpPr>
          <p:pic>
            <p:nvPicPr>
              <p:cNvPr id="404" name="pasted-image.png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127539" cy="6556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5" name="Shape 405"/>
              <p:cNvSpPr/>
              <p:nvPr/>
            </p:nvSpPr>
            <p:spPr>
              <a:xfrm>
                <a:off x="125157" y="169657"/>
                <a:ext cx="935625" cy="329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noAutofit/>
              </a:bodyPr>
              <a:lstStyle>
                <a:lvl1pPr>
                  <a:defRPr sz="1500">
                    <a:solidFill>
                      <a:srgbClr val="FFFFFF"/>
                    </a:solidFill>
                  </a:defRPr>
                </a:lvl1pPr>
              </a:lstStyle>
              <a:p>
                <a:r>
                  <a:t>Camera용</a:t>
                </a:r>
              </a:p>
            </p:txBody>
          </p:sp>
        </p:grpSp>
        <p:sp>
          <p:nvSpPr>
            <p:cNvPr id="407" name="Shape 407"/>
            <p:cNvSpPr/>
            <p:nvPr/>
          </p:nvSpPr>
          <p:spPr>
            <a:xfrm flipH="1">
              <a:off x="1068716" y="1583190"/>
              <a:ext cx="527927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round/>
              <a:tailEnd type="triangle" w="med" len="me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408" name="pasted-image.png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3930" y="0"/>
              <a:ext cx="838092" cy="804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9" name="Shape 409"/>
            <p:cNvSpPr/>
            <p:nvPr/>
          </p:nvSpPr>
          <p:spPr>
            <a:xfrm>
              <a:off x="2122436" y="838540"/>
              <a:ext cx="1" cy="386846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round/>
              <a:tailEnd type="triangle" w="med" len="me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14" name="Group 414"/>
          <p:cNvGrpSpPr/>
          <p:nvPr/>
        </p:nvGrpSpPr>
        <p:grpSpPr>
          <a:xfrm>
            <a:off x="6168882" y="3759939"/>
            <a:ext cx="1781627" cy="1641547"/>
            <a:chOff x="0" y="0"/>
            <a:chExt cx="1781626" cy="1641546"/>
          </a:xfrm>
        </p:grpSpPr>
        <p:pic>
          <p:nvPicPr>
            <p:cNvPr id="411" name="pasted-image.png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3360" y="488142"/>
              <a:ext cx="844619" cy="115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2" name="Shape 412"/>
            <p:cNvSpPr/>
            <p:nvPr/>
          </p:nvSpPr>
          <p:spPr>
            <a:xfrm rot="2700000">
              <a:off x="907827" y="300566"/>
              <a:ext cx="936926" cy="20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0" extrusionOk="0">
                  <a:moveTo>
                    <a:pt x="0" y="20740"/>
                  </a:moveTo>
                  <a:cubicBezTo>
                    <a:pt x="2773" y="6846"/>
                    <a:pt x="7081" y="-860"/>
                    <a:pt x="11553" y="77"/>
                  </a:cubicBezTo>
                  <a:cubicBezTo>
                    <a:pt x="15500" y="903"/>
                    <a:pt x="19164" y="8439"/>
                    <a:pt x="21600" y="20740"/>
                  </a:cubicBezTo>
                </a:path>
              </a:pathLst>
            </a:custGeom>
            <a:noFill/>
            <a:ln w="254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 rot="8100000">
              <a:off x="-57218" y="311865"/>
              <a:ext cx="955850" cy="234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12" extrusionOk="0">
                  <a:moveTo>
                    <a:pt x="0" y="3616"/>
                  </a:moveTo>
                  <a:cubicBezTo>
                    <a:pt x="3186" y="15684"/>
                    <a:pt x="7552" y="21600"/>
                    <a:pt x="11938" y="19792"/>
                  </a:cubicBezTo>
                  <a:cubicBezTo>
                    <a:pt x="15674" y="18253"/>
                    <a:pt x="19125" y="11183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화면 슬라이드 쇼(4:3)</PresentationFormat>
  <Paragraphs>132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modified xsi:type="dcterms:W3CDTF">2016-05-24T08:50:06Z</dcterms:modified>
</cp:coreProperties>
</file>