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3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1" r:id="rId3"/>
    <p:sldId id="280" r:id="rId4"/>
    <p:sldId id="264" r:id="rId5"/>
    <p:sldId id="297" r:id="rId6"/>
    <p:sldId id="301" r:id="rId7"/>
    <p:sldId id="270" r:id="rId8"/>
    <p:sldId id="302" r:id="rId9"/>
    <p:sldId id="265" r:id="rId10"/>
    <p:sldId id="290" r:id="rId11"/>
    <p:sldId id="303" r:id="rId12"/>
    <p:sldId id="298" r:id="rId13"/>
    <p:sldId id="291" r:id="rId14"/>
    <p:sldId id="304" r:id="rId15"/>
    <p:sldId id="299" r:id="rId16"/>
    <p:sldId id="275" r:id="rId17"/>
    <p:sldId id="274" r:id="rId18"/>
    <p:sldId id="305" r:id="rId19"/>
    <p:sldId id="306" r:id="rId20"/>
    <p:sldId id="307" r:id="rId21"/>
    <p:sldId id="308" r:id="rId22"/>
    <p:sldId id="309" r:id="rId23"/>
    <p:sldId id="310" r:id="rId24"/>
    <p:sldId id="268" r:id="rId25"/>
    <p:sldId id="277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JuU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152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744" y="-43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09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6710" y="2676872"/>
            <a:ext cx="3878580" cy="8168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800" b="1" spc="-300" dirty="0">
                <a:solidFill>
                  <a:schemeClr val="bg1"/>
                </a:solidFill>
              </a:rPr>
              <a:t>OMR PROJECT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19" y="142240"/>
            <a:ext cx="1452246" cy="265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350985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rgbClr val="FFC000"/>
                </a:solidFill>
              </a:rPr>
              <a:t>TEAM A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483406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기근태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5590222" y="4346555"/>
            <a:ext cx="969533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노명운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6761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이지강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3821794" y="4346555"/>
            <a:ext cx="934514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최성욱</a:t>
            </a:r>
          </a:p>
        </p:txBody>
      </p:sp>
      <p:sp>
        <p:nvSpPr>
          <p:cNvPr id="30" name="TextBox 19"/>
          <p:cNvSpPr txBox="1"/>
          <p:nvPr/>
        </p:nvSpPr>
        <p:spPr>
          <a:xfrm>
            <a:off x="744391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이주운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38759" y="1210447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7224" y="1210447"/>
            <a:ext cx="19284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Database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50298" y="2244005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5937" y="2254989"/>
            <a:ext cx="136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Student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85321" y="2244005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85320" y="2221470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Answer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8275799" y="3297249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275799" y="2720946"/>
            <a:ext cx="0" cy="115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8147059" y="2225350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47058" y="2202815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Timer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631015" y="313746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31014" y="311492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Answer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492753" y="309627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2752" y="307373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Minutes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492752" y="3684765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92751" y="3662230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Seconds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8275801" y="386993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279039" y="3328839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279039" y="2752536"/>
            <a:ext cx="4" cy="345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495993" y="312786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95992" y="310532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Name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95992" y="3716355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95991" y="3693820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Std_code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2279041" y="390152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495994" y="430628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95993" y="428374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Score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2279043" y="4491453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2495991" y="4855007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95990" y="4832472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Apply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279040" y="5040180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495990" y="5434127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95989" y="5411592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Manager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2279039" y="5619300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495989" y="6025473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95988" y="6002938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Rank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2279038" y="6210646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444737" y="2749944"/>
            <a:ext cx="0" cy="60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444737" y="335582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0741" y="1886712"/>
            <a:ext cx="2118246" cy="4646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6446" y="1896237"/>
            <a:ext cx="1591829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76949" y="1867662"/>
            <a:ext cx="2695575" cy="4742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0577" y="1900383"/>
            <a:ext cx="1714516" cy="1519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3999" y="1187712"/>
            <a:ext cx="667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JSP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0741" y="127687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741" y="1765933"/>
            <a:ext cx="1865575" cy="5170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Login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studentExam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studentRank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studentResult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adminList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adminDelete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adminInsertForm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adminUpdateForm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0478" y="1155899"/>
            <a:ext cx="8653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DTO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07220" y="124506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11428" y="3637634"/>
            <a:ext cx="9149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DAO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88170" y="37268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3030" y="1177233"/>
            <a:ext cx="16797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Controller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75497" y="126639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0737" y="1168662"/>
            <a:ext cx="11624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Action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20429" y="125510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0070" y="4295559"/>
            <a:ext cx="1714516" cy="9993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6031" y="2111305"/>
            <a:ext cx="1039002" cy="506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Controller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7760" y="1834805"/>
            <a:ext cx="2493952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LoginAction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StudentExamAction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StudentGradeFormAction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StudentRankAction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StudentResultAction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AdminListAction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AdminDeleteAction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AdminInsertFormAction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AdminUpdateFormAction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96170" y="4493692"/>
            <a:ext cx="130523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OmrDAO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15220" y="1878933"/>
            <a:ext cx="1305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AnswerDTO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StudentDTO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TimerDTO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19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08634" y="2060287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85229" y="2031195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8759" y="1210447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5031" y="1129079"/>
            <a:ext cx="147264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 </a:t>
            </a:r>
            <a:r>
              <a:rPr lang="en-US" altLang="ko-KR" sz="44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2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15242" y="2862907"/>
            <a:ext cx="303453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2866" y="2850414"/>
            <a:ext cx="3406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C000"/>
                </a:solidFill>
                <a:latin typeface="a바른생각" pitchFamily="18" charset="-127"/>
                <a:ea typeface="a바른생각" pitchFamily="18" charset="-127"/>
              </a:rPr>
              <a:t>CONTROLLER</a:t>
            </a:r>
            <a:endParaRPr lang="ko-KR" altLang="en-US" sz="2800" b="1" dirty="0">
              <a:solidFill>
                <a:srgbClr val="FFC000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96765" y="4548980"/>
            <a:ext cx="917154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4390" y="4536487"/>
            <a:ext cx="869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DAO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43176" y="6199727"/>
            <a:ext cx="142489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801" y="6187234"/>
            <a:ext cx="1377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4048579" y="2938600"/>
            <a:ext cx="370776" cy="180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074854" y="3119497"/>
            <a:ext cx="370776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5400000">
            <a:off x="5865534" y="2645350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>
            <a:off x="6077197" y="2645348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7801394" y="2938601"/>
            <a:ext cx="370776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7827669" y="3119498"/>
            <a:ext cx="370776" cy="180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173637" y="2863232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9276" y="2849259"/>
            <a:ext cx="136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Student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22037" y="2863232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22036" y="2840697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Manager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8576" y="1975961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8577" y="1961985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193994" y="2073500"/>
            <a:ext cx="17617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193994" y="2050965"/>
            <a:ext cx="176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Correction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193994" y="2860204"/>
            <a:ext cx="1104561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193994" y="2837669"/>
            <a:ext cx="110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193994" y="3631669"/>
            <a:ext cx="11521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193994" y="3609134"/>
            <a:ext cx="1199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Delete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연결선 7"/>
          <p:cNvCxnSpPr>
            <a:stCxn id="55" idx="3"/>
          </p:cNvCxnSpPr>
          <p:nvPr/>
        </p:nvCxnSpPr>
        <p:spPr>
          <a:xfrm>
            <a:off x="1970775" y="2232550"/>
            <a:ext cx="144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48" idx="1"/>
          </p:cNvCxnSpPr>
          <p:nvPr/>
        </p:nvCxnSpPr>
        <p:spPr>
          <a:xfrm>
            <a:off x="1959813" y="3119508"/>
            <a:ext cx="213824" cy="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959813" y="4021124"/>
            <a:ext cx="14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2104802" y="2233789"/>
            <a:ext cx="10963" cy="178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0086023" y="2330195"/>
            <a:ext cx="12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9981852" y="3119508"/>
            <a:ext cx="213824" cy="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83" idx="1"/>
          </p:cNvCxnSpPr>
          <p:nvPr/>
        </p:nvCxnSpPr>
        <p:spPr>
          <a:xfrm>
            <a:off x="10083282" y="3888258"/>
            <a:ext cx="11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10083282" y="2330195"/>
            <a:ext cx="5482" cy="233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5359740" y="3715743"/>
            <a:ext cx="142489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7365" y="3703250"/>
            <a:ext cx="1377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0000"/>
                </a:solidFill>
              </a:rPr>
              <a:t>ACTION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rot="5400000">
            <a:off x="5865534" y="4293588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 rot="16200000">
            <a:off x="6077197" y="4293586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5400000">
            <a:off x="5858215" y="5956308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16200000">
            <a:off x="6069878" y="5956306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04714" y="2870867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4715" y="2856891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</a:t>
            </a:r>
            <a:r>
              <a:rPr lang="en-US" altLang="ko-KR" sz="2800" dirty="0">
                <a:solidFill>
                  <a:schemeClr val="bg1"/>
                </a:solidFill>
              </a:rPr>
              <a:t>t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96483" y="3773490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6484" y="3759514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5867149" y="3446623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6200000">
            <a:off x="6078812" y="3446621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253177" y="5393481"/>
            <a:ext cx="1617177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68751" y="5388460"/>
            <a:ext cx="1586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MAPPER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5867073" y="5125348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6200000">
            <a:off x="6078736" y="5125346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93995" y="4408473"/>
            <a:ext cx="70260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93995" y="4385938"/>
            <a:ext cx="702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List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9" name="직선 연결선 68"/>
          <p:cNvCxnSpPr>
            <a:endCxn id="67" idx="1"/>
          </p:cNvCxnSpPr>
          <p:nvPr/>
        </p:nvCxnSpPr>
        <p:spPr>
          <a:xfrm>
            <a:off x="10083282" y="4665062"/>
            <a:ext cx="110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773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08634" y="2761962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5229" y="2732870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5765" y="1578747"/>
            <a:ext cx="2988910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102" y="1577994"/>
            <a:ext cx="27163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Student Logic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289" y="3687617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3290" y="3673641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23288" y="4580712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23289" y="4566736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</a:t>
            </a:r>
            <a:r>
              <a:rPr lang="en-US" altLang="ko-KR" sz="2800" dirty="0">
                <a:solidFill>
                  <a:schemeClr val="bg1"/>
                </a:solidFill>
              </a:rPr>
              <a:t>t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96151" y="5513390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6152" y="5499414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107801" y="3656698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07802" y="3642722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오른쪽 화살표 88"/>
          <p:cNvSpPr/>
          <p:nvPr/>
        </p:nvSpPr>
        <p:spPr>
          <a:xfrm rot="7913562">
            <a:off x="4993142" y="3279684"/>
            <a:ext cx="370782" cy="294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 rot="5400000">
            <a:off x="4274385" y="4301076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5400000">
            <a:off x="4274074" y="5215477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화살표 93"/>
          <p:cNvSpPr/>
          <p:nvPr/>
        </p:nvSpPr>
        <p:spPr>
          <a:xfrm rot="2856360">
            <a:off x="6694287" y="3304420"/>
            <a:ext cx="370782" cy="294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5765" y="1743847"/>
            <a:ext cx="2988910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9079" y="1743094"/>
            <a:ext cx="29283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Manager Logic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오른쪽 화살표 105"/>
          <p:cNvSpPr/>
          <p:nvPr/>
        </p:nvSpPr>
        <p:spPr>
          <a:xfrm rot="5400000">
            <a:off x="5873993" y="3144552"/>
            <a:ext cx="370782" cy="18558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272198" y="4773038"/>
            <a:ext cx="17617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72198" y="4760029"/>
            <a:ext cx="176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Correction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332865" y="4763042"/>
            <a:ext cx="1104561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32865" y="4740507"/>
            <a:ext cx="110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730194" y="4762672"/>
            <a:ext cx="11521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30194" y="4740137"/>
            <a:ext cx="1199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Delete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52481" y="4777315"/>
            <a:ext cx="70260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52481" y="4754780"/>
            <a:ext cx="702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List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83234" y="2965162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59829" y="2936070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562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8048" y="3102896"/>
            <a:ext cx="23519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능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시현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8296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 smtClean="0">
                <a:solidFill>
                  <a:schemeClr val="accent1"/>
                </a:solidFill>
                <a:latin typeface="나눔명조 ExtraBold"/>
                <a:ea typeface="나눔명조 ExtraBold"/>
              </a:rPr>
              <a:t>4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92973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2960" y="3075057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소감</a:t>
            </a:r>
            <a:endParaRPr lang="ko-KR" altLang="en-US"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1738" y="3051399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명조 ExtraBold"/>
                <a:ea typeface="나눔명조 ExtraBold"/>
              </a:rPr>
              <a:t>5</a:t>
            </a:r>
            <a:endParaRPr lang="ko-KR" altLang="en-US" sz="4000" b="1" dirty="0">
              <a:solidFill>
                <a:schemeClr val="bg1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324" name="직선 연결선 323"/>
          <p:cNvCxnSpPr/>
          <p:nvPr/>
        </p:nvCxnSpPr>
        <p:spPr>
          <a:xfrm>
            <a:off x="4212530" y="3166291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331345" y="3136592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904702" y="1292874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프로그램 방향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577522" y="2343373"/>
            <a:ext cx="20040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dirty="0" smtClean="0"/>
              <a:t>Function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906331" y="2334843"/>
            <a:ext cx="15840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dirty="0" smtClean="0"/>
              <a:t>Design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480701" y="3480683"/>
            <a:ext cx="2435347" cy="503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2000" spc="-150" dirty="0" err="1" smtClean="0">
                <a:latin typeface="+mn-lt"/>
                <a:ea typeface="+mn-ea"/>
                <a:cs typeface="+mn-cs"/>
              </a:rPr>
              <a:t>Fimga</a:t>
            </a:r>
            <a:r>
              <a:rPr lang="en-US" altLang="ko-KR" sz="2000" spc="-15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디자인 구현</a:t>
            </a:r>
            <a:endParaRPr lang="ko-KR" altLang="en-US" sz="2000" spc="-150" dirty="0">
              <a:latin typeface="+mn-lt"/>
              <a:ea typeface="+mn-ea"/>
              <a:cs typeface="+mn-cs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644047" y="3480683"/>
            <a:ext cx="187102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타이머기능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전체 랭크</a:t>
            </a:r>
            <a:endParaRPr lang="en-US" altLang="ko-KR" sz="2000" spc="-150" dirty="0" smtClean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회원가입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과목추가</a:t>
            </a:r>
            <a:endParaRPr lang="en-US" altLang="ko-KR" sz="2000" spc="-150" dirty="0" smtClean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답안지 변경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오답노</a:t>
            </a:r>
            <a:r>
              <a:rPr lang="ko-KR" altLang="en-US" sz="2000" spc="-150" dirty="0">
                <a:latin typeface="+mn-lt"/>
                <a:ea typeface="+mn-ea"/>
                <a:cs typeface="+mn-cs"/>
              </a:rPr>
              <a:t>트</a:t>
            </a:r>
            <a:endParaRPr lang="ko-KR" altLang="en-US" sz="2000" spc="-15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nul\Downloads\Desktop -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467260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72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hanul\Downloads\Desktop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449263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72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28003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680" y="1686560"/>
            <a:ext cx="30804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>
                <a:solidFill>
                  <a:schemeClr val="bg1"/>
                </a:solidFill>
              </a:rPr>
              <a:t>A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 TEAM  Contents</a:t>
            </a:r>
            <a:r>
              <a:rPr lang="en-US" altLang="ko-KR" sz="3600" spc="-3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9" name="그룹 5"/>
          <p:cNvGrpSpPr/>
          <p:nvPr/>
        </p:nvGrpSpPr>
        <p:grpSpPr>
          <a:xfrm>
            <a:off x="2930954" y="2978830"/>
            <a:ext cx="1852930" cy="693911"/>
            <a:chOff x="294640" y="3891915"/>
            <a:chExt cx="1852930" cy="693911"/>
          </a:xfrm>
        </p:grpSpPr>
        <p:sp>
          <p:nvSpPr>
            <p:cNvPr id="20" name="TextBox 3"/>
            <p:cNvSpPr txBox="1"/>
            <p:nvPr/>
          </p:nvSpPr>
          <p:spPr>
            <a:xfrm>
              <a:off x="294640" y="3891915"/>
              <a:ext cx="491599" cy="6939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 dirty="0">
                  <a:solidFill>
                    <a:schemeClr val="accent1"/>
                  </a:solidFill>
                  <a:latin typeface="나눔명조 ExtraBold"/>
                  <a:ea typeface="나눔명조 ExtraBold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나눔명조 ExtraBold"/>
                <a:ea typeface="나눔명조 ExtraBold"/>
              </a:endParaRPr>
            </a:p>
          </p:txBody>
        </p:sp>
        <p:sp>
          <p:nvSpPr>
            <p:cNvPr id="21" name="TextBox 4"/>
            <p:cNvSpPr txBox="1"/>
            <p:nvPr/>
          </p:nvSpPr>
          <p:spPr>
            <a:xfrm>
              <a:off x="943394" y="4022348"/>
              <a:ext cx="120417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150" dirty="0" err="1" smtClean="0">
                  <a:solidFill>
                    <a:srgbClr val="393939"/>
                  </a:solidFill>
                  <a:latin typeface="나눔명조 ExtraBold"/>
                  <a:ea typeface="나눔명조 ExtraBold"/>
                </a:rPr>
                <a:t>팀소</a:t>
              </a:r>
              <a:r>
                <a:rPr lang="ko-KR" altLang="en-US" sz="2800" spc="-150" dirty="0" err="1">
                  <a:solidFill>
                    <a:srgbClr val="393939"/>
                  </a:solidFill>
                  <a:latin typeface="나눔명조 ExtraBold"/>
                  <a:ea typeface="나눔명조 ExtraBold"/>
                </a:rPr>
                <a:t>개</a:t>
              </a:r>
              <a:endParaRPr lang="ko-KR" altLang="en-US" sz="2800" spc="-150" dirty="0">
                <a:solidFill>
                  <a:srgbClr val="393939"/>
                </a:solidFill>
                <a:latin typeface="나눔명조 ExtraBold"/>
                <a:ea typeface="나눔명조 ExtraBold"/>
              </a:endParaRPr>
            </a:p>
          </p:txBody>
        </p:sp>
      </p:grpSp>
      <p:sp>
        <p:nvSpPr>
          <p:cNvPr id="24" name="TextBox 15"/>
          <p:cNvSpPr txBox="1"/>
          <p:nvPr/>
        </p:nvSpPr>
        <p:spPr>
          <a:xfrm>
            <a:off x="6969058" y="3228732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팀원 소개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,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목표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589233" y="3766488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 smtClean="0"/>
              <a:t>프로젝트 일정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2940479" y="3674155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accent1"/>
                </a:solidFill>
                <a:latin typeface="나눔명조 ExtraBold"/>
                <a:ea typeface="나눔명조 ExtraBold"/>
              </a:rPr>
              <a:t>2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6978583" y="3885957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프로젝트 과정</a:t>
            </a:r>
            <a:endParaRPr lang="en-US" altLang="ko-KR" dirty="0" smtClean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3589233" y="4452288"/>
            <a:ext cx="22145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구조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940479" y="4379005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6978583" y="4571757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구조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31" name="TextBox 4"/>
          <p:cNvSpPr txBox="1"/>
          <p:nvPr/>
        </p:nvSpPr>
        <p:spPr>
          <a:xfrm>
            <a:off x="3598758" y="5147613"/>
            <a:ext cx="157639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>
                <a:solidFill>
                  <a:srgbClr val="393939"/>
                </a:solidFill>
                <a:latin typeface="나눔명조 ExtraBold"/>
                <a:ea typeface="나눔명조 ExtraBold"/>
              </a:rPr>
              <a:t>기능 시연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2950004" y="5055280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accent1"/>
                </a:solidFill>
                <a:latin typeface="나눔명조 ExtraBold"/>
                <a:ea typeface="나눔명조 ExtraBold"/>
              </a:rPr>
              <a:t>4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6988108" y="5248032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실제시연 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579708" y="5817389"/>
            <a:ext cx="23310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프로젝트 소감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30954" y="5725056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5</a:t>
            </a:r>
            <a:endParaRPr lang="en-US" altLang="ko-KR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34" name="TextBox 15"/>
          <p:cNvSpPr txBox="1"/>
          <p:nvPr/>
        </p:nvSpPr>
        <p:spPr>
          <a:xfrm>
            <a:off x="6969058" y="5936858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방향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,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팀 발전방향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 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nul\Downloads\Desktop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480344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628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ul\Downloads\Desktop -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38" y="1548122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628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nul\Downloads\Desktop -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38" y="1554484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245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ul\Downloads\Desktop -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445274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563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1423" y="4683546"/>
            <a:ext cx="16466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IKLL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0557" y="4383201"/>
            <a:ext cx="2255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MVC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패턴</a:t>
            </a:r>
            <a:r>
              <a:rPr lang="en-US" altLang="ko-KR" sz="1600" dirty="0" smtClean="0"/>
              <a:t>, JSTL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 학습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43365" y="1292874"/>
            <a:ext cx="21435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schemeClr val="bg1"/>
                </a:solidFill>
              </a:rPr>
              <a:t>팀 발전 방향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1595" y="2798994"/>
            <a:ext cx="28007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CHEDULE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5012" y="4666003"/>
            <a:ext cx="20505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TRESS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6651" y="4678632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Final Project </a:t>
            </a:r>
            <a:r>
              <a:rPr lang="ko-KR" altLang="en-US" sz="1600" dirty="0" smtClean="0"/>
              <a:t>완성</a:t>
            </a:r>
            <a:r>
              <a:rPr lang="ko-KR" altLang="en-US" sz="1600" dirty="0"/>
              <a:t>도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1027801" y="4771350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0557" y="5171287"/>
            <a:ext cx="190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</a:t>
            </a:r>
            <a:r>
              <a:rPr lang="en-US" altLang="ko-KR" sz="1600" dirty="0" err="1" smtClean="0">
                <a:latin typeface="+mn-lt"/>
                <a:ea typeface="+mn-ea"/>
                <a:cs typeface="+mn-cs"/>
              </a:rPr>
              <a:t>Github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dirty="0" smtClean="0"/>
              <a:t>활용</a:t>
            </a:r>
            <a:r>
              <a:rPr lang="en-US" altLang="ko-KR" sz="1600" dirty="0"/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6650" y="5466718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Project </a:t>
            </a:r>
            <a:r>
              <a:rPr lang="ko-KR" altLang="en-US" sz="1600" dirty="0" smtClean="0"/>
              <a:t>개발속도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의사소통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1027800" y="5559436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0557" y="5892732"/>
            <a:ext cx="190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/>
              <a:t>3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. </a:t>
            </a:r>
            <a:r>
              <a:rPr lang="en-US" altLang="ko-KR" sz="1600" dirty="0" err="1" smtClean="0">
                <a:latin typeface="+mn-lt"/>
                <a:ea typeface="+mn-ea"/>
                <a:cs typeface="+mn-cs"/>
              </a:rPr>
              <a:t>Mybatis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학습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!    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6651" y="6188163"/>
            <a:ext cx="1283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DB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활용 능력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1027800" y="6280881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17707" y="4366324"/>
            <a:ext cx="2898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문제 시 유동적 대처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33801" y="4661755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/>
              <a:t>정신적 압박 해소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8704951" y="4754473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617706" y="5154410"/>
            <a:ext cx="1499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체력 관리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3800" y="5449841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Final Project </a:t>
            </a:r>
            <a:r>
              <a:rPr lang="ko-KR" altLang="en-US" sz="1600" dirty="0" smtClean="0"/>
              <a:t>완주</a:t>
            </a:r>
            <a:r>
              <a:rPr lang="en-US" altLang="ko-KR" sz="1600" dirty="0" smtClean="0"/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8704950" y="5542559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756463" y="2106676"/>
            <a:ext cx="2255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명확한 주간 목표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2557" y="2402107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체력 안배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7843707" y="2494825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756463" y="2894762"/>
            <a:ext cx="2330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Notion </a:t>
            </a:r>
            <a:r>
              <a:rPr lang="ko-KR" altLang="en-US" sz="1600" dirty="0" smtClean="0"/>
              <a:t>활</a:t>
            </a:r>
            <a:r>
              <a:rPr lang="ko-KR" altLang="en-US" sz="1600" dirty="0"/>
              <a:t>용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72556" y="3190193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>
                <a:latin typeface="+mn-lt"/>
                <a:ea typeface="+mn-ea"/>
                <a:cs typeface="+mn-cs"/>
              </a:rPr>
              <a:t>진행상황 시각화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,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 의사소통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7843706" y="3282911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800" b="1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9728" y="3075057"/>
            <a:ext cx="303159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 dirty="0" smtClean="0">
                <a:solidFill>
                  <a:srgbClr val="FFC000"/>
                </a:solidFill>
              </a:rPr>
              <a:t>송지훈선생님</a:t>
            </a:r>
            <a:endParaRPr lang="en-US" altLang="ko-KR" sz="4000" spc="-300" dirty="0" smtClean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lang="ko-KR" altLang="en-US" sz="40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!</a:t>
            </a:r>
            <a:endParaRPr lang="en-US" altLang="ko-KR" sz="40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589692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8426" y="3075056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팀소개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6827" y="3054853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1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-164757" y="2158313"/>
            <a:ext cx="12529752" cy="2505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1138" y="55747"/>
            <a:ext cx="15880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442" y="117304"/>
            <a:ext cx="12514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4996" y="2768869"/>
            <a:ext cx="1657350" cy="1713224"/>
            <a:chOff x="2028825" y="5485953"/>
            <a:chExt cx="2038350" cy="82564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최성욱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54152" y="5792460"/>
              <a:ext cx="1787696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시험지</a:t>
              </a:r>
              <a:endParaRPr lang="ko-KR" altLang="en-US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/>
                <a:t>OMR</a:t>
              </a:r>
              <a:r>
                <a:rPr lang="ko-KR" altLang="en-US" sz="1600" dirty="0" smtClean="0"/>
                <a:t>카드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발표</a:t>
              </a:r>
              <a:endParaRPr lang="ko-KR" altLang="en-US" sz="1600" dirty="0"/>
            </a:p>
            <a:p>
              <a:pPr algn="ctr">
                <a:defRPr/>
              </a:pPr>
              <a:endParaRPr lang="ko-KR" altLang="en-US" sz="1600" dirty="0"/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1554533" y="2302016"/>
            <a:ext cx="91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Leader</a:t>
            </a:r>
            <a:endParaRPr lang="ko-KR" altLang="en-US" sz="2000" b="1" dirty="0"/>
          </a:p>
        </p:txBody>
      </p:sp>
      <p:grpSp>
        <p:nvGrpSpPr>
          <p:cNvPr id="36" name="그룹 6"/>
          <p:cNvGrpSpPr/>
          <p:nvPr/>
        </p:nvGrpSpPr>
        <p:grpSpPr>
          <a:xfrm>
            <a:off x="3086085" y="2768878"/>
            <a:ext cx="1947865" cy="1639693"/>
            <a:chOff x="1939306" y="5485954"/>
            <a:chExt cx="2127869" cy="790207"/>
          </a:xfrm>
        </p:grpSpPr>
        <p:cxnSp>
          <p:nvCxnSpPr>
            <p:cNvPr id="37" name="직선 연결선 7"/>
            <p:cNvCxnSpPr/>
            <p:nvPr/>
          </p:nvCxnSpPr>
          <p:spPr>
            <a:xfrm>
              <a:off x="2028825" y="5485954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기근태</a:t>
              </a:r>
            </a:p>
          </p:txBody>
        </p:sp>
        <p:sp>
          <p:nvSpPr>
            <p:cNvPr id="39" name="TextBox 10"/>
            <p:cNvSpPr txBox="1"/>
            <p:nvPr/>
          </p:nvSpPr>
          <p:spPr>
            <a:xfrm>
              <a:off x="1939306" y="5757024"/>
              <a:ext cx="2126810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관리자모</a:t>
              </a:r>
              <a:r>
                <a:rPr lang="ko-KR" altLang="en-US" sz="1600" dirty="0"/>
                <a:t>드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수험생등록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수험생정보수정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답안지수정</a:t>
              </a:r>
              <a:endParaRPr lang="en-US" altLang="ko-KR" sz="1600" dirty="0" smtClean="0"/>
            </a:p>
          </p:txBody>
        </p:sp>
      </p:grpSp>
      <p:grpSp>
        <p:nvGrpSpPr>
          <p:cNvPr id="42" name="그룹 6"/>
          <p:cNvGrpSpPr/>
          <p:nvPr/>
        </p:nvGrpSpPr>
        <p:grpSpPr>
          <a:xfrm>
            <a:off x="5299422" y="2759341"/>
            <a:ext cx="1745477" cy="1658749"/>
            <a:chOff x="2028825" y="5485953"/>
            <a:chExt cx="2146736" cy="799391"/>
          </a:xfrm>
        </p:grpSpPr>
        <p:cxnSp>
          <p:nvCxnSpPr>
            <p:cNvPr id="43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노명욱</a:t>
              </a:r>
            </a:p>
          </p:txBody>
        </p:sp>
        <p:sp>
          <p:nvSpPr>
            <p:cNvPr id="45" name="TextBox 10"/>
            <p:cNvSpPr txBox="1"/>
            <p:nvPr/>
          </p:nvSpPr>
          <p:spPr>
            <a:xfrm>
              <a:off x="2165903" y="5766207"/>
              <a:ext cx="2009658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시험결과</a:t>
              </a:r>
              <a:endParaRPr lang="ko-KR" altLang="en-US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등수확인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성적확인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기능보</a:t>
              </a:r>
              <a:r>
                <a:rPr lang="ko-KR" altLang="en-US" sz="1600" dirty="0"/>
                <a:t>수</a:t>
              </a:r>
              <a:endParaRPr lang="en-US" altLang="ko-KR" sz="1600" dirty="0" smtClean="0"/>
            </a:p>
          </p:txBody>
        </p:sp>
      </p:grpSp>
      <p:grpSp>
        <p:nvGrpSpPr>
          <p:cNvPr id="48" name="그룹 6"/>
          <p:cNvGrpSpPr/>
          <p:nvPr/>
        </p:nvGrpSpPr>
        <p:grpSpPr>
          <a:xfrm>
            <a:off x="7332551" y="2768869"/>
            <a:ext cx="1724592" cy="1395356"/>
            <a:chOff x="2059481" y="5485952"/>
            <a:chExt cx="2121050" cy="672456"/>
          </a:xfrm>
        </p:grpSpPr>
        <p:cxnSp>
          <p:nvCxnSpPr>
            <p:cNvPr id="49" name="직선 연결선 7"/>
            <p:cNvCxnSpPr/>
            <p:nvPr/>
          </p:nvCxnSpPr>
          <p:spPr>
            <a:xfrm>
              <a:off x="2059481" y="5485952"/>
              <a:ext cx="2038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/>
                <a:t>이지강</a:t>
              </a:r>
              <a:endParaRPr lang="ko-KR" altLang="en-US" sz="1600" b="1" dirty="0"/>
            </a:p>
          </p:txBody>
        </p:sp>
        <p:sp>
          <p:nvSpPr>
            <p:cNvPr id="51" name="TextBox 10"/>
            <p:cNvSpPr txBox="1"/>
            <p:nvPr/>
          </p:nvSpPr>
          <p:spPr>
            <a:xfrm>
              <a:off x="2103050" y="5757930"/>
              <a:ext cx="2077481" cy="40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등수리스트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DB </a:t>
              </a:r>
              <a:r>
                <a:rPr lang="ko-KR" altLang="en-US" sz="1600" dirty="0" smtClean="0"/>
                <a:t>활용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작성</a:t>
              </a:r>
              <a:endParaRPr lang="en-US" altLang="ko-KR" sz="1600" dirty="0"/>
            </a:p>
          </p:txBody>
        </p:sp>
      </p:grpSp>
      <p:grpSp>
        <p:nvGrpSpPr>
          <p:cNvPr id="54" name="그룹 6"/>
          <p:cNvGrpSpPr/>
          <p:nvPr/>
        </p:nvGrpSpPr>
        <p:grpSpPr>
          <a:xfrm>
            <a:off x="9393600" y="2768874"/>
            <a:ext cx="1698528" cy="1641067"/>
            <a:chOff x="2028825" y="5485953"/>
            <a:chExt cx="2088994" cy="790869"/>
          </a:xfrm>
        </p:grpSpPr>
        <p:cxnSp>
          <p:nvCxnSpPr>
            <p:cNvPr id="55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9"/>
            <p:cNvSpPr txBox="1"/>
            <p:nvPr/>
          </p:nvSpPr>
          <p:spPr>
            <a:xfrm>
              <a:off x="2248741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/>
                <a:t>이주운</a:t>
              </a:r>
              <a:endParaRPr lang="ko-KR" altLang="en-US" sz="1600" b="1" dirty="0"/>
            </a:p>
          </p:txBody>
        </p:sp>
        <p:sp>
          <p:nvSpPr>
            <p:cNvPr id="57" name="TextBox 10"/>
            <p:cNvSpPr txBox="1"/>
            <p:nvPr/>
          </p:nvSpPr>
          <p:spPr>
            <a:xfrm>
              <a:off x="2083495" y="5757685"/>
              <a:ext cx="2034324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로그인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관리자 전환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작성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endParaRPr lang="ko-KR" altLang="en-US" sz="1600" dirty="0"/>
            </a:p>
          </p:txBody>
        </p:sp>
      </p:grpSp>
      <p:sp>
        <p:nvSpPr>
          <p:cNvPr id="53" name="TextBox 52"/>
          <p:cNvSpPr txBox="1"/>
          <p:nvPr/>
        </p:nvSpPr>
        <p:spPr>
          <a:xfrm flipH="1">
            <a:off x="3491284" y="2301564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7526592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9612569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5486294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64757" y="2158314"/>
            <a:ext cx="12529752" cy="223856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42" y="117304"/>
            <a:ext cx="12514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88715" y="2304865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20228" y="2424609"/>
            <a:ext cx="190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패턴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30551" y="2304864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25790" y="2424608"/>
            <a:ext cx="19647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적</a:t>
            </a:r>
            <a:r>
              <a:rPr lang="ko-KR" altLang="en-US" sz="2800" b="1" dirty="0">
                <a:solidFill>
                  <a:srgbClr val="FFC000"/>
                </a:solidFill>
              </a:rPr>
              <a:t>응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88715" y="3366216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68101" y="3436454"/>
            <a:ext cx="25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 err="1" smtClean="0">
                <a:solidFill>
                  <a:schemeClr val="bg1"/>
                </a:solidFill>
              </a:rPr>
              <a:t>스트립틀릿</a:t>
            </a:r>
            <a:r>
              <a:rPr lang="en-US" altLang="ko-KR" sz="3600" dirty="0" smtClean="0"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solidFill>
                  <a:srgbClr val="FFC000"/>
                </a:solidFill>
              </a:rPr>
              <a:t>X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30551" y="3366214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40639" y="3467232"/>
            <a:ext cx="2244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JSTL</a:t>
            </a:r>
            <a:r>
              <a:rPr lang="ko-KR" altLang="en-US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만 사용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901555" y="3547518"/>
            <a:ext cx="565097" cy="3806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>
            <a:off x="3901554" y="2557438"/>
            <a:ext cx="565097" cy="3806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826155" y="5359345"/>
            <a:ext cx="831461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23091" y="5479091"/>
            <a:ext cx="80922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solidFill>
                  <a:srgbClr val="FFC000"/>
                </a:solidFill>
              </a:rPr>
              <a:t>현장</a:t>
            </a:r>
            <a:r>
              <a:rPr lang="ko-KR" altLang="en-US" sz="3600" dirty="0" smtClean="0">
                <a:solidFill>
                  <a:schemeClr val="bg1"/>
                </a:solidFill>
              </a:rPr>
              <a:t>에서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실제로</a:t>
            </a:r>
            <a:r>
              <a:rPr lang="ko-KR" altLang="en-US" sz="3600" dirty="0" smtClean="0">
                <a:solidFill>
                  <a:schemeClr val="bg1"/>
                </a:solidFill>
              </a:rPr>
              <a:t> 사용할 수 있도록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학습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80249" y="2424934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259576" y="2304863"/>
            <a:ext cx="3215730" cy="194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67841" y="2533623"/>
            <a:ext cx="33722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  <a:defRPr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2400" dirty="0" smtClean="0">
                <a:solidFill>
                  <a:schemeClr val="bg1"/>
                </a:solidFill>
              </a:rPr>
              <a:t> 단순화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가독성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확장성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코드 </a:t>
            </a:r>
            <a:r>
              <a:rPr lang="ko-KR" altLang="en-US" sz="2400" dirty="0">
                <a:solidFill>
                  <a:schemeClr val="bg1"/>
                </a:solidFill>
              </a:rPr>
              <a:t>단순화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재사용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개발속도 </a:t>
            </a:r>
            <a:r>
              <a:rPr lang="ko-KR" altLang="en-US" sz="2400" dirty="0" smtClean="0">
                <a:solidFill>
                  <a:schemeClr val="bg1"/>
                </a:solidFill>
              </a:rPr>
              <a:t>향상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5652619" y="4318584"/>
            <a:ext cx="565097" cy="9340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517377" y="2803804"/>
            <a:ext cx="565097" cy="9340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11138" y="55747"/>
            <a:ext cx="15880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소개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32809" y="1210447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7069" y="1292874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목표</a:t>
            </a:r>
            <a:endParaRPr lang="ko-KR" altLang="en-US" sz="2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1685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907" y="3102896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프로젝트 일정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685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2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2108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2176480" y="3181577"/>
            <a:ext cx="1286863" cy="156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7286" y="3198053"/>
            <a:ext cx="1450941" cy="1553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3998936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052217" y="2592953"/>
            <a:ext cx="0" cy="27127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571973" y="2585333"/>
            <a:ext cx="0" cy="27127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87056" y="259295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12/01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939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11/29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월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432885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61863" y="2585333"/>
            <a:ext cx="13853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12/07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337701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8979760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89198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12/08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0810" y="3181578"/>
            <a:ext cx="1606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구조 </a:t>
            </a:r>
            <a:r>
              <a:rPr lang="ko-KR" altLang="en-US" sz="1600" dirty="0" smtClean="0">
                <a:solidFill>
                  <a:schemeClr val="bg1"/>
                </a:solidFill>
              </a:rPr>
              <a:t>구상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Notion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Figma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40593" y="3373863"/>
            <a:ext cx="1342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 배정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Github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일정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33471" y="259295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12/02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15850" y="3668895"/>
            <a:ext cx="3512268" cy="6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07405" y="3839405"/>
            <a:ext cx="2329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MVC</a:t>
            </a:r>
            <a:r>
              <a:rPr lang="ko-KR" altLang="en-US" sz="1600" dirty="0" smtClean="0">
                <a:solidFill>
                  <a:schemeClr val="bg1"/>
                </a:solidFill>
              </a:rPr>
              <a:t>패턴 학습 </a:t>
            </a:r>
            <a:r>
              <a:rPr lang="en-US" altLang="ko-KR" sz="1600" dirty="0" smtClean="0">
                <a:solidFill>
                  <a:schemeClr val="bg1"/>
                </a:solidFill>
              </a:rPr>
              <a:t>, JSTL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57596" y="3373863"/>
            <a:ext cx="128160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13040" y="3706354"/>
            <a:ext cx="1420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MVC2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081220" y="3373862"/>
            <a:ext cx="12138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40321" y="3722326"/>
            <a:ext cx="13980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 </a:t>
            </a:r>
            <a:r>
              <a:rPr lang="ko-KR" altLang="en-US" sz="1600" dirty="0" smtClean="0">
                <a:solidFill>
                  <a:schemeClr val="bg1"/>
                </a:solidFill>
              </a:rPr>
              <a:t>완</a:t>
            </a:r>
            <a:r>
              <a:rPr lang="ko-KR" altLang="en-US" sz="1600" dirty="0">
                <a:solidFill>
                  <a:schemeClr val="bg1"/>
                </a:solidFill>
              </a:rPr>
              <a:t>성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코드 통합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10502037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511475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12/09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603497" y="3373862"/>
            <a:ext cx="12138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603497" y="3692827"/>
            <a:ext cx="1349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기능보수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PPT </a:t>
            </a:r>
            <a:r>
              <a:rPr lang="ko-KR" altLang="en-US" sz="1600" dirty="0" smtClean="0">
                <a:solidFill>
                  <a:schemeClr val="bg1"/>
                </a:solidFill>
              </a:rPr>
              <a:t>준비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910" y="3102896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685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3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86699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17958" y="1375207"/>
            <a:ext cx="5784853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5149" y="1457634"/>
            <a:ext cx="56904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>
                <a:solidFill>
                  <a:srgbClr val="FFC000"/>
                </a:solidFill>
              </a:rPr>
              <a:t>I</a:t>
            </a:r>
            <a:r>
              <a:rPr lang="en-US" altLang="ko-KR" sz="2800" dirty="0">
                <a:solidFill>
                  <a:schemeClr val="bg1"/>
                </a:solidFill>
              </a:rPr>
              <a:t>ntegrated </a:t>
            </a:r>
            <a:r>
              <a:rPr lang="en-US" altLang="ko-KR" sz="2800" dirty="0">
                <a:solidFill>
                  <a:srgbClr val="FFC000"/>
                </a:solidFill>
              </a:rPr>
              <a:t>D</a:t>
            </a:r>
            <a:r>
              <a:rPr lang="en-US" altLang="ko-KR" sz="2800" dirty="0">
                <a:solidFill>
                  <a:schemeClr val="bg1"/>
                </a:solidFill>
              </a:rPr>
              <a:t>evelopment </a:t>
            </a:r>
            <a:r>
              <a:rPr lang="en-US" altLang="ko-KR" sz="2800" dirty="0">
                <a:solidFill>
                  <a:srgbClr val="FFC000"/>
                </a:solidFill>
              </a:rPr>
              <a:t>E</a:t>
            </a:r>
            <a:r>
              <a:rPr lang="en-US" altLang="ko-KR" sz="2800" dirty="0">
                <a:solidFill>
                  <a:schemeClr val="bg1"/>
                </a:solidFill>
              </a:rPr>
              <a:t>nvironment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anul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25" y="2600204"/>
            <a:ext cx="2980259" cy="112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ul\Documents\카카오톡 받은 파일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99" y="2620665"/>
            <a:ext cx="3502251" cy="110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nul\Documents\카카오톡 받은 파일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73" y="4022942"/>
            <a:ext cx="2301876" cy="16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ul\Documents\카카오톡 받은 파일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59" y="2703217"/>
            <a:ext cx="3350816" cy="10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nul\Documents\카카오톡 받은 파일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82" y="4181007"/>
            <a:ext cx="3078835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anul\Documents\카카오톡 받은 파일\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47" y="4099602"/>
            <a:ext cx="2814840" cy="15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458</Words>
  <Application>Microsoft Office PowerPoint</Application>
  <PresentationFormat>사용자 지정</PresentationFormat>
  <Paragraphs>253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hanul</cp:lastModifiedBy>
  <cp:revision>118</cp:revision>
  <dcterms:created xsi:type="dcterms:W3CDTF">2020-09-07T02:34:06Z</dcterms:created>
  <dcterms:modified xsi:type="dcterms:W3CDTF">2021-12-09T11:25:44Z</dcterms:modified>
  <cp:version/>
</cp:coreProperties>
</file>