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1" r:id="rId3"/>
    <p:sldId id="360" r:id="rId4"/>
    <p:sldId id="413" r:id="rId5"/>
    <p:sldId id="420" r:id="rId6"/>
    <p:sldId id="429" r:id="rId7"/>
    <p:sldId id="430" r:id="rId8"/>
    <p:sldId id="414" r:id="rId9"/>
    <p:sldId id="415" r:id="rId10"/>
    <p:sldId id="416" r:id="rId11"/>
    <p:sldId id="417" r:id="rId12"/>
    <p:sldId id="421" r:id="rId13"/>
    <p:sldId id="422" r:id="rId14"/>
    <p:sldId id="423" r:id="rId15"/>
    <p:sldId id="424" r:id="rId16"/>
    <p:sldId id="418" r:id="rId17"/>
    <p:sldId id="425" r:id="rId18"/>
    <p:sldId id="427" r:id="rId19"/>
    <p:sldId id="428" r:id="rId20"/>
    <p:sldId id="432" r:id="rId21"/>
    <p:sldId id="433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cipes4dev.tistory.com/162" TargetMode="External"/><Relationship Id="rId7" Type="http://schemas.openxmlformats.org/officeDocument/2006/relationships/hyperlink" Target="https://developer.android.com/reference/android/support/constraint/ConstraintLayout" TargetMode="External"/><Relationship Id="rId2" Type="http://schemas.openxmlformats.org/officeDocument/2006/relationships/hyperlink" Target="http://recipes4dev.tistory.com/1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cipes4dev.tistory.com/169" TargetMode="External"/><Relationship Id="rId5" Type="http://schemas.openxmlformats.org/officeDocument/2006/relationships/hyperlink" Target="http://recipes4dev.tistory.com/165" TargetMode="External"/><Relationship Id="rId4" Type="http://schemas.openxmlformats.org/officeDocument/2006/relationships/hyperlink" Target="http://recipes4dev.tistory.com/16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cipes4dev.tistory.com/161#21-%EC%83%81%EB%8C%80-%EC%9C%84%EC%B9%98-%EC%A7%80%EC%A0%95relative-positioning%EC%9D%84-%EC%9C%84%ED%95%9C-%EC%86%8D%EC%84%B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cipes4dev.tistory.com/162#3-%ED%99%94%EB%A9%B4%EC%97%90-%EB%B3%B4%EC%9D%B4%EC%A7%80-%EC%95%8A%EB%8A%94gone-%EB%8C%80%EC%83%81%EC%97%90-%EB%8C%80%ED%95%9C-%EC%97%AC%EB%B0%B1margin" TargetMode="External"/><Relationship Id="rId2" Type="http://schemas.openxmlformats.org/officeDocument/2006/relationships/hyperlink" Target="http://recipes4dev.tistory.com/161#21-%EC%83%81%EB%8C%80-%EC%9C%84%EC%B9%98-%EC%A7%80%EC%A0%95relative-positioning%EC%9D%84-%EC%9C%84%ED%95%9C-%EC%86%8D%EC%84%B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cipes4dev.tistory.com/165#2-%EC%9B%90%ED%98%95-%EC%9C%84%EC%B9%98-%EC%A7%80%EC%A0%95circular-positioning" TargetMode="External"/><Relationship Id="rId4" Type="http://schemas.openxmlformats.org/officeDocument/2006/relationships/hyperlink" Target="http://recipes4dev.tistory.com/163#2-%EA%B0%80%EC%9A%B4%EB%8D%B0-%EC%9C%84%EC%B9%98%ED%95%9C-%EB%B7%B0-%EC%9C%84%EC%A0%AF%EC%9D%84-%ED%95%9C%EC%AA%BD%EC%9C%BC%EB%A1%9C-%EC%B9%98%EC%9A%B0%EC%B9%98%EA%B2%8Cbias-%EB%A7%8C%EB%93%A4%EA%B8%B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02.</a:t>
            </a:r>
            <a:r>
              <a:rPr lang="en-US" altLang="ko-KR" b="1" cap="none"/>
              <a:t>HelloWorld 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0D24130-1BCA-4FDD-861E-32625207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122878"/>
            <a:ext cx="7703768" cy="555771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코드보기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BA1FA-EF2B-4972-AAE5-F6A094ACF750}"/>
              </a:ext>
            </a:extLst>
          </p:cNvPr>
          <p:cNvSpPr/>
          <p:nvPr/>
        </p:nvSpPr>
        <p:spPr>
          <a:xfrm>
            <a:off x="1004887" y="4365104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눌러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확인해보면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작업한 내용들이 코드 형태로 자동으로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작성되어있는것을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확인할수있다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72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,AVD</a:t>
            </a:r>
            <a:r>
              <a:rPr lang="ko-KR" altLang="en-US" dirty="0"/>
              <a:t>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7A7CBD-1ABC-4873-95DE-9E722E13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25671"/>
            <a:ext cx="2727278" cy="57332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0A479-4CC6-4BC8-8FD7-A1EA356F84A3}"/>
              </a:ext>
            </a:extLst>
          </p:cNvPr>
          <p:cNvSpPr/>
          <p:nvPr/>
        </p:nvSpPr>
        <p:spPr>
          <a:xfrm>
            <a:off x="3491880" y="3673952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AVD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안드로이드 폰으로 실행 버튼을 눌러 실행결과 확인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06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E3355A-6A3C-4450-A60E-3F3642C6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2" y="825671"/>
            <a:ext cx="8619628" cy="55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6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026773B-34EF-41B7-9C13-D0D74481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03707"/>
              </p:ext>
            </p:extLst>
          </p:nvPr>
        </p:nvGraphicFramePr>
        <p:xfrm>
          <a:off x="1524000" y="1556792"/>
          <a:ext cx="6096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4855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699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741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 tooltip="ConstraintLayout Relative Position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Relative positioning</a:t>
                      </a:r>
                      <a:endParaRPr 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간 상대 위치 지정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left, right, top, bottom, start, end, baseline)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7146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 tooltip="ConstraintLayout Margin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Margins</a:t>
                      </a:r>
                      <a:endParaRPr 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간 여백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(Margin)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설정을 위한 제약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9644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 tooltip="ConstraintLayout Centering Position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Centering positioning</a:t>
                      </a:r>
                      <a:endParaRPr 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뷰를 부모 레이아웃 또는 제약 영역의 중앙에 배치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24792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 tooltip="ConstraintLayout Centering Position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Circular positioning</a:t>
                      </a:r>
                      <a:endParaRPr 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뷰를 기준으로 각도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(angle)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반지름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(radius)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상대 위치 지정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33610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 tooltip="ConstraintLayout Visibility behavio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Visibility behavior</a:t>
                      </a:r>
                      <a:endParaRPr 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최종 위치 결정 및 여백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4474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 constraints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뷰에 적용된 제약에 따른 뷰의 크기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(Dimension)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8836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Chains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 또는 수직 방향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(Axis)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나열된 뷰에 대한 그룹화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스타일 지정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9017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 Helpers objects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내 효율적인 뷰 배치에 사용 가능한 몇 가지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Helper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(Guideline, Barrier, Group)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5842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카테고리에 대한 최적화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74392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631953-41FD-4AB3-B717-2232505FE80D}"/>
              </a:ext>
            </a:extLst>
          </p:cNvPr>
          <p:cNvSpPr txBox="1"/>
          <p:nvPr/>
        </p:nvSpPr>
        <p:spPr>
          <a:xfrm>
            <a:off x="1907704" y="609329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https://developer.android.com/reference/android/support/constraint/ConstraintLayout</a:t>
            </a:r>
            <a:r>
              <a:rPr lang="ko-KR" altLang="en-US" dirty="0"/>
              <a:t> 개발 문서</a:t>
            </a:r>
          </a:p>
        </p:txBody>
      </p:sp>
    </p:spTree>
    <p:extLst>
      <p:ext uri="{BB962C8B-B14F-4D97-AF65-F5344CB8AC3E}">
        <p14:creationId xmlns:p14="http://schemas.microsoft.com/office/powerpoint/2010/main" val="40446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026773B-34EF-41B7-9C13-D0D74481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72235"/>
              </p:ext>
            </p:extLst>
          </p:nvPr>
        </p:nvGraphicFramePr>
        <p:xfrm>
          <a:off x="1524000" y="771600"/>
          <a:ext cx="60960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4855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699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741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layout_constraintLeft_toLeftOf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5640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layout_constraintLeft_toRightOf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8705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layout_constraintRight_toLeftOf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왼쪽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19568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layout_constraintRight_toRightOf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오른쪽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736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layout_constraintTop_toTopOf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2988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layout_constraintTop_toBottomOf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07723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layout_constraintBottom_toTopOf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위쪽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7138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layout_constraintBottom_toBottomOf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아래쪽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8532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layout_constraintBaseline_toBaselineOf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텍스트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Baseline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대상 뷰의 텍스트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Baseline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12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layout_constraintStart_toEndOf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시작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끝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478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layout_constraintStart_toStartOf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시작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시작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3610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layout_constraintEnd_toStartOf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끝 사이드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시작 사이드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7175311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94AAFB2-68C8-4CC4-AA2E-4CC44B5E381F}"/>
              </a:ext>
            </a:extLst>
          </p:cNvPr>
          <p:cNvSpPr/>
          <p:nvPr/>
        </p:nvSpPr>
        <p:spPr>
          <a:xfrm>
            <a:off x="539552" y="5795155"/>
            <a:ext cx="4176464" cy="1037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400" dirty="0" err="1"/>
              <a:t>ConstraintLayout</a:t>
            </a:r>
            <a:r>
              <a:rPr lang="ko-KR" altLang="en-US" sz="1400" dirty="0" err="1"/>
              <a:t>의속성</a:t>
            </a:r>
            <a:endParaRPr lang="en-US" altLang="ko-KR" sz="1400" dirty="0"/>
          </a:p>
          <a:p>
            <a:pPr algn="l"/>
            <a:r>
              <a:rPr lang="en-US" altLang="ko-KR" sz="1000" b="0" i="0" dirty="0" err="1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ConstraintLayout</a:t>
            </a:r>
            <a:r>
              <a:rPr lang="en-US" altLang="ko-KR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자체는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마우스를 이용하여 작업을 하는게 더 편리하기 때문에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코드를 외워 둘 필요는 없고 한번 보고 하나씩 해보면 </a:t>
            </a:r>
            <a:r>
              <a:rPr lang="en-US" altLang="ko-KR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사용하는게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능숙해지기 </a:t>
            </a:r>
            <a:r>
              <a:rPr lang="ko-KR" altLang="en-US" sz="1000" dirty="0" err="1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떄문에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ko-KR" altLang="en-US" sz="1000" dirty="0" err="1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날때</a:t>
            </a:r>
            <a:r>
              <a:rPr lang="ko-KR" altLang="en-US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해보면 좋음</a:t>
            </a:r>
            <a:r>
              <a:rPr lang="en-US" altLang="ko-KR" sz="1000" dirty="0">
                <a:solidFill>
                  <a:srgbClr val="3030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ConstraintLayout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제약을 주지 않으면 오류가 남 반드시 제약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줄것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i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51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ConstraintLayout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36B02A-7DBE-42E0-ADA6-9FD7A42B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94015"/>
              </p:ext>
            </p:extLst>
          </p:nvPr>
        </p:nvGraphicFramePr>
        <p:xfrm>
          <a:off x="1553761" y="803811"/>
          <a:ext cx="60960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488233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42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layout_constraintEnd_toEndOf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끝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대상 뷰의 끝 사이드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(Side)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33027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layout_goneMarginLeft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왼쪽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(Left)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91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layout_goneMarginTop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(Top)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7344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layout_goneMarginRight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오른쪽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(Right)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651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layout_goneMarginBottom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아래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(Bottom)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452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layout_goneMarginStart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시작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(Start)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08158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layout_goneMarginEnd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위젯의 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(Start)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대상 뷰가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View.GONE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상태일 때 여백 설정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524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layout_constraintHorizontal_bias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 방향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(Left/Right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Start/End)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제약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 사이드 간 위치 비율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16423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layout_constraintVertical_bias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수직 방향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(Top/Bottom)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 제약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 사이드 간 위치 비율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45644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layout_constraintCircle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위치 지정에 사용될 대상 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2572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layout_constraintCircleRadius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위치 지정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위젯과 대상 뷰 위젯 중심 사이의 거리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76686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layout_constraintCircleAngle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위치 지정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둘레에서 뷰 위젯이 배치될 각도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65179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34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B2F36FF-3457-4A92-9788-99C85A35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44739"/>
            <a:ext cx="7164288" cy="516852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코드로 버튼 추가하기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72AB6D-E1AF-4A5A-AE61-CBF26C5B718A}"/>
              </a:ext>
            </a:extLst>
          </p:cNvPr>
          <p:cNvSpPr/>
          <p:nvPr/>
        </p:nvSpPr>
        <p:spPr>
          <a:xfrm>
            <a:off x="4568842" y="4468875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타이핑하여 버튼을 추가해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속성을 숙지하며 다음과 같은 버튼 추가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위젯이 있는 경우 다른 위젯에 제약조건을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0A8082-2F9A-4BD2-8C1D-8D81B78E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5" y="1628800"/>
            <a:ext cx="22669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8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클릭 이벤트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412303-9F47-4287-AD5F-9C496941D3CE}"/>
              </a:ext>
            </a:extLst>
          </p:cNvPr>
          <p:cNvSpPr/>
          <p:nvPr/>
        </p:nvSpPr>
        <p:spPr>
          <a:xfrm>
            <a:off x="272852" y="3406552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FA4F1-3055-4973-B92E-816D62BB056E}"/>
              </a:ext>
            </a:extLst>
          </p:cNvPr>
          <p:cNvSpPr/>
          <p:nvPr/>
        </p:nvSpPr>
        <p:spPr>
          <a:xfrm>
            <a:off x="395536" y="1700808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 또는 지역변수로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선언 하기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2.findViewById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선언한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담기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3.Button .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setOnClickListner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이벤트 만들기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C64BB3-3C59-4907-BC5D-6D0FB988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073" y="2901396"/>
            <a:ext cx="338437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findViewById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R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클래스란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? -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자동으로 생성되는 클래스로서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resource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의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id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IropkeBatang"/>
              </a:rPr>
              <a:t>가 배정되는 클래스이다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IropkeBatang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49305C3-6816-41CE-AF6F-9C56B814C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381" y="1850340"/>
            <a:ext cx="269140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btnNew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AE56E49-38BA-4426-99FF-561F5369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13" y="2600657"/>
            <a:ext cx="348349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findViewById(R.id.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F85C82B-FF63-4066-A518-AFD6AD66A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3812459"/>
            <a:ext cx="494096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btnCall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B8D0B47-F851-414F-92C5-DB359E4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3" y="5092854"/>
            <a:ext cx="566730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//방법 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btnNewListener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C02BC-6D7C-44F5-BE5C-CF8B476C63B7}"/>
              </a:ext>
            </a:extLst>
          </p:cNvPr>
          <p:cNvSpPr/>
          <p:nvPr/>
        </p:nvSpPr>
        <p:spPr>
          <a:xfrm>
            <a:off x="3984686" y="6005128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</a:t>
            </a:r>
            <a:r>
              <a:rPr lang="ko-KR" altLang="en-US" sz="1000" b="0" i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클릭 이벤트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412303-9F47-4287-AD5F-9C496941D3CE}"/>
              </a:ext>
            </a:extLst>
          </p:cNvPr>
          <p:cNvSpPr/>
          <p:nvPr/>
        </p:nvSpPr>
        <p:spPr>
          <a:xfrm>
            <a:off x="267045" y="934620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9E5D8-CBA9-458A-A20D-F53BC381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5" y="1500761"/>
            <a:ext cx="279278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:onClick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="btn1Clicked"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C0FFCD1-A919-427A-B460-900FAD09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4" y="2655360"/>
            <a:ext cx="286479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37C9E936-8E19-4505-B83E-52710D83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4" y="3094645"/>
            <a:ext cx="516905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무야호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FD62B9-457B-4594-8A8C-33C7D2FF1EC9}"/>
              </a:ext>
            </a:extLst>
          </p:cNvPr>
          <p:cNvSpPr/>
          <p:nvPr/>
        </p:nvSpPr>
        <p:spPr>
          <a:xfrm>
            <a:off x="267044" y="1886701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E5842C-17FD-4931-9E08-74F05D25FCA9}"/>
              </a:ext>
            </a:extLst>
          </p:cNvPr>
          <p:cNvSpPr/>
          <p:nvPr/>
        </p:nvSpPr>
        <p:spPr>
          <a:xfrm>
            <a:off x="267043" y="4105113"/>
            <a:ext cx="195546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이벤트 만드는 방법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38097C-1244-46C0-94A7-2FD8F822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3" y="4723051"/>
            <a:ext cx="643582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findViewById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R.id.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View.OnClickListener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클릭 이벤트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F8E195-217E-464D-A827-AB7CC21D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1" y="777280"/>
            <a:ext cx="2845285" cy="59813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46513-29A0-45B2-A665-0329242AA7F1}"/>
              </a:ext>
            </a:extLst>
          </p:cNvPr>
          <p:cNvSpPr/>
          <p:nvPr/>
        </p:nvSpPr>
        <p:spPr>
          <a:xfrm>
            <a:off x="2262045" y="3212976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띄우는 방법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첫글자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대문자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스페이스바 눌러서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보이면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마지막것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누르기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부분에 원하는 문자 작성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BB455-7862-4EBE-B632-231D0AE5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64" y="4899915"/>
            <a:ext cx="3667125" cy="56197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C9AEAD67-2B47-401E-A1F0-A4E70165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4077072"/>
            <a:ext cx="470763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745E6B-0143-439A-B0FD-AAE873848C94}"/>
              </a:ext>
            </a:extLst>
          </p:cNvPr>
          <p:cNvSpPr/>
          <p:nvPr/>
        </p:nvSpPr>
        <p:spPr>
          <a:xfrm>
            <a:off x="1277247" y="5346833"/>
            <a:ext cx="136815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안드로이드의 </a:t>
            </a:r>
            <a:r>
              <a:rPr lang="en-US" altLang="ko-KR" dirty="0"/>
              <a:t>4</a:t>
            </a:r>
            <a:r>
              <a:rPr lang="ko-KR" altLang="en-US" dirty="0"/>
              <a:t>대 컴포넌트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6D2757-68A4-4578-BCC8-630B78E8FEF6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액티비티</a:t>
            </a:r>
            <a:r>
              <a:rPr lang="en-US" altLang="ko-KR" b="1" dirty="0"/>
              <a:t>(Activity) 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화면을 구성하는 가장 기본적인 컴포넌트</a:t>
            </a:r>
            <a:endParaRPr lang="ko-KR" altLang="en-US" dirty="0"/>
          </a:p>
          <a:p>
            <a:r>
              <a:rPr lang="ko-KR" altLang="en-US" dirty="0"/>
              <a:t>서비스</a:t>
            </a:r>
            <a:r>
              <a:rPr lang="en-US" altLang="ko-KR" dirty="0"/>
              <a:t>(Service)</a:t>
            </a:r>
          </a:p>
          <a:p>
            <a:pPr lvl="1"/>
            <a:r>
              <a:rPr lang="ko-KR" altLang="en-US" strike="sngStrike" dirty="0"/>
              <a:t>액티비티와 상관없이 백그라운드에서 동작하는 컴포넌트</a:t>
            </a:r>
            <a:br>
              <a:rPr lang="en-US" altLang="ko-KR" strike="sngStrike" dirty="0"/>
            </a:br>
            <a:r>
              <a:rPr lang="en-US" altLang="ko-KR" strike="sngStrike" dirty="0"/>
              <a:t>(</a:t>
            </a:r>
            <a:r>
              <a:rPr lang="ko-KR" altLang="en-US" strike="sngStrike" dirty="0"/>
              <a:t>추후 배움 현재 </a:t>
            </a:r>
            <a:r>
              <a:rPr lang="ko-KR" altLang="en-US" strike="sngStrike" dirty="0" err="1"/>
              <a:t>몰라도됨</a:t>
            </a:r>
            <a:r>
              <a:rPr lang="en-US" altLang="ko-KR" strike="sngStrike" dirty="0"/>
              <a:t>)</a:t>
            </a:r>
            <a:endParaRPr lang="ko-KR" altLang="en-US" strike="sngStrike" dirty="0"/>
          </a:p>
          <a:p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r>
              <a:rPr lang="en-US" altLang="ko-KR" dirty="0"/>
              <a:t>(Broadcast Receiver)</a:t>
            </a:r>
          </a:p>
          <a:p>
            <a:pPr lvl="1"/>
            <a:r>
              <a:rPr lang="ko-KR" altLang="en-US" strike="sngStrike" dirty="0"/>
              <a:t>문자 메시지 도착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배터리 방전</a:t>
            </a:r>
            <a:r>
              <a:rPr lang="en-US" altLang="ko-KR" strike="sngStrike" dirty="0"/>
              <a:t>, SD </a:t>
            </a:r>
            <a:r>
              <a:rPr lang="ko-KR" altLang="en-US" strike="sngStrike" dirty="0"/>
              <a:t>카드 </a:t>
            </a:r>
            <a:r>
              <a:rPr lang="ko-KR" altLang="en-US" strike="sngStrike" dirty="0" err="1"/>
              <a:t>탈부착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네트워크 환경 변화 등이 발생하면 전체 응용프로그램이 들을 수 있도록 방송 신호 보냄</a:t>
            </a:r>
            <a:br>
              <a:rPr lang="en-US" altLang="ko-KR" strike="sngStrike" dirty="0"/>
            </a:br>
            <a:r>
              <a:rPr lang="en-US" altLang="ko-KR" strike="sngStrike" dirty="0"/>
              <a:t>(</a:t>
            </a:r>
            <a:r>
              <a:rPr lang="ko-KR" altLang="en-US" strike="sngStrike" dirty="0"/>
              <a:t>추후 배움 현재 </a:t>
            </a:r>
            <a:r>
              <a:rPr lang="ko-KR" altLang="en-US" strike="sngStrike" dirty="0" err="1"/>
              <a:t>몰라도됨</a:t>
            </a:r>
            <a:r>
              <a:rPr lang="en-US" altLang="ko-KR" strike="sngStrike" dirty="0"/>
              <a:t>)</a:t>
            </a:r>
          </a:p>
          <a:p>
            <a:r>
              <a:rPr lang="ko-KR" altLang="en-US" dirty="0"/>
              <a:t>콘텐트 </a:t>
            </a:r>
            <a:r>
              <a:rPr lang="ko-KR" altLang="en-US" dirty="0" err="1"/>
              <a:t>프로바이더</a:t>
            </a:r>
            <a:r>
              <a:rPr lang="en-US" altLang="ko-KR" dirty="0"/>
              <a:t>(Content Provider)</a:t>
            </a:r>
          </a:p>
          <a:p>
            <a:pPr lvl="1"/>
            <a:r>
              <a:rPr lang="ko-KR" altLang="en-US" strike="sngStrike" dirty="0"/>
              <a:t>응용프로그램 사이에 데이터를 상호 공유하기 위한 컴포넌트</a:t>
            </a:r>
          </a:p>
          <a:p>
            <a:pPr lvl="1"/>
            <a:r>
              <a:rPr lang="ko-KR" altLang="en-US" strike="sngStrike" dirty="0"/>
              <a:t>콘텐트 </a:t>
            </a:r>
            <a:r>
              <a:rPr lang="ko-KR" altLang="en-US" strike="sngStrike" dirty="0" err="1"/>
              <a:t>프로바이더의</a:t>
            </a:r>
            <a:r>
              <a:rPr lang="ko-KR" altLang="en-US" strike="sngStrike" dirty="0"/>
              <a:t> 정보를 제공하는 방법으로는 </a:t>
            </a:r>
            <a:r>
              <a:rPr lang="en-US" altLang="ko-KR" b="1" strike="sngStrike" dirty="0"/>
              <a:t>URI(Uniform Resource Identifier)</a:t>
            </a:r>
            <a:r>
              <a:rPr lang="ko-KR" altLang="en-US" strike="sngStrike" dirty="0"/>
              <a:t>가 있음</a:t>
            </a:r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49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FA1439-0078-48BD-A84F-EE6B5121CC59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인텐트</a:t>
            </a:r>
            <a:r>
              <a:rPr lang="en-US" altLang="ko-KR" dirty="0"/>
              <a:t>(Intent)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대 컴포넌트가 상호 간에 데이터를 주고 받기 위한 메시지 객체</a:t>
            </a:r>
          </a:p>
          <a:p>
            <a:pPr lvl="1"/>
            <a:r>
              <a:rPr lang="ko-KR" altLang="en-US" dirty="0"/>
              <a:t>명시적 </a:t>
            </a:r>
            <a:r>
              <a:rPr lang="ko-KR" altLang="en-US" dirty="0" err="1"/>
              <a:t>인텐트와</a:t>
            </a:r>
            <a:r>
              <a:rPr lang="ko-KR" altLang="en-US" dirty="0"/>
              <a:t> 암시적 </a:t>
            </a:r>
            <a:r>
              <a:rPr lang="ko-KR" altLang="en-US" dirty="0" err="1"/>
              <a:t>인텐트로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명시적 </a:t>
            </a:r>
            <a:r>
              <a:rPr lang="ko-KR" altLang="en-US" dirty="0" err="1"/>
              <a:t>인텐트와</a:t>
            </a:r>
            <a:r>
              <a:rPr lang="ko-KR" altLang="en-US" dirty="0"/>
              <a:t> 데이터의 전달</a:t>
            </a:r>
          </a:p>
          <a:p>
            <a:pPr lvl="1"/>
            <a:r>
              <a:rPr lang="ko-KR" altLang="en-US" dirty="0"/>
              <a:t>명시적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다른 액티비티의 이름을 명확히 지정할 때 사용하는 방법</a:t>
            </a:r>
            <a:endParaRPr lang="en-US" altLang="ko-KR" dirty="0"/>
          </a:p>
          <a:p>
            <a:r>
              <a:rPr lang="ko-KR" altLang="en-US" dirty="0"/>
              <a:t>명시적 인텐트와 데이터의 전달</a:t>
            </a:r>
            <a:endParaRPr lang="en-US" altLang="ko-KR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액티비디에서</a:t>
            </a:r>
            <a:r>
              <a:rPr lang="ko-KR" altLang="en-US" dirty="0"/>
              <a:t> 인텐트에 데이터를 실어서 넘긴 후</a:t>
            </a:r>
            <a:r>
              <a:rPr lang="en-US" altLang="ko-KR" dirty="0"/>
              <a:t>, </a:t>
            </a:r>
            <a:r>
              <a:rPr lang="ko-KR" altLang="en-US" dirty="0"/>
              <a:t>세컨드 액티비티에서 받은 데이터 처리하는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D97FF7-8134-4321-B042-5C753A60F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89040"/>
            <a:ext cx="4769389" cy="29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E14691B-A33A-4838-9D0E-941BCEB570A7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(Implicit Intent, </a:t>
            </a:r>
            <a:r>
              <a:rPr lang="ko-KR" altLang="en-US" dirty="0"/>
              <a:t>묵시적 </a:t>
            </a:r>
            <a:r>
              <a:rPr lang="ko-KR" altLang="en-US" dirty="0" err="1"/>
              <a:t>인텐트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약속된 액션</a:t>
            </a:r>
            <a:r>
              <a:rPr lang="en-US" altLang="ko-KR" dirty="0"/>
              <a:t>(Action)</a:t>
            </a:r>
            <a:r>
              <a:rPr lang="ko-KR" altLang="en-US" dirty="0"/>
              <a:t>을 지정하여 </a:t>
            </a:r>
            <a:r>
              <a:rPr lang="ko-KR" altLang="en-US" dirty="0" err="1"/>
              <a:t>안드로이드에서</a:t>
            </a:r>
            <a:r>
              <a:rPr lang="ko-KR" altLang="en-US" dirty="0"/>
              <a:t> 제공하는 기존 응용 프로그램을 실행하는 것</a:t>
            </a:r>
          </a:p>
          <a:p>
            <a:pPr lvl="1"/>
            <a:r>
              <a:rPr lang="ko-KR" altLang="en-US" dirty="0"/>
              <a:t>암시적 </a:t>
            </a:r>
            <a:r>
              <a:rPr lang="ko-KR" altLang="en-US" dirty="0" err="1"/>
              <a:t>인텐트의</a:t>
            </a:r>
            <a:r>
              <a:rPr lang="ko-KR" altLang="en-US" dirty="0"/>
              <a:t> 예시 </a:t>
            </a:r>
            <a:r>
              <a:rPr lang="en-US" altLang="ko-KR" dirty="0"/>
              <a:t>: </a:t>
            </a:r>
            <a:r>
              <a:rPr lang="ko-KR" altLang="en-US" dirty="0"/>
              <a:t>전화 걸기</a:t>
            </a:r>
            <a:endParaRPr lang="en-US" altLang="ko-KR" dirty="0"/>
          </a:p>
          <a:p>
            <a:pPr lvl="2"/>
            <a:r>
              <a:rPr lang="ko-KR" altLang="en-US" dirty="0"/>
              <a:t>전화번호를 </a:t>
            </a:r>
            <a:r>
              <a:rPr lang="ko-KR" altLang="en-US" dirty="0" err="1"/>
              <a:t>인텐트로</a:t>
            </a:r>
            <a:r>
              <a:rPr lang="ko-KR" altLang="en-US" dirty="0"/>
              <a:t> 넘긴 후에 전화 걸기 응용 프로그램이 실행되는 것과 같음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17E85B-DCBF-43A7-BF4D-3077F61B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24944"/>
            <a:ext cx="4797136" cy="24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FDEFC3E-8FE7-42EA-A706-14B36803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" y="980728"/>
            <a:ext cx="7668344" cy="553216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안드로이드 프로젝트 구성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F693B-6E3A-4123-8F9D-5F10FA46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77" y="1268760"/>
            <a:ext cx="2874246" cy="4731990"/>
          </a:xfrm>
          <a:prstGeom prst="rect">
            <a:avLst/>
          </a:prstGeom>
        </p:spPr>
      </p:pic>
      <p:grpSp>
        <p:nvGrpSpPr>
          <p:cNvPr id="12" name="그룹 22">
            <a:extLst>
              <a:ext uri="{FF2B5EF4-FFF2-40B4-BE49-F238E27FC236}">
                <a16:creationId xmlns:a16="http://schemas.microsoft.com/office/drawing/2014/main" id="{B4C4BDB7-2DC7-49E7-9E99-D718A5A065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68217" y="1916833"/>
            <a:ext cx="3312368" cy="470601"/>
            <a:chOff x="258692" y="3176579"/>
            <a:chExt cx="1904986" cy="1104448"/>
          </a:xfrm>
        </p:grpSpPr>
        <p:sp>
          <p:nvSpPr>
            <p:cNvPr id="13" name="AutoShape 44">
              <a:extLst>
                <a:ext uri="{FF2B5EF4-FFF2-40B4-BE49-F238E27FC236}">
                  <a16:creationId xmlns:a16="http://schemas.microsoft.com/office/drawing/2014/main" id="{27A50A23-3863-45E7-8D19-04BC4822F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92" y="3640863"/>
              <a:ext cx="1904986" cy="64016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app/java/</a:t>
              </a:r>
              <a:r>
                <a:rPr 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packagename</a:t>
              </a: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/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자바코드 경로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Line 45">
              <a:extLst>
                <a:ext uri="{FF2B5EF4-FFF2-40B4-BE49-F238E27FC236}">
                  <a16:creationId xmlns:a16="http://schemas.microsoft.com/office/drawing/2014/main" id="{9C248A46-39D2-471C-B64F-7EBE26404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grpSp>
        <p:nvGrpSpPr>
          <p:cNvPr id="15" name="그룹 22">
            <a:extLst>
              <a:ext uri="{FF2B5EF4-FFF2-40B4-BE49-F238E27FC236}">
                <a16:creationId xmlns:a16="http://schemas.microsoft.com/office/drawing/2014/main" id="{59E3F570-43C7-4902-BA25-FCD557E9DA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43808" y="2924945"/>
            <a:ext cx="2736304" cy="947050"/>
            <a:chOff x="234338" y="3176579"/>
            <a:chExt cx="1904986" cy="3071864"/>
          </a:xfrm>
        </p:grpSpPr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070437ED-4509-4530-A575-690DD9E6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38" y="5608280"/>
              <a:ext cx="1904986" cy="640163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app/res/layout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레이아웃 경로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id="{EFF9A787-6A6E-4B23-BA93-66D2C502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814B45-8642-46FB-9359-75449DF967AA}"/>
              </a:ext>
            </a:extLst>
          </p:cNvPr>
          <p:cNvSpPr/>
          <p:nvPr/>
        </p:nvSpPr>
        <p:spPr>
          <a:xfrm>
            <a:off x="2543279" y="4364351"/>
            <a:ext cx="1668682" cy="5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main.xml 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1BF000-8DCC-4ECC-A5AA-8F95CE672A0B}"/>
              </a:ext>
            </a:extLst>
          </p:cNvPr>
          <p:cNvSpPr/>
          <p:nvPr/>
        </p:nvSpPr>
        <p:spPr>
          <a:xfrm>
            <a:off x="4169554" y="4304043"/>
            <a:ext cx="3013459" cy="1092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(Activity)</a:t>
            </a:r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프로그램을 구성하는 주요 단위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기본 단위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응용 프로그램은 다수의 액티비티를 가질 수 있다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뷰가 모여 하나의 액티비티를 구성</a:t>
            </a:r>
            <a:endParaRPr lang="en-US" altLang="ko-KR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액티비티에는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존재함</a:t>
            </a: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Pallete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6A184-9192-4F1E-8719-D09C9649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9329"/>
            <a:ext cx="7285510" cy="5255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151A5C-55AB-48B6-9882-769B2A45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18510"/>
            <a:ext cx="2191439" cy="36376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242CC8-225A-46A7-ADEA-A84EB60F2606}"/>
              </a:ext>
            </a:extLst>
          </p:cNvPr>
          <p:cNvCxnSpPr>
            <a:cxnSpLocks/>
          </p:cNvCxnSpPr>
          <p:nvPr/>
        </p:nvCxnSpPr>
        <p:spPr>
          <a:xfrm flipH="1">
            <a:off x="1835696" y="1628800"/>
            <a:ext cx="58462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1AFE2-5B0C-4E30-B549-574ADE61EEC3}"/>
              </a:ext>
            </a:extLst>
          </p:cNvPr>
          <p:cNvSpPr/>
          <p:nvPr/>
        </p:nvSpPr>
        <p:spPr>
          <a:xfrm>
            <a:off x="1043608" y="2839213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Palette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여러가지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있는데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 눈에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보이는것은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눈에 보이지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않는것을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레이아웃이라고 부른다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드래그하여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엑티비티에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간편하게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추가할수있다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Button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등ㅇ레이아웃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LiniarLayout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RerativeLayout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4706C1-FAF0-460E-8A77-9EDAEA5DD6F5}"/>
              </a:ext>
            </a:extLst>
          </p:cNvPr>
          <p:cNvCxnSpPr>
            <a:cxnSpLocks/>
          </p:cNvCxnSpPr>
          <p:nvPr/>
        </p:nvCxnSpPr>
        <p:spPr>
          <a:xfrm>
            <a:off x="2771800" y="2234723"/>
            <a:ext cx="1207190" cy="404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2">
            <a:extLst>
              <a:ext uri="{FF2B5EF4-FFF2-40B4-BE49-F238E27FC236}">
                <a16:creationId xmlns:a16="http://schemas.microsoft.com/office/drawing/2014/main" id="{40F7F7C4-F585-4976-B06A-204044F78A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07545" y="1883489"/>
            <a:ext cx="2263447" cy="558674"/>
            <a:chOff x="785782" y="3176578"/>
            <a:chExt cx="1904986" cy="651201"/>
          </a:xfrm>
        </p:grpSpPr>
        <p:sp>
          <p:nvSpPr>
            <p:cNvPr id="22" name="AutoShape 44">
              <a:extLst>
                <a:ext uri="{FF2B5EF4-FFF2-40B4-BE49-F238E27FC236}">
                  <a16:creationId xmlns:a16="http://schemas.microsoft.com/office/drawing/2014/main" id="{22EB5039-A080-4C54-8BFC-FEE9612E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176578"/>
              <a:ext cx="1904986" cy="64016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 cap="flat">
              <a:solidFill>
                <a:srgbClr val="AAAAA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216000" eaLnBrk="1" fontAlgn="b" latinLnBrk="1" hangingPunct="1">
                <a:defRPr/>
              </a:pPr>
              <a:r>
                <a:rPr 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Button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드래그하여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	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엑티비티에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추가</a:t>
              </a:r>
              <a:endParaRPr 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CEAF6F13-D2FD-4F90-8BE1-6D6741DC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15" y="3176579"/>
              <a:ext cx="1411" cy="651200"/>
            </a:xfrm>
            <a:prstGeom prst="line">
              <a:avLst/>
            </a:prstGeom>
            <a:noFill/>
            <a:ln w="44450" cap="flat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fontAlgn="b" latinLnBrk="1" hangingPunct="1">
                <a:defRPr/>
              </a:pPr>
              <a:endParaRPr 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520B11-8E49-4A13-AFFF-787376D7C671}"/>
              </a:ext>
            </a:extLst>
          </p:cNvPr>
          <p:cNvSpPr/>
          <p:nvPr/>
        </p:nvSpPr>
        <p:spPr>
          <a:xfrm>
            <a:off x="4720810" y="2967498"/>
            <a:ext cx="2731510" cy="7940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  <a:r>
              <a:rPr lang="ko-KR" altLang="en-US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000" b="0" i="0" dirty="0">
                <a:solidFill>
                  <a:srgbClr val="5733B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0" i="0" dirty="0">
              <a:solidFill>
                <a:srgbClr val="30303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UI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핵심 컴포넌트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사각영역에 자신의 모양을 나타냄</a:t>
            </a:r>
          </a:p>
          <a:p>
            <a:pPr algn="l"/>
            <a:r>
              <a:rPr lang="en-US" altLang="ko-KR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dirty="0">
                <a:solidFill>
                  <a:srgbClr val="3030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파생 뷰들을 이용해 다양한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속성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2CF7AF9-849D-49E6-9120-D33D53E0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74749"/>
              </p:ext>
            </p:extLst>
          </p:nvPr>
        </p:nvGraphicFramePr>
        <p:xfrm>
          <a:off x="304646" y="917151"/>
          <a:ext cx="8587834" cy="29438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55186">
                  <a:extLst>
                    <a:ext uri="{9D8B030D-6E8A-4147-A177-3AD203B41FA5}">
                      <a16:colId xmlns:a16="http://schemas.microsoft.com/office/drawing/2014/main" val="4122087348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795548534"/>
                    </a:ext>
                  </a:extLst>
                </a:gridCol>
              </a:tblGrid>
              <a:tr h="3003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</a:rPr>
                        <a:t>id 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뷰 </a:t>
                      </a:r>
                      <a:r>
                        <a:rPr lang="ko-KR" altLang="en-US" sz="1000" dirty="0" err="1"/>
                        <a:t>참조시</a:t>
                      </a:r>
                      <a:r>
                        <a:rPr lang="ko-KR" altLang="en-US" sz="1000" dirty="0"/>
                        <a:t> 사용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6728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layout_width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layout_height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match_parent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 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크기에 맞춤</a:t>
                      </a:r>
                    </a:p>
                    <a:p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wrap_content</a:t>
                      </a: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 크기만큼 채움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 직접 크기 조절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79306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  , background  tint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 배경색 설정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버튼의경우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backgroundtint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뷰들은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backround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59361"/>
                  </a:ext>
                </a:extLst>
              </a:tr>
              <a:tr h="31600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뷰와 </a:t>
                      </a:r>
                      <a:r>
                        <a:rPr kumimoji="0" lang="ko-KR" alt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내용물간의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내부 여백 지정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8875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kumimoji="0"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</a:t>
                      </a:r>
                      <a:endParaRPr kumimoji="0" lang="ko-KR" altLang="en-US" sz="1000" b="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여백 지정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84515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보이는 상태</a:t>
                      </a:r>
                    </a:p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invisible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자리를 차지하며 숨긴 상태</a:t>
                      </a:r>
                    </a:p>
                    <a:p>
                      <a:r>
                        <a:rPr kumimoji="0"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gone : </a:t>
                      </a:r>
                      <a:r>
                        <a:rPr kumimoji="0" lang="ko-KR" altLang="en-US" sz="1000" b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자리를 차지하지 않으며 숨긴 상태</a:t>
                      </a:r>
                      <a:endParaRPr kumimoji="0" lang="ko-KR" altLang="en-US" sz="1000" b="0" i="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107268"/>
                  </a:ext>
                </a:extLst>
              </a:tr>
            </a:tbl>
          </a:graphicData>
        </a:graphic>
      </p:graphicFrame>
      <p:pic>
        <p:nvPicPr>
          <p:cNvPr id="6" name="_x43384208" descr="P02_S001_049">
            <a:extLst>
              <a:ext uri="{FF2B5EF4-FFF2-40B4-BE49-F238E27FC236}">
                <a16:creationId xmlns:a16="http://schemas.microsoft.com/office/drawing/2014/main" id="{78E66575-EC53-496F-A61E-A86D6402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42354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6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뷰의 크기 지정에 사용되는 단위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2CF7AF9-849D-49E6-9120-D33D53E0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93063"/>
              </p:ext>
            </p:extLst>
          </p:nvPr>
        </p:nvGraphicFramePr>
        <p:xfrm>
          <a:off x="304646" y="980728"/>
          <a:ext cx="8587833" cy="49970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5959">
                  <a:extLst>
                    <a:ext uri="{9D8B030D-6E8A-4147-A177-3AD203B41FA5}">
                      <a16:colId xmlns:a16="http://schemas.microsoft.com/office/drawing/2014/main" val="4122087348"/>
                    </a:ext>
                  </a:extLst>
                </a:gridCol>
                <a:gridCol w="2085959">
                  <a:extLst>
                    <a:ext uri="{9D8B030D-6E8A-4147-A177-3AD203B41FA5}">
                      <a16:colId xmlns:a16="http://schemas.microsoft.com/office/drawing/2014/main" val="3815375782"/>
                    </a:ext>
                  </a:extLst>
                </a:gridCol>
                <a:gridCol w="4415915">
                  <a:extLst>
                    <a:ext uri="{9D8B030D-6E8A-4147-A177-3AD203B41FA5}">
                      <a16:colId xmlns:a16="http://schemas.microsoft.com/office/drawing/2014/main" val="3795548534"/>
                    </a:ext>
                  </a:extLst>
                </a:gridCol>
              </a:tblGrid>
              <a:tr h="236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표현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426736728"/>
                  </a:ext>
                </a:extLst>
              </a:tr>
              <a:tr h="236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픽셀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픽셀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220890279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dip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밀도 독립적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density independent pixel)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160dpi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화면을 기준으로 한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점이 있는 디스플레이 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 당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점이 있는 디스플레이 화면에서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2px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2444679306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sip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축척 독립적 픽셀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 independent pixel)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글꼴을 기준으로 한 픽셀로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유사하나 글꼴의 설정에 따라 달라짐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114959361"/>
                  </a:ext>
                </a:extLst>
              </a:tr>
              <a:tr h="316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인치로 된 물리적 길이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4408875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밀리미터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밀리미터로 된 물리적 길이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841784515"/>
                  </a:ext>
                </a:extLst>
              </a:tr>
              <a:tr h="675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크기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글꼴과 상관없이 동일한 텍스트 크기 표시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480107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추가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C5E5EAD-9FB6-4C5D-8A82-A10325E10EB4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레이아웃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lvl="1"/>
            <a:r>
              <a:rPr lang="en-US" altLang="ko-KR" dirty="0" err="1"/>
              <a:t>ViewGroup</a:t>
            </a:r>
            <a:r>
              <a:rPr lang="en-US" altLang="ko-KR" dirty="0"/>
              <a:t> </a:t>
            </a:r>
            <a:r>
              <a:rPr lang="ko-KR" altLang="en-US" dirty="0"/>
              <a:t>클래스로부터 상속받으며 내부에 무엇을 담는 용도로 사용</a:t>
            </a:r>
          </a:p>
          <a:p>
            <a:pPr lvl="1"/>
            <a:r>
              <a:rPr lang="ko-KR" altLang="en-US" dirty="0"/>
              <a:t>레이아웃 중에서 가장 많이 사용되는 것은 </a:t>
            </a:r>
            <a:r>
              <a:rPr lang="ko-KR" altLang="en-US" dirty="0" err="1">
                <a:solidFill>
                  <a:srgbClr val="FF0000"/>
                </a:solidFill>
              </a:rPr>
              <a:t>리니어레이아웃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LinearLayout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5E63355-64E0-4E63-9D16-AFB64067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5" y="1338353"/>
            <a:ext cx="6985155" cy="244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4DD481A-59A8-4239-95BB-B0CD0891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2" y="1196752"/>
            <a:ext cx="7226218" cy="5213200"/>
          </a:xfrm>
          <a:prstGeom prst="rect">
            <a:avLst/>
          </a:prstGeom>
        </p:spPr>
      </p:pic>
      <p:pic>
        <p:nvPicPr>
          <p:cNvPr id="10" name="_x43384128" descr="P02_S001_060">
            <a:extLst>
              <a:ext uri="{FF2B5EF4-FFF2-40B4-BE49-F238E27FC236}">
                <a16:creationId xmlns:a16="http://schemas.microsoft.com/office/drawing/2014/main" id="{70B30E7E-335E-4081-95AE-4AA13D89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8" y="1226535"/>
            <a:ext cx="3103562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1AFE2-5B0C-4E30-B549-574ADE61EEC3}"/>
              </a:ext>
            </a:extLst>
          </p:cNvPr>
          <p:cNvSpPr/>
          <p:nvPr/>
        </p:nvSpPr>
        <p:spPr>
          <a:xfrm>
            <a:off x="1187624" y="3356992"/>
            <a:ext cx="3725845" cy="151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추가한후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클릭을하면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Attributes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버튼의 속성들이 보여진다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ㅍ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사용되는 버튼 속성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-id: JAVA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코드에서 버튼을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찾을때사용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-TEXT 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보여지는 글씨를 바꿈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backgroundTint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버튼의 배경색을 바꿈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onClick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JAVA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버튼 클릭과 연결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4BCEA-F54F-4E1C-9681-396DAE3A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491" y="1772816"/>
            <a:ext cx="2429697" cy="44346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BB36F-85AB-4A0C-A68F-E74BBA9A5E9D}"/>
              </a:ext>
            </a:extLst>
          </p:cNvPr>
          <p:cNvSpPr/>
          <p:nvPr/>
        </p:nvSpPr>
        <p:spPr>
          <a:xfrm>
            <a:off x="1265014" y="5021919"/>
            <a:ext cx="3646749" cy="86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  <a:p>
            <a:pPr algn="l"/>
            <a:r>
              <a:rPr lang="ko-KR" altLang="en-US" sz="1000" b="0" i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버튼은 사용자가 터치할 때 어떤 작업이 발생하는지 알려주는 텍스트나 아이콘 또는 텍스트와 아이콘으로</a:t>
            </a:r>
            <a:endParaRPr lang="en-US" altLang="ko-KR" sz="1000" b="0" i="0" dirty="0">
              <a:solidFill>
                <a:srgbClr val="20212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2C1188-0A84-4917-99A7-ACC846ECFB1E}"/>
              </a:ext>
            </a:extLst>
          </p:cNvPr>
          <p:cNvSpPr/>
          <p:nvPr/>
        </p:nvSpPr>
        <p:spPr>
          <a:xfrm>
            <a:off x="4962252" y="4837754"/>
            <a:ext cx="3451590" cy="1037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spcAft>
                <a:spcPct val="25000"/>
              </a:spcAft>
              <a:defRPr/>
            </a:pP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연결점</a:t>
            </a: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앵커</a:t>
            </a: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연결할 수 있는 타깃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25000"/>
              </a:spcAft>
              <a:buFont typeface="Arial" panose="020B0604020202020204" pitchFamily="34" charset="0"/>
              <a:buNone/>
              <a:defRPr/>
            </a:pP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같은 레이아웃 안에 들어 있는 다른 뷰의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부모 레이아웃의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가이드라인</a:t>
            </a:r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(Guideline)</a:t>
            </a:r>
            <a:endParaRPr lang="ko-KR" altLang="en-US" sz="10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  <a:defRPr/>
            </a:pPr>
            <a:endParaRPr lang="ko-KR" altLang="en-US" sz="10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4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C0A6C4-5942-4FE9-B456-4D99357D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124744"/>
            <a:ext cx="7703768" cy="555771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제약조건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162192-4924-46D9-988F-DB2E0D8A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48" y="1484784"/>
            <a:ext cx="6743700" cy="44386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1AFE2-5B0C-4E30-B549-574ADE61EEC3}"/>
              </a:ext>
            </a:extLst>
          </p:cNvPr>
          <p:cNvSpPr/>
          <p:nvPr/>
        </p:nvSpPr>
        <p:spPr>
          <a:xfrm>
            <a:off x="3131840" y="3717032"/>
            <a:ext cx="4877973" cy="209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위치 잡기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제약조건 앵커가 보여지는데 처음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Empty Activity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사용하게되면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제공되는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Layout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때문이다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한글로 직역하면 제약 레이아웃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앵커를 클릭하여 원하는 위치에 제약을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줄수있다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 조건의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상세값은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Attributes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widget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조절 하는게 편하다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235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9472</TotalTime>
  <Words>1767</Words>
  <Application>Microsoft Office PowerPoint</Application>
  <PresentationFormat>화면 슬라이드 쇼(4:3)</PresentationFormat>
  <Paragraphs>250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HY나무M</vt:lpstr>
      <vt:lpstr>IropkeBatang</vt:lpstr>
      <vt:lpstr>나눔고딕코딩</vt:lpstr>
      <vt:lpstr>맑은 고딕</vt:lpstr>
      <vt:lpstr>함초롬돋움</vt:lpstr>
      <vt:lpstr>휴먼편지체</vt:lpstr>
      <vt:lpstr>Arial</vt:lpstr>
      <vt:lpstr>Tw Cen MT</vt:lpstr>
      <vt:lpstr>Wingdings</vt:lpstr>
      <vt:lpstr>Wingdings 2</vt:lpstr>
      <vt:lpstr>가을</vt:lpstr>
      <vt:lpstr>02.HelloWorld </vt:lpstr>
      <vt:lpstr>안드로이드의 4대 컴포넌트</vt:lpstr>
      <vt:lpstr>안드로이드 프로젝트 구성</vt:lpstr>
      <vt:lpstr>Pallete</vt:lpstr>
      <vt:lpstr>뷰 속성</vt:lpstr>
      <vt:lpstr>뷰의 크기 지정에 사용되는 단위</vt:lpstr>
      <vt:lpstr>버튼 추가</vt:lpstr>
      <vt:lpstr>버튼 추가</vt:lpstr>
      <vt:lpstr>제약조건</vt:lpstr>
      <vt:lpstr>Xml 코드보기</vt:lpstr>
      <vt:lpstr>,AVD확인</vt:lpstr>
      <vt:lpstr>ConstraintLayout</vt:lpstr>
      <vt:lpstr>ConstraintLayout</vt:lpstr>
      <vt:lpstr>ConstraintLayout</vt:lpstr>
      <vt:lpstr>ConstraintLayout</vt:lpstr>
      <vt:lpstr>Xml 코드로 버튼 추가하기</vt:lpstr>
      <vt:lpstr>버튼 클릭 이벤트</vt:lpstr>
      <vt:lpstr>버튼 클릭 이벤트</vt:lpstr>
      <vt:lpstr>버튼 클릭 이벤트</vt:lpstr>
      <vt:lpstr>인텐트</vt:lpstr>
      <vt:lpstr>인텐트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1249</cp:revision>
  <dcterms:created xsi:type="dcterms:W3CDTF">2009-09-01T01:24:33Z</dcterms:created>
  <dcterms:modified xsi:type="dcterms:W3CDTF">2021-11-25T06:52:48Z</dcterms:modified>
</cp:coreProperties>
</file>