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0" r:id="rId3"/>
    <p:sldId id="443" r:id="rId4"/>
    <p:sldId id="413" r:id="rId5"/>
    <p:sldId id="429" r:id="rId6"/>
    <p:sldId id="430" r:id="rId7"/>
    <p:sldId id="431" r:id="rId8"/>
    <p:sldId id="432" r:id="rId9"/>
    <p:sldId id="433" r:id="rId10"/>
    <p:sldId id="434" r:id="rId11"/>
    <p:sldId id="436" r:id="rId12"/>
    <p:sldId id="437" r:id="rId13"/>
    <p:sldId id="438" r:id="rId14"/>
    <p:sldId id="439" r:id="rId15"/>
    <p:sldId id="441" r:id="rId16"/>
    <p:sldId id="444" r:id="rId17"/>
    <p:sldId id="440" r:id="rId18"/>
    <p:sldId id="442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111" d="100"/>
          <a:sy n="111" d="100"/>
        </p:scale>
        <p:origin x="12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02.LinearLayout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74C38C-590C-4EF3-AFAA-8AF122FD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588224" cy="4752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20585C-CD68-41F3-987C-9D361CE5ECC6}"/>
              </a:ext>
            </a:extLst>
          </p:cNvPr>
          <p:cNvSpPr txBox="1"/>
          <p:nvPr/>
        </p:nvSpPr>
        <p:spPr>
          <a:xfrm>
            <a:off x="467544" y="981418"/>
            <a:ext cx="640871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뷰 추가 후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하나의뷰에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나머지 모두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값을 설정한 경우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1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FD9747A-0E42-4245-8BE6-AAA569C4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3557"/>
              </p:ext>
            </p:extLst>
          </p:nvPr>
        </p:nvGraphicFramePr>
        <p:xfrm>
          <a:off x="822016" y="1196752"/>
          <a:ext cx="8153399" cy="2641834"/>
        </p:xfrm>
        <a:graphic>
          <a:graphicData uri="http://schemas.openxmlformats.org/drawingml/2006/table">
            <a:tbl>
              <a:tblPr/>
              <a:tblGrid>
                <a:gridCol w="171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9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정렬 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+mn-ea"/>
                        <a:ea typeface="+mn-ea"/>
                      </a:endParaRPr>
                    </a:p>
                  </a:txBody>
                  <a:tcPr marT="45730" marB="45730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컨테이너의 여유 공간에 뷰가 모두 채워지지 않아 여유 공 </a:t>
                      </a:r>
                      <a:b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 안에서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뷰를 정렬할 때</a:t>
                      </a: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gravity</a:t>
                      </a:r>
                    </a:p>
                  </a:txBody>
                  <a:tcPr marT="45730" marB="45730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[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뷰에서 화면에 표시하는 내용물을 정렬할 때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텍스트뷰의 경우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내용물은 글자가 되고 이미지뷰의 경우 내용물은 이미지가 됨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30" marB="457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4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355848-D20C-417F-B5EB-6468574E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54860"/>
              </p:ext>
            </p:extLst>
          </p:nvPr>
        </p:nvGraphicFramePr>
        <p:xfrm>
          <a:off x="292778" y="1124744"/>
          <a:ext cx="8743717" cy="5407144"/>
        </p:xfrm>
        <a:graphic>
          <a:graphicData uri="http://schemas.openxmlformats.org/drawingml/2006/table">
            <a:tbl>
              <a:tblPr/>
              <a:tblGrid>
                <a:gridCol w="183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906">
                  <a:extLst>
                    <a:ext uri="{9D8B030D-6E8A-4147-A177-3AD203B41FA5}">
                      <a16:colId xmlns:a16="http://schemas.microsoft.com/office/drawing/2014/main" val="841370704"/>
                    </a:ext>
                  </a:extLst>
                </a:gridCol>
                <a:gridCol w="4380924">
                  <a:extLst>
                    <a:ext uri="{9D8B030D-6E8A-4147-A177-3AD203B41FA5}">
                      <a16:colId xmlns:a16="http://schemas.microsoft.com/office/drawing/2014/main" val="3785111044"/>
                    </a:ext>
                  </a:extLst>
                </a:gridCol>
              </a:tblGrid>
              <a:tr h="416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속성값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4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위쪽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bottom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아래쪽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왼쪽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위젯을 부모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뷰그룹의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시작점에 위치 시켜 줍니다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사이즈의 변화는 없음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right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오른쪽 끝에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위젯을 부모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뷰그룹의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마지막에 위치 시켜 줍니다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사이즈의 변화는 없음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1806" marR="71806" marT="35904" marB="359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수평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수평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방향과 수평 방향의 중앙에 배치하기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객체를 수직 방향과 수평 방향으로 여유 공간만큼 확대하여 채우기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3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clip_vertical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객체의 상하 길이가 여유 공간보다 클 경우에 남는 부분을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top|clip_vertical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아래쪽에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bottom|clip_vertical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위쪽에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center_vertical|clip_vertical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위쪽과 아래쪽에 남는 부분 잘라내기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83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clip_horizontal</a:t>
                      </a:r>
                    </a:p>
                  </a:txBody>
                  <a:tcPr marL="71806" marR="71806" marT="35904" marB="3590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 객체의 좌우 길이가 여유 공간보다 클 경우에 남는 부분을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right|clip_horizontal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왼쪽에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left|clip_horizontal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오른쪽에 남는 부분 잘라내기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center_horizontal|clip_horizontal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설정한 경우 왼쪽과 오른쪽에 남는 부분 잘라내기</a:t>
                      </a:r>
                    </a:p>
                  </a:txBody>
                  <a:tcPr marL="71806" marR="71806" marT="35904" marB="3590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42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48953-EFB3-43CE-874E-4F3D3A34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9156"/>
            <a:ext cx="7812360" cy="5636060"/>
          </a:xfrm>
          <a:prstGeom prst="rect">
            <a:avLst/>
          </a:prstGeom>
        </p:spPr>
      </p:pic>
      <p:sp>
        <p:nvSpPr>
          <p:cNvPr id="8" name="직사각형 25">
            <a:extLst>
              <a:ext uri="{FF2B5EF4-FFF2-40B4-BE49-F238E27FC236}">
                <a16:creationId xmlns:a16="http://schemas.microsoft.com/office/drawing/2014/main" id="{09AA7C38-D02D-4156-AECC-0A7685A8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475511"/>
            <a:ext cx="7084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Layout Gravity Bottom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0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D5E541-88F0-49F9-9C64-AF89A230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9156"/>
            <a:ext cx="7812360" cy="563606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sp>
        <p:nvSpPr>
          <p:cNvPr id="8" name="직사각형 25">
            <a:extLst>
              <a:ext uri="{FF2B5EF4-FFF2-40B4-BE49-F238E27FC236}">
                <a16:creationId xmlns:a16="http://schemas.microsoft.com/office/drawing/2014/main" id="{09AA7C38-D02D-4156-AECC-0A7685A8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475511"/>
            <a:ext cx="7084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Gravity center (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텍스트뷰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내부 글씨가 가운데로 정렬됨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3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뷰 정렬</a:t>
            </a:r>
          </a:p>
        </p:txBody>
      </p:sp>
      <p:sp>
        <p:nvSpPr>
          <p:cNvPr id="8" name="직사각형 25">
            <a:extLst>
              <a:ext uri="{FF2B5EF4-FFF2-40B4-BE49-F238E27FC236}">
                <a16:creationId xmlns:a16="http://schemas.microsoft.com/office/drawing/2014/main" id="{09AA7C38-D02D-4156-AECC-0A7685A8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475511"/>
            <a:ext cx="70840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Orientation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vertical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설정하고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margin,Padding,Gravity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사용해보기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DD4C73-D876-41BB-AC3B-C7AB2E80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04" y="796208"/>
            <a:ext cx="7566391" cy="54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리니어 레이아웃 다중사용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DE0B74CF-677F-4BCA-B19E-2F039BC7662D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중복 </a:t>
            </a:r>
            <a:r>
              <a:rPr lang="ko-KR" altLang="en-US" dirty="0" err="1"/>
              <a:t>리니어레이아웃</a:t>
            </a:r>
            <a:endParaRPr lang="en-US" altLang="ko-KR" dirty="0"/>
          </a:p>
          <a:p>
            <a:pPr lvl="1"/>
            <a:r>
              <a:rPr lang="ko-KR" altLang="en-US" dirty="0" err="1"/>
              <a:t>리니어레이아웃</a:t>
            </a:r>
            <a:r>
              <a:rPr lang="ko-KR" altLang="en-US" dirty="0"/>
              <a:t> 안에 </a:t>
            </a:r>
            <a:r>
              <a:rPr lang="ko-KR" altLang="en-US" dirty="0" err="1"/>
              <a:t>리니어레이아웃을</a:t>
            </a:r>
            <a:r>
              <a:rPr lang="ko-KR" altLang="en-US" dirty="0"/>
              <a:t> 생성하는 방식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CED504-5C26-4509-AB26-FC4D2D7127E1}"/>
              </a:ext>
            </a:extLst>
          </p:cNvPr>
          <p:cNvGrpSpPr/>
          <p:nvPr/>
        </p:nvGrpSpPr>
        <p:grpSpPr>
          <a:xfrm>
            <a:off x="1571790" y="1724873"/>
            <a:ext cx="6000421" cy="3408255"/>
            <a:chOff x="1222967" y="2372376"/>
            <a:chExt cx="6318512" cy="3631570"/>
          </a:xfrm>
        </p:grpSpPr>
        <p:pic>
          <p:nvPicPr>
            <p:cNvPr id="29" name="Picture 1">
              <a:extLst>
                <a:ext uri="{FF2B5EF4-FFF2-40B4-BE49-F238E27FC236}">
                  <a16:creationId xmlns:a16="http://schemas.microsoft.com/office/drawing/2014/main" id="{8C6CAFE6-7DE9-41DF-833B-00CA5846A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967" y="2372376"/>
              <a:ext cx="6318512" cy="3631570"/>
            </a:xfrm>
            <a:prstGeom prst="rect">
              <a:avLst/>
            </a:prstGeom>
          </p:spPr>
        </p:pic>
        <p:pic>
          <p:nvPicPr>
            <p:cNvPr id="30" name="Picture 5">
              <a:extLst>
                <a:ext uri="{FF2B5EF4-FFF2-40B4-BE49-F238E27FC236}">
                  <a16:creationId xmlns:a16="http://schemas.microsoft.com/office/drawing/2014/main" id="{FF2B5B08-C999-47B3-A78D-6638B90D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576" y="2753757"/>
              <a:ext cx="2047347" cy="2925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1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리니어 레이아웃 다중사용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28F64-6A1A-4B0D-BDE1-B2E86FEE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908720"/>
            <a:ext cx="6516216" cy="4700985"/>
          </a:xfrm>
          <a:prstGeom prst="rect">
            <a:avLst/>
          </a:prstGeom>
        </p:spPr>
      </p:pic>
      <p:sp>
        <p:nvSpPr>
          <p:cNvPr id="9" name="직사각형 25">
            <a:extLst>
              <a:ext uri="{FF2B5EF4-FFF2-40B4-BE49-F238E27FC236}">
                <a16:creationId xmlns:a16="http://schemas.microsoft.com/office/drawing/2014/main" id="{4AAC2036-751C-4159-95FE-FD757714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941599"/>
            <a:ext cx="7358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구조는 최상위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LiniarLayout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vertical(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세로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만든 후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내부에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LiniarLayout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두개를 추가 그 후 계속 내부에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Liniar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레이아웃을 추가해가며 작업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2912F-2817-4642-8021-B287B021519D}"/>
              </a:ext>
            </a:extLst>
          </p:cNvPr>
          <p:cNvSpPr/>
          <p:nvPr/>
        </p:nvSpPr>
        <p:spPr>
          <a:xfrm>
            <a:off x="4139952" y="1916832"/>
            <a:ext cx="1656184" cy="3024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F8EEE98-B852-41ED-82BC-4E1C2091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805" y="1629372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최상위 레이아웃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B32B62-849A-47A2-A846-C9E35B5DFE12}"/>
              </a:ext>
            </a:extLst>
          </p:cNvPr>
          <p:cNvSpPr/>
          <p:nvPr/>
        </p:nvSpPr>
        <p:spPr>
          <a:xfrm>
            <a:off x="5651673" y="1638103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0ABF84-FCB8-4BE8-8FA6-85ABCBD3D0BA}"/>
              </a:ext>
            </a:extLst>
          </p:cNvPr>
          <p:cNvSpPr/>
          <p:nvPr/>
        </p:nvSpPr>
        <p:spPr>
          <a:xfrm>
            <a:off x="4185065" y="1970622"/>
            <a:ext cx="1601740" cy="145837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E2DC34-0704-44F6-9EEC-179DBBD47FFF}"/>
              </a:ext>
            </a:extLst>
          </p:cNvPr>
          <p:cNvSpPr/>
          <p:nvPr/>
        </p:nvSpPr>
        <p:spPr>
          <a:xfrm>
            <a:off x="4194395" y="3482791"/>
            <a:ext cx="1592410" cy="14292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880E018F-24FB-4525-991C-1C0C5F3E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249" y="2538650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 레이아웃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635CD65-CB7F-464C-9F86-5DC908BDB60E}"/>
              </a:ext>
            </a:extLst>
          </p:cNvPr>
          <p:cNvSpPr/>
          <p:nvPr/>
        </p:nvSpPr>
        <p:spPr>
          <a:xfrm>
            <a:off x="5706117" y="2547381"/>
            <a:ext cx="288925" cy="2889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5E594C-1300-4698-9F8C-11C5D1E55B8A}"/>
              </a:ext>
            </a:extLst>
          </p:cNvPr>
          <p:cNvSpPr/>
          <p:nvPr/>
        </p:nvSpPr>
        <p:spPr>
          <a:xfrm>
            <a:off x="4211960" y="2026210"/>
            <a:ext cx="792088" cy="133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AD47DA-A528-4FF7-A877-2584BBF96787}"/>
              </a:ext>
            </a:extLst>
          </p:cNvPr>
          <p:cNvSpPr/>
          <p:nvPr/>
        </p:nvSpPr>
        <p:spPr>
          <a:xfrm>
            <a:off x="5060888" y="2044427"/>
            <a:ext cx="645229" cy="1330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80D7AA9A-3008-4C93-A17D-C72B5F416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596" y="2394187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레이아웃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D7BF2B8-9A0D-4645-8CE4-6DF17EA00DFC}"/>
              </a:ext>
            </a:extLst>
          </p:cNvPr>
          <p:cNvSpPr/>
          <p:nvPr/>
        </p:nvSpPr>
        <p:spPr>
          <a:xfrm>
            <a:off x="1642464" y="2402918"/>
            <a:ext cx="288925" cy="288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0EFF70-7E11-45F2-BCF9-04121E50D945}"/>
              </a:ext>
            </a:extLst>
          </p:cNvPr>
          <p:cNvSpPr/>
          <p:nvPr/>
        </p:nvSpPr>
        <p:spPr>
          <a:xfrm>
            <a:off x="5133120" y="2133620"/>
            <a:ext cx="492310" cy="5582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82E3E-2659-4DE1-AD1E-D98066FFD977}"/>
              </a:ext>
            </a:extLst>
          </p:cNvPr>
          <p:cNvSpPr/>
          <p:nvPr/>
        </p:nvSpPr>
        <p:spPr>
          <a:xfrm>
            <a:off x="5150845" y="2753944"/>
            <a:ext cx="492310" cy="5582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80D9E90C-E637-4268-A63C-BE961E920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928" y="3032675"/>
            <a:ext cx="2597097" cy="307777"/>
          </a:xfrm>
          <a:prstGeom prst="rect">
            <a:avLst/>
          </a:prstGeom>
          <a:solidFill>
            <a:srgbClr val="DDE3FF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내부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레이아웃 </a:t>
            </a:r>
            <a:r>
              <a:rPr lang="en-US" altLang="ko-KR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3504EF5-2C61-4C93-8A09-A25385CC5F1B}"/>
              </a:ext>
            </a:extLst>
          </p:cNvPr>
          <p:cNvSpPr/>
          <p:nvPr/>
        </p:nvSpPr>
        <p:spPr>
          <a:xfrm>
            <a:off x="5381796" y="3041406"/>
            <a:ext cx="288925" cy="28892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45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리니어 레이아웃 다중사용</a:t>
            </a:r>
          </a:p>
        </p:txBody>
      </p:sp>
      <p:sp>
        <p:nvSpPr>
          <p:cNvPr id="9" name="직사각형 25">
            <a:extLst>
              <a:ext uri="{FF2B5EF4-FFF2-40B4-BE49-F238E27FC236}">
                <a16:creationId xmlns:a16="http://schemas.microsoft.com/office/drawing/2014/main" id="{4AAC2036-751C-4159-95FE-FD757714E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941599"/>
            <a:ext cx="7358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배운것을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이용하여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만들어보기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36A4A4-8F0C-4F97-878E-B9E5E99D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58" y="706803"/>
            <a:ext cx="7072267" cy="51021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7E4CE3-F961-4900-876D-C0F2F54B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7" y="612947"/>
            <a:ext cx="3194426" cy="5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레이아웃의 종류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FFB0D98-5EEA-4338-BB7F-C3AEC82FD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76187"/>
              </p:ext>
            </p:extLst>
          </p:nvPr>
        </p:nvGraphicFramePr>
        <p:xfrm>
          <a:off x="427039" y="1183146"/>
          <a:ext cx="8339010" cy="5514976"/>
        </p:xfrm>
        <a:graphic>
          <a:graphicData uri="http://schemas.openxmlformats.org/drawingml/2006/table">
            <a:tbl>
              <a:tblPr/>
              <a:tblGrid>
                <a:gridCol w="15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이름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24" marB="45724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(Constraint)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조건을 사용해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스튜디오에서 자동으로 설정하는 디폴트 레이아웃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리니어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(LinearLayout)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(Box)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쪽 방향으로 차례대로 뷰를 추가하며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뷰가 차지할 수 있는 사각형 영역을 할당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8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상대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RelativeLayout)</a:t>
                      </a: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(Rule)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컨테이너나 다른 뷰와의 상대적 위치로 화면을 구성하는 방법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(FrameLayout)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(Single)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상위에 있는 하나의 뷰 또는 뷰그룹만 보여주는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뷰가 들어가면 중첩하여 쌓게 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단순하지만 여러 개의 뷰를 중첩한 후 각 뷰를 전환하여 보여주는 방식으로 자주 사용함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2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레이아웃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(TableLayout)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45717" marB="4571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(Grid)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격자 모양의 배열을 사용하여 화면을 구성하는 방법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많이 사용하는 정렬 방식과 유사하지만 많이 사용하지는 않음</a:t>
                      </a:r>
                    </a:p>
                  </a:txBody>
                  <a:tcPr marL="68580" marR="68580" marT="45717" marB="4571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B17090C-71FF-41F2-AEC4-1145D763E1FA}"/>
              </a:ext>
            </a:extLst>
          </p:cNvPr>
          <p:cNvSpPr>
            <a:spLocks noGrp="1"/>
          </p:cNvSpPr>
          <p:nvPr/>
        </p:nvSpPr>
        <p:spPr bwMode="auto">
          <a:xfrm>
            <a:off x="467544" y="728700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레이아웃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lvl="1"/>
            <a:r>
              <a:rPr lang="en-US" altLang="ko-KR" dirty="0" err="1"/>
              <a:t>ViewGroup</a:t>
            </a:r>
            <a:r>
              <a:rPr lang="en-US" altLang="ko-KR" dirty="0"/>
              <a:t> </a:t>
            </a:r>
            <a:r>
              <a:rPr lang="ko-KR" altLang="en-US" dirty="0"/>
              <a:t>클래스로부터 상속받으며 내부에 무엇을 담는 용도로 사용</a:t>
            </a:r>
          </a:p>
          <a:p>
            <a:pPr lvl="1"/>
            <a:r>
              <a:rPr lang="ko-KR" altLang="en-US" dirty="0"/>
              <a:t>레이아웃 중에서 가장 많이 사용되는 것은 </a:t>
            </a:r>
            <a:r>
              <a:rPr lang="ko-KR" altLang="en-US" dirty="0" err="1"/>
              <a:t>리니어레이아웃</a:t>
            </a:r>
            <a:r>
              <a:rPr lang="en-US" altLang="ko-KR" dirty="0"/>
              <a:t>(</a:t>
            </a:r>
            <a:r>
              <a:rPr lang="en-US" altLang="ko-KR" dirty="0" err="1"/>
              <a:t>LinearLayout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779920F-90E6-4875-B4E3-D0E972D0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22" y="1340768"/>
            <a:ext cx="6985155" cy="244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5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방식</a:t>
            </a:r>
          </a:p>
        </p:txBody>
      </p:sp>
      <p:pic>
        <p:nvPicPr>
          <p:cNvPr id="14" name="_x177228320" descr="P02_S002_003">
            <a:extLst>
              <a:ext uri="{FF2B5EF4-FFF2-40B4-BE49-F238E27FC236}">
                <a16:creationId xmlns:a16="http://schemas.microsoft.com/office/drawing/2014/main" id="{5B2FFBF2-7762-4FB6-BBAD-4D8DDB753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" y="1412875"/>
            <a:ext cx="8966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19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방향 설정</a:t>
            </a:r>
          </a:p>
        </p:txBody>
      </p:sp>
      <p:sp>
        <p:nvSpPr>
          <p:cNvPr id="6" name="모서리가 둥근 직사각형 4">
            <a:extLst>
              <a:ext uri="{FF2B5EF4-FFF2-40B4-BE49-F238E27FC236}">
                <a16:creationId xmlns:a16="http://schemas.microsoft.com/office/drawing/2014/main" id="{F7B44482-3377-41E7-A4A8-12A7485E6EDE}"/>
              </a:ext>
            </a:extLst>
          </p:cNvPr>
          <p:cNvSpPr/>
          <p:nvPr/>
        </p:nvSpPr>
        <p:spPr>
          <a:xfrm>
            <a:off x="179512" y="949653"/>
            <a:ext cx="8784976" cy="23034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&lt;LinearLayout   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xmlns:android="http://schemas.android.com/apk/res/android"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android:orientation= "vertical"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android:layout_width=“match_parent"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android:layout_height=“match_parent"</a:t>
            </a: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Calibri" pitchFamily="34" charset="0"/>
              </a:rPr>
              <a:t>  &gt;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E2BB8E7-2B66-4437-BE97-5EE7523EF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345" y="2070428"/>
            <a:ext cx="2447925" cy="306388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리니어 레이아웃 방향 설정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B98F086-425C-4C1C-A058-142C43C66DBF}"/>
              </a:ext>
            </a:extLst>
          </p:cNvPr>
          <p:cNvSpPr/>
          <p:nvPr/>
        </p:nvSpPr>
        <p:spPr>
          <a:xfrm>
            <a:off x="5900213" y="2079159"/>
            <a:ext cx="288925" cy="288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88944F1-9657-49AC-B9C9-12405D454F41}"/>
              </a:ext>
            </a:extLst>
          </p:cNvPr>
          <p:cNvSpPr txBox="1">
            <a:spLocks/>
          </p:cNvSpPr>
          <p:nvPr/>
        </p:nvSpPr>
        <p:spPr bwMode="auto">
          <a:xfrm>
            <a:off x="272852" y="3429000"/>
            <a:ext cx="5977683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방향 속성은 </a:t>
            </a:r>
            <a:r>
              <a:rPr lang="ko-KR" altLang="en-US" sz="18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리니어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레이아웃의 필수 속성임</a:t>
            </a:r>
            <a:endParaRPr lang="en-US" altLang="ko-KR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가로</a:t>
            </a: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(horizontal), </a:t>
            </a:r>
            <a:r>
              <a:rPr lang="ko-KR" altLang="en-US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세로</a:t>
            </a:r>
            <a:r>
              <a:rPr lang="en-US" altLang="ko-KR" sz="18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(vertical)</a:t>
            </a:r>
            <a:endParaRPr lang="ko-KR" altLang="en-US" sz="18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방향 설정</a:t>
            </a:r>
          </a:p>
        </p:txBody>
      </p:sp>
      <p:sp>
        <p:nvSpPr>
          <p:cNvPr id="10" name="직사각형 25">
            <a:extLst>
              <a:ext uri="{FF2B5EF4-FFF2-40B4-BE49-F238E27FC236}">
                <a16:creationId xmlns:a16="http://schemas.microsoft.com/office/drawing/2014/main" id="{5F931276-79D2-4456-A5C6-F71D628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599113"/>
            <a:ext cx="2840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세로 방향으로 설정한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26">
            <a:extLst>
              <a:ext uri="{FF2B5EF4-FFF2-40B4-BE49-F238E27FC236}">
                <a16:creationId xmlns:a16="http://schemas.microsoft.com/office/drawing/2014/main" id="{0625EDFD-79D8-4410-BFDC-763818EE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016" y="5599113"/>
            <a:ext cx="28082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가로 방향으로 설정을 바꾼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직사각형 27">
            <a:extLst>
              <a:ext uri="{FF2B5EF4-FFF2-40B4-BE49-F238E27FC236}">
                <a16:creationId xmlns:a16="http://schemas.microsoft.com/office/drawing/2014/main" id="{F051DE72-2E9F-4784-902F-50B3930D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303" y="5599113"/>
            <a:ext cx="2808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버튼의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layout_width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속성을 </a:t>
            </a:r>
            <a:b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wrap_content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바꾼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_x175881976" descr="P02-C01-012">
            <a:extLst>
              <a:ext uri="{FF2B5EF4-FFF2-40B4-BE49-F238E27FC236}">
                <a16:creationId xmlns:a16="http://schemas.microsoft.com/office/drawing/2014/main" id="{6C3D8F3E-66E9-423B-A32B-0B6152E4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78" y="1428750"/>
            <a:ext cx="2232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175880536" descr="P02-C01-014">
            <a:extLst>
              <a:ext uri="{FF2B5EF4-FFF2-40B4-BE49-F238E27FC236}">
                <a16:creationId xmlns:a16="http://schemas.microsoft.com/office/drawing/2014/main" id="{3A30CE6D-4182-4852-80B5-B3D63834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8" y="1428750"/>
            <a:ext cx="2232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_x175880616" descr="P02-C01-013">
            <a:extLst>
              <a:ext uri="{FF2B5EF4-FFF2-40B4-BE49-F238E27FC236}">
                <a16:creationId xmlns:a16="http://schemas.microsoft.com/office/drawing/2014/main" id="{C8D11C0E-F84F-4660-B5B2-51E22874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78" y="1428750"/>
            <a:ext cx="2235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52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42082-4CB4-491E-9909-6CBA9149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2" y="1052736"/>
            <a:ext cx="81534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&lt;?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="1.0"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encoding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="utf-8"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xmlns: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="http://schemas.android.com/apk/res/android"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:layout_width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:layout_height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match_parent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:orientation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horizontal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LinearLayout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25">
            <a:extLst>
              <a:ext uri="{FF2B5EF4-FFF2-40B4-BE49-F238E27FC236}">
                <a16:creationId xmlns:a16="http://schemas.microsoft.com/office/drawing/2014/main" id="{C47F38BA-8A9C-4CBA-A25D-99C9EBF2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62" y="2841123"/>
            <a:ext cx="7084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기본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(Constraint Layout)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부분을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-&gt; Linear Layout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으로 변경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orientation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을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horizontal(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가로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컨트롤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스페이스바를 이용해 코딩하기 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리니어 레이아웃은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코드로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작성하는게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편리함</a:t>
            </a:r>
          </a:p>
        </p:txBody>
      </p:sp>
    </p:spTree>
    <p:extLst>
      <p:ext uri="{BB962C8B-B14F-4D97-AF65-F5344CB8AC3E}">
        <p14:creationId xmlns:p14="http://schemas.microsoft.com/office/powerpoint/2010/main" val="118727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41F90-33CC-4043-8A36-B3B825F6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77280"/>
            <a:ext cx="7380312" cy="5324368"/>
          </a:xfrm>
          <a:prstGeom prst="rect">
            <a:avLst/>
          </a:prstGeom>
        </p:spPr>
      </p:pic>
      <p:sp>
        <p:nvSpPr>
          <p:cNvPr id="9" name="직사각형 25">
            <a:extLst>
              <a:ext uri="{FF2B5EF4-FFF2-40B4-BE49-F238E27FC236}">
                <a16:creationId xmlns:a16="http://schemas.microsoft.com/office/drawing/2014/main" id="{58252B79-BC54-4F42-8F3D-119805F7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5" y="6176359"/>
            <a:ext cx="7084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텍스트뷰를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추가하여 가로로 위젯이 가로로 </a:t>
            </a:r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쌓이는것을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확인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TextView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의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를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wrap_content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 하고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가 없으면 보이지 않음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9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82CB8-6B4E-44D6-8AA1-A9D376F45149}"/>
              </a:ext>
            </a:extLst>
          </p:cNvPr>
          <p:cNvSpPr txBox="1"/>
          <p:nvPr/>
        </p:nvSpPr>
        <p:spPr>
          <a:xfrm>
            <a:off x="467544" y="981418"/>
            <a:ext cx="5670376" cy="1527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layout_weight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속성은 같은 남아있는 여유공간을 얼마나 차지할 수 있는지를 비율로 지정하는 것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android:layout_weight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속성 사용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두 개의 뷰에 모두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값을 설정한 경우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3F808-46D2-4C07-9942-94B7D89C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52076"/>
            <a:ext cx="5670376" cy="4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4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9469</TotalTime>
  <Words>860</Words>
  <Application>Microsoft Office PowerPoint</Application>
  <PresentationFormat>화면 슬라이드 쇼(4:3)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HY나무M</vt:lpstr>
      <vt:lpstr>나눔고딕</vt:lpstr>
      <vt:lpstr>나눔고딕코딩</vt:lpstr>
      <vt:lpstr>맑은 고딕</vt:lpstr>
      <vt:lpstr>함초롬돋움</vt:lpstr>
      <vt:lpstr>휴먼편지체</vt:lpstr>
      <vt:lpstr>Arial</vt:lpstr>
      <vt:lpstr>Calibri</vt:lpstr>
      <vt:lpstr>Tahoma</vt:lpstr>
      <vt:lpstr>Tw Cen MT</vt:lpstr>
      <vt:lpstr>Wingdings</vt:lpstr>
      <vt:lpstr>Wingdings 2</vt:lpstr>
      <vt:lpstr>가을</vt:lpstr>
      <vt:lpstr>02.LinearLayout</vt:lpstr>
      <vt:lpstr>레이아웃의 종류</vt:lpstr>
      <vt:lpstr>사용 방식</vt:lpstr>
      <vt:lpstr>사용 방식</vt:lpstr>
      <vt:lpstr>방향 설정</vt:lpstr>
      <vt:lpstr>방향 설정</vt:lpstr>
      <vt:lpstr>Xml코드</vt:lpstr>
      <vt:lpstr>Xml코드</vt:lpstr>
      <vt:lpstr>Xml코드</vt:lpstr>
      <vt:lpstr>Xml코드</vt:lpstr>
      <vt:lpstr>뷰 정렬</vt:lpstr>
      <vt:lpstr>뷰 정렬</vt:lpstr>
      <vt:lpstr>뷰 정렬</vt:lpstr>
      <vt:lpstr>뷰 정렬</vt:lpstr>
      <vt:lpstr>뷰 정렬</vt:lpstr>
      <vt:lpstr>리니어 레이아웃 다중사용</vt:lpstr>
      <vt:lpstr>리니어 레이아웃 다중사용</vt:lpstr>
      <vt:lpstr>리니어 레이아웃 다중사용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1248</cp:revision>
  <dcterms:created xsi:type="dcterms:W3CDTF">2009-09-01T01:24:33Z</dcterms:created>
  <dcterms:modified xsi:type="dcterms:W3CDTF">2021-11-25T07:05:41Z</dcterms:modified>
</cp:coreProperties>
</file>