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360" r:id="rId3"/>
    <p:sldId id="446" r:id="rId4"/>
    <p:sldId id="447" r:id="rId5"/>
    <p:sldId id="413" r:id="rId6"/>
    <p:sldId id="448" r:id="rId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9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12.LifeCycle(</a:t>
            </a:r>
            <a:r>
              <a:rPr lang="ko-KR" altLang="en-US" b="1" cap="none" dirty="0"/>
              <a:t>액티비티의 수명주기</a:t>
            </a:r>
            <a:r>
              <a:rPr lang="en-US" altLang="ko-KR" b="1" cap="none" dirty="0"/>
              <a:t>)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액티비티 상태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D1B49F4-1871-4E0B-B1E0-EDBED07AE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7" y="980728"/>
            <a:ext cx="5832648" cy="3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수명 주기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4B547F0-DE46-4518-8D7F-A28A2F400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759954"/>
              </p:ext>
            </p:extLst>
          </p:nvPr>
        </p:nvGraphicFramePr>
        <p:xfrm>
          <a:off x="52011" y="1515340"/>
          <a:ext cx="8840469" cy="3387099"/>
        </p:xfrm>
        <a:graphic>
          <a:graphicData uri="http://schemas.openxmlformats.org/drawingml/2006/table">
            <a:tbl>
              <a:tblPr/>
              <a:tblGrid>
                <a:gridCol w="324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4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 태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(Running)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상에 액티비티가 보이면서 실행되어 있는 상태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액티비티 스택의 최상위에 있으며 포커스를 가지고 있음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 중지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(Paused)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사용자에게 보이기는 하지만 다른 액티비티가 위에 있어 포커스를 받지 못하는 상태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대화상자가 위에 있어 일부가 가려져 있는 경우에 해당함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중지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(Stopped)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액티비티에 의해 완전히 가려져 보이지 않는 상태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10">
            <a:extLst>
              <a:ext uri="{FF2B5EF4-FFF2-40B4-BE49-F238E27FC236}">
                <a16:creationId xmlns:a16="http://schemas.microsoft.com/office/drawing/2014/main" id="{76D2F225-66CE-4BFE-A3B8-6B0734F2A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5179095"/>
            <a:ext cx="3587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액티비티의 대표적인 상태 정보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]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액티비티 수명주기 흐름도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86ABC5EA-504D-47BA-829C-6B7F0F53B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5944146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수명 주기에 따른 상태 변화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10" name="_x79156864" descr="P02_023">
            <a:extLst>
              <a:ext uri="{FF2B5EF4-FFF2-40B4-BE49-F238E27FC236}">
                <a16:creationId xmlns:a16="http://schemas.microsoft.com/office/drawing/2014/main" id="{F58D3025-EE9E-4EF8-A58D-F05E40C4E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87" y="1360555"/>
            <a:ext cx="3708378" cy="500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76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액티비티 상태 메소드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0EC6B52-DBAB-42D7-95EA-DE67EE1F1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104174"/>
              </p:ext>
            </p:extLst>
          </p:nvPr>
        </p:nvGraphicFramePr>
        <p:xfrm>
          <a:off x="0" y="908720"/>
          <a:ext cx="9108503" cy="5816722"/>
        </p:xfrm>
        <a:graphic>
          <a:graphicData uri="http://schemas.openxmlformats.org/drawingml/2006/table">
            <a:tbl>
              <a:tblPr/>
              <a:tblGrid>
                <a:gridCol w="138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4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9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메소드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onCreate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처음에 </a:t>
                      </a:r>
                      <a:r>
                        <a:rPr lang="ko-KR" altLang="en-US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만들어졌을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때 호출됨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화면에 보이는 뷰들의 일반적인 상태를 설정하는 부분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상태가 저장되어 있는 경우에는 번들 객체를 참조하여 이전 상태 복원 가능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메소드 다음에는 항상 </a:t>
                      </a:r>
                      <a:r>
                        <a:rPr lang="en-US" altLang="ko-KR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onStart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메소드가 호출됨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5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onStart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화면에 보이기 바로 전에 호출됨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화면 상에 보이면 이 메소드 다음에 </a:t>
                      </a:r>
                      <a:r>
                        <a:rPr lang="en-US" altLang="ko-KR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onResume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메소드가 호출됨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화면에서 가려지게 되면 이 메소드 다음에 </a:t>
                      </a:r>
                      <a:r>
                        <a:rPr lang="en-US" altLang="ko-KR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onStop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메소드가 호출됨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onResume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사용자와 상호작용하기 바로 전에 호출됨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onRestart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중지된 이후에 호출되는 메소드로 다시 시작되기 바로 전에 호출됨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메소드 다음에는 항상 </a:t>
                      </a:r>
                      <a:r>
                        <a:rPr lang="en-US" altLang="ko-KR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onStart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메소드가 호출됨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6137"/>
                  </a:ext>
                </a:extLst>
              </a:tr>
              <a:tr h="8736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onPause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 다른 액티비티를 시작하려고 할 때 호출됨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저장되지 않은 데이터를 저장소에 저장하거나 애니메이션 중인 작업을 중지하는 등의 기능을 수행하는 메소드임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메소드가 </a:t>
                      </a:r>
                      <a:r>
                        <a:rPr lang="ko-KR" altLang="en-US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리턴하기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전에는 다음 액티비티가 시작될 수 없으므로 이 작업은 매우 빨리 수행된 후 리턴 되어야 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이 상태에 들어가면 시스템은 액티비티를 강제 종료할 수 있음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856818"/>
                  </a:ext>
                </a:extLst>
              </a:tr>
              <a:tr h="679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onStop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사용자에게 더 이상 보이지 않을 때 호출됨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소멸되거나 또 다른 액티비티가 화면을 가릴 때 호출됨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이 상태에 들어가면 시스템은 액티비티를 강제 종료할 수 있음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241476"/>
                  </a:ext>
                </a:extLst>
              </a:tr>
              <a:tr h="1067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onDestroy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소멸되어 없어지기 전에 호출됨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메소드는 액티비티가 받는 마지막 호출이 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애플리케이션에 의해 종료되거나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(finish()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 호출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시스템이 강제로 </a:t>
                      </a:r>
                      <a:r>
                        <a:rPr lang="ko-KR" altLang="en-US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종료시키는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경우에 호출될 수 있음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위의 두 가지 경우를 구분할 때 </a:t>
                      </a:r>
                      <a:r>
                        <a:rPr lang="en-US" altLang="ko-KR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isFinishing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메소드를 이용함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이 상태에 들어가면 시스템은 액티비티를 강제 종료할 수 있음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9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51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B1AE1D9-16F9-4008-B897-118B58FA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136419"/>
            <a:ext cx="10407423" cy="3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수명주기 확인하기 예제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grpSp>
        <p:nvGrpSpPr>
          <p:cNvPr id="9" name="그룹 22">
            <a:extLst>
              <a:ext uri="{FF2B5EF4-FFF2-40B4-BE49-F238E27FC236}">
                <a16:creationId xmlns:a16="http://schemas.microsoft.com/office/drawing/2014/main" id="{121540EA-53D7-4B60-8143-5554672D7E7F}"/>
              </a:ext>
            </a:extLst>
          </p:cNvPr>
          <p:cNvGrpSpPr>
            <a:grpSpLocks/>
          </p:cNvGrpSpPr>
          <p:nvPr/>
        </p:nvGrpSpPr>
        <p:grpSpPr bwMode="auto">
          <a:xfrm>
            <a:off x="103511" y="4090643"/>
            <a:ext cx="2786062" cy="1000125"/>
            <a:chOff x="785782" y="3000372"/>
            <a:chExt cx="2857520" cy="822325"/>
          </a:xfrm>
        </p:grpSpPr>
        <p:sp>
          <p:nvSpPr>
            <p:cNvPr id="10" name="AutoShape 44">
              <a:extLst>
                <a:ext uri="{FF2B5EF4-FFF2-40B4-BE49-F238E27FC236}">
                  <a16:creationId xmlns:a16="http://schemas.microsoft.com/office/drawing/2014/main" id="{08FB81DC-1CDF-46F1-8A7F-2CA9D5EAF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en-US" altLang="ko-KR" sz="1600" b="1" dirty="0">
                  <a:solidFill>
                    <a:schemeClr val="bg2">
                      <a:lumMod val="10000"/>
                    </a:schemeClr>
                  </a:solidFill>
                </a:rPr>
                <a:t>XML </a:t>
              </a:r>
              <a:r>
                <a:rPr lang="ko-KR" altLang="en-US" sz="1600" b="1" dirty="0">
                  <a:solidFill>
                    <a:schemeClr val="bg2">
                      <a:lumMod val="10000"/>
                    </a:schemeClr>
                  </a:solidFill>
                </a:rPr>
                <a:t>레이아웃 정의</a:t>
              </a:r>
              <a:endParaRPr lang="en-US" altLang="ko-KR" sz="16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" name="Line 45">
              <a:extLst>
                <a:ext uri="{FF2B5EF4-FFF2-40B4-BE49-F238E27FC236}">
                  <a16:creationId xmlns:a16="http://schemas.microsoft.com/office/drawing/2014/main" id="{96B40BF6-1FE9-4B21-BCBF-2C1DBABFF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3" name="Group 25">
            <a:extLst>
              <a:ext uri="{FF2B5EF4-FFF2-40B4-BE49-F238E27FC236}">
                <a16:creationId xmlns:a16="http://schemas.microsoft.com/office/drawing/2014/main" id="{CE76834D-DD6D-4CA7-AE82-D895B9B29228}"/>
              </a:ext>
            </a:extLst>
          </p:cNvPr>
          <p:cNvGrpSpPr>
            <a:grpSpLocks/>
          </p:cNvGrpSpPr>
          <p:nvPr/>
        </p:nvGrpSpPr>
        <p:grpSpPr bwMode="auto">
          <a:xfrm>
            <a:off x="-396552" y="1733205"/>
            <a:ext cx="3786188" cy="1143000"/>
            <a:chOff x="0" y="0"/>
            <a:chExt cx="1232" cy="975"/>
          </a:xfrm>
        </p:grpSpPr>
        <p:sp>
          <p:nvSpPr>
            <p:cNvPr id="14" name="Rectangle 26">
              <a:extLst>
                <a:ext uri="{FF2B5EF4-FFF2-40B4-BE49-F238E27FC236}">
                  <a16:creationId xmlns:a16="http://schemas.microsoft.com/office/drawing/2014/main" id="{D7C8D013-4C39-4EBA-AD7C-8A2847792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latinLnBrk="1" hangingPunct="1"/>
              <a:endParaRPr lang="en-US" altLang="ko-KR" sz="1800" b="1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5" name="Group 27">
              <a:extLst>
                <a:ext uri="{FF2B5EF4-FFF2-40B4-BE49-F238E27FC236}">
                  <a16:creationId xmlns:a16="http://schemas.microsoft.com/office/drawing/2014/main" id="{D09240D2-7830-4B2A-AA5F-DF6D1CACB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16" name="Rectangle 28">
                <a:extLst>
                  <a:ext uri="{FF2B5EF4-FFF2-40B4-BE49-F238E27FC236}">
                    <a16:creationId xmlns:a16="http://schemas.microsoft.com/office/drawing/2014/main" id="{18E2E7D8-8FE4-456E-8713-BB61FAB4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latinLnBrk="1" hangingPunct="1"/>
                <a:r>
                  <a:rPr lang="ko-KR" altLang="en-US" sz="1800" b="1" dirty="0">
                    <a:solidFill>
                      <a:schemeClr val="bg2">
                        <a:lumMod val="10000"/>
                      </a:schemeClr>
                    </a:solidFill>
                  </a:rPr>
                  <a:t>수명주기 확인하기</a:t>
                </a:r>
                <a:r>
                  <a:rPr lang="en-US" altLang="ko-KR" sz="1800" b="1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ko-KR" altLang="en-US" sz="1800" b="1" dirty="0">
                    <a:solidFill>
                      <a:schemeClr val="bg2">
                        <a:lumMod val="10000"/>
                      </a:schemeClr>
                    </a:solidFill>
                  </a:rPr>
                  <a:t>예제</a:t>
                </a:r>
              </a:p>
            </p:txBody>
          </p:sp>
          <p:sp>
            <p:nvSpPr>
              <p:cNvPr id="17" name="Line 29">
                <a:extLst>
                  <a:ext uri="{FF2B5EF4-FFF2-40B4-BE49-F238E27FC236}">
                    <a16:creationId xmlns:a16="http://schemas.microsoft.com/office/drawing/2014/main" id="{152AABFB-8455-4AB0-975E-A0F223D5C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grpSp>
        <p:nvGrpSpPr>
          <p:cNvPr id="18" name="그룹 25">
            <a:extLst>
              <a:ext uri="{FF2B5EF4-FFF2-40B4-BE49-F238E27FC236}">
                <a16:creationId xmlns:a16="http://schemas.microsoft.com/office/drawing/2014/main" id="{A8950FF8-D208-496A-AE32-E480B483B493}"/>
              </a:ext>
            </a:extLst>
          </p:cNvPr>
          <p:cNvGrpSpPr>
            <a:grpSpLocks/>
          </p:cNvGrpSpPr>
          <p:nvPr/>
        </p:nvGrpSpPr>
        <p:grpSpPr bwMode="auto">
          <a:xfrm>
            <a:off x="3194029" y="4090643"/>
            <a:ext cx="2786062" cy="1000125"/>
            <a:chOff x="785782" y="3000372"/>
            <a:chExt cx="2857520" cy="822325"/>
          </a:xfrm>
        </p:grpSpPr>
        <p:sp>
          <p:nvSpPr>
            <p:cNvPr id="19" name="AutoShape 44">
              <a:extLst>
                <a:ext uri="{FF2B5EF4-FFF2-40B4-BE49-F238E27FC236}">
                  <a16:creationId xmlns:a16="http://schemas.microsoft.com/office/drawing/2014/main" id="{CB36B7F9-6774-4770-9E5B-ADB73EB40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 dirty="0">
                  <a:solidFill>
                    <a:schemeClr val="bg2">
                      <a:lumMod val="10000"/>
                    </a:schemeClr>
                  </a:solidFill>
                </a:rPr>
                <a:t>메인 액티비티 코드 작성</a:t>
              </a:r>
            </a:p>
          </p:txBody>
        </p:sp>
        <p:sp>
          <p:nvSpPr>
            <p:cNvPr id="20" name="Line 45">
              <a:extLst>
                <a:ext uri="{FF2B5EF4-FFF2-40B4-BE49-F238E27FC236}">
                  <a16:creationId xmlns:a16="http://schemas.microsoft.com/office/drawing/2014/main" id="{982C20FC-A823-4E02-BB11-F95E27AFF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1" name="직사각형 27">
            <a:extLst>
              <a:ext uri="{FF2B5EF4-FFF2-40B4-BE49-F238E27FC236}">
                <a16:creationId xmlns:a16="http://schemas.microsoft.com/office/drawing/2014/main" id="{E194D8A2-5AFB-4BF7-97F0-9199C2B6F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11" y="2876205"/>
            <a:ext cx="5143500" cy="67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액티비티 상태에 따른 수명주기 확인하기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상태 메소드 별로 토스트 메시지 추가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직사각형 27">
            <a:extLst>
              <a:ext uri="{FF2B5EF4-FFF2-40B4-BE49-F238E27FC236}">
                <a16:creationId xmlns:a16="http://schemas.microsoft.com/office/drawing/2014/main" id="{C73BD601-F7A7-46D7-9B89-12A2E19D7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3" y="5090768"/>
            <a:ext cx="307181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입력상자와 버튼이 있는 레이아웃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직사각형 27">
            <a:extLst>
              <a:ext uri="{FF2B5EF4-FFF2-40B4-BE49-F238E27FC236}">
                <a16:creationId xmlns:a16="http://schemas.microsoft.com/office/drawing/2014/main" id="{E970B4DF-86A9-47AD-94FB-56E820EE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591" y="5090768"/>
            <a:ext cx="4143375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상태 메소드 별로 토스트 메시지 코드 추가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4" name="_x189690408" descr="P02_S003_033">
            <a:extLst>
              <a:ext uri="{FF2B5EF4-FFF2-40B4-BE49-F238E27FC236}">
                <a16:creationId xmlns:a16="http://schemas.microsoft.com/office/drawing/2014/main" id="{A2E30C88-FD5C-4530-8577-CCA5C4EBA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29" y="1398323"/>
            <a:ext cx="1878013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19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B1AE1D9-16F9-4008-B897-118B58FA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136419"/>
            <a:ext cx="10407423" cy="3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수명주기 확인하기 예제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grpSp>
        <p:nvGrpSpPr>
          <p:cNvPr id="9" name="그룹 22">
            <a:extLst>
              <a:ext uri="{FF2B5EF4-FFF2-40B4-BE49-F238E27FC236}">
                <a16:creationId xmlns:a16="http://schemas.microsoft.com/office/drawing/2014/main" id="{121540EA-53D7-4B60-8143-5554672D7E7F}"/>
              </a:ext>
            </a:extLst>
          </p:cNvPr>
          <p:cNvGrpSpPr>
            <a:grpSpLocks/>
          </p:cNvGrpSpPr>
          <p:nvPr/>
        </p:nvGrpSpPr>
        <p:grpSpPr bwMode="auto">
          <a:xfrm>
            <a:off x="103511" y="4090643"/>
            <a:ext cx="2786062" cy="1000125"/>
            <a:chOff x="785782" y="3000372"/>
            <a:chExt cx="2857520" cy="822325"/>
          </a:xfrm>
        </p:grpSpPr>
        <p:sp>
          <p:nvSpPr>
            <p:cNvPr id="10" name="AutoShape 44">
              <a:extLst>
                <a:ext uri="{FF2B5EF4-FFF2-40B4-BE49-F238E27FC236}">
                  <a16:creationId xmlns:a16="http://schemas.microsoft.com/office/drawing/2014/main" id="{08FB81DC-1CDF-46F1-8A7F-2CA9D5EAF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en-US" altLang="ko-KR" sz="1600" b="1" dirty="0">
                  <a:solidFill>
                    <a:schemeClr val="bg2">
                      <a:lumMod val="10000"/>
                    </a:schemeClr>
                  </a:solidFill>
                </a:rPr>
                <a:t>XML </a:t>
              </a:r>
              <a:r>
                <a:rPr lang="ko-KR" altLang="en-US" sz="1600" b="1" dirty="0">
                  <a:solidFill>
                    <a:schemeClr val="bg2">
                      <a:lumMod val="10000"/>
                    </a:schemeClr>
                  </a:solidFill>
                </a:rPr>
                <a:t>레이아웃 정의</a:t>
              </a:r>
              <a:endParaRPr lang="en-US" altLang="ko-KR" sz="16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" name="Line 45">
              <a:extLst>
                <a:ext uri="{FF2B5EF4-FFF2-40B4-BE49-F238E27FC236}">
                  <a16:creationId xmlns:a16="http://schemas.microsoft.com/office/drawing/2014/main" id="{96B40BF6-1FE9-4B21-BCBF-2C1DBABFF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3" name="Group 25">
            <a:extLst>
              <a:ext uri="{FF2B5EF4-FFF2-40B4-BE49-F238E27FC236}">
                <a16:creationId xmlns:a16="http://schemas.microsoft.com/office/drawing/2014/main" id="{CE76834D-DD6D-4CA7-AE82-D895B9B29228}"/>
              </a:ext>
            </a:extLst>
          </p:cNvPr>
          <p:cNvGrpSpPr>
            <a:grpSpLocks/>
          </p:cNvGrpSpPr>
          <p:nvPr/>
        </p:nvGrpSpPr>
        <p:grpSpPr bwMode="auto">
          <a:xfrm>
            <a:off x="-396552" y="1733205"/>
            <a:ext cx="3786188" cy="1143000"/>
            <a:chOff x="0" y="0"/>
            <a:chExt cx="1232" cy="975"/>
          </a:xfrm>
        </p:grpSpPr>
        <p:sp>
          <p:nvSpPr>
            <p:cNvPr id="14" name="Rectangle 26">
              <a:extLst>
                <a:ext uri="{FF2B5EF4-FFF2-40B4-BE49-F238E27FC236}">
                  <a16:creationId xmlns:a16="http://schemas.microsoft.com/office/drawing/2014/main" id="{D7C8D013-4C39-4EBA-AD7C-8A2847792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latinLnBrk="1" hangingPunct="1"/>
              <a:endParaRPr lang="en-US" altLang="ko-KR" sz="1800" b="1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5" name="Group 27">
              <a:extLst>
                <a:ext uri="{FF2B5EF4-FFF2-40B4-BE49-F238E27FC236}">
                  <a16:creationId xmlns:a16="http://schemas.microsoft.com/office/drawing/2014/main" id="{D09240D2-7830-4B2A-AA5F-DF6D1CACB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16" name="Rectangle 28">
                <a:extLst>
                  <a:ext uri="{FF2B5EF4-FFF2-40B4-BE49-F238E27FC236}">
                    <a16:creationId xmlns:a16="http://schemas.microsoft.com/office/drawing/2014/main" id="{18E2E7D8-8FE4-456E-8713-BB61FAB4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latinLnBrk="1" hangingPunct="1"/>
                <a:r>
                  <a:rPr lang="ko-KR" altLang="en-US" sz="1800" b="1" dirty="0">
                    <a:solidFill>
                      <a:schemeClr val="bg2">
                        <a:lumMod val="10000"/>
                      </a:schemeClr>
                    </a:solidFill>
                  </a:rPr>
                  <a:t>수명주기 확인하기</a:t>
                </a:r>
                <a:r>
                  <a:rPr lang="en-US" altLang="ko-KR" sz="1800" b="1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ko-KR" altLang="en-US" sz="1800" b="1" dirty="0">
                    <a:solidFill>
                      <a:schemeClr val="bg2">
                        <a:lumMod val="10000"/>
                      </a:schemeClr>
                    </a:solidFill>
                  </a:rPr>
                  <a:t>예제</a:t>
                </a:r>
              </a:p>
            </p:txBody>
          </p:sp>
          <p:sp>
            <p:nvSpPr>
              <p:cNvPr id="17" name="Line 29">
                <a:extLst>
                  <a:ext uri="{FF2B5EF4-FFF2-40B4-BE49-F238E27FC236}">
                    <a16:creationId xmlns:a16="http://schemas.microsoft.com/office/drawing/2014/main" id="{152AABFB-8455-4AB0-975E-A0F223D5C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grpSp>
        <p:nvGrpSpPr>
          <p:cNvPr id="18" name="그룹 25">
            <a:extLst>
              <a:ext uri="{FF2B5EF4-FFF2-40B4-BE49-F238E27FC236}">
                <a16:creationId xmlns:a16="http://schemas.microsoft.com/office/drawing/2014/main" id="{A8950FF8-D208-496A-AE32-E480B483B493}"/>
              </a:ext>
            </a:extLst>
          </p:cNvPr>
          <p:cNvGrpSpPr>
            <a:grpSpLocks/>
          </p:cNvGrpSpPr>
          <p:nvPr/>
        </p:nvGrpSpPr>
        <p:grpSpPr bwMode="auto">
          <a:xfrm>
            <a:off x="3194029" y="4090643"/>
            <a:ext cx="2786062" cy="1000125"/>
            <a:chOff x="785782" y="3000372"/>
            <a:chExt cx="2857520" cy="822325"/>
          </a:xfrm>
        </p:grpSpPr>
        <p:sp>
          <p:nvSpPr>
            <p:cNvPr id="19" name="AutoShape 44">
              <a:extLst>
                <a:ext uri="{FF2B5EF4-FFF2-40B4-BE49-F238E27FC236}">
                  <a16:creationId xmlns:a16="http://schemas.microsoft.com/office/drawing/2014/main" id="{CB36B7F9-6774-4770-9E5B-ADB73EB40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 dirty="0">
                  <a:solidFill>
                    <a:schemeClr val="bg2">
                      <a:lumMod val="10000"/>
                    </a:schemeClr>
                  </a:solidFill>
                </a:rPr>
                <a:t>메인 액티비티 코드 작성</a:t>
              </a:r>
            </a:p>
          </p:txBody>
        </p:sp>
        <p:sp>
          <p:nvSpPr>
            <p:cNvPr id="20" name="Line 45">
              <a:extLst>
                <a:ext uri="{FF2B5EF4-FFF2-40B4-BE49-F238E27FC236}">
                  <a16:creationId xmlns:a16="http://schemas.microsoft.com/office/drawing/2014/main" id="{982C20FC-A823-4E02-BB11-F95E27AFF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1" name="직사각형 27">
            <a:extLst>
              <a:ext uri="{FF2B5EF4-FFF2-40B4-BE49-F238E27FC236}">
                <a16:creationId xmlns:a16="http://schemas.microsoft.com/office/drawing/2014/main" id="{E194D8A2-5AFB-4BF7-97F0-9199C2B6F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11" y="2876205"/>
            <a:ext cx="5143500" cy="67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액티비티 상태에 따른 수명주기 확인하기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상태 메소드 별로 토스트 메시지 추가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직사각형 27">
            <a:extLst>
              <a:ext uri="{FF2B5EF4-FFF2-40B4-BE49-F238E27FC236}">
                <a16:creationId xmlns:a16="http://schemas.microsoft.com/office/drawing/2014/main" id="{C73BD601-F7A7-46D7-9B89-12A2E19D7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3" y="5090768"/>
            <a:ext cx="307181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입력상자와 버튼이 있는 레이아웃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직사각형 27">
            <a:extLst>
              <a:ext uri="{FF2B5EF4-FFF2-40B4-BE49-F238E27FC236}">
                <a16:creationId xmlns:a16="http://schemas.microsoft.com/office/drawing/2014/main" id="{E970B4DF-86A9-47AD-94FB-56E820EE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591" y="5090768"/>
            <a:ext cx="4143375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상태 메소드 별로 토스트 메시지 코드 추가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4" name="_x189690408" descr="P02_S003_033">
            <a:extLst>
              <a:ext uri="{FF2B5EF4-FFF2-40B4-BE49-F238E27FC236}">
                <a16:creationId xmlns:a16="http://schemas.microsoft.com/office/drawing/2014/main" id="{A2E30C88-FD5C-4530-8577-CCA5C4EBA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29" y="1398323"/>
            <a:ext cx="1878013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07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9475</TotalTime>
  <Words>420</Words>
  <Application>Microsoft Office PowerPoint</Application>
  <PresentationFormat>화면 슬라이드 쇼(4:3)</PresentationFormat>
  <Paragraphs>71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HY나무M</vt:lpstr>
      <vt:lpstr>나눔고딕</vt:lpstr>
      <vt:lpstr>맑은 고딕</vt:lpstr>
      <vt:lpstr>휴먼편지체</vt:lpstr>
      <vt:lpstr>Arial</vt:lpstr>
      <vt:lpstr>Tw Cen MT</vt:lpstr>
      <vt:lpstr>Wingdings</vt:lpstr>
      <vt:lpstr>Wingdings 2</vt:lpstr>
      <vt:lpstr>가을</vt:lpstr>
      <vt:lpstr>12.LifeCycle(액티비티의 수명주기)</vt:lpstr>
      <vt:lpstr>액티비티 상태</vt:lpstr>
      <vt:lpstr>액티비티 수명주기 흐름도</vt:lpstr>
      <vt:lpstr>액티비티 상태 메소드</vt:lpstr>
      <vt:lpstr>예제</vt:lpstr>
      <vt:lpstr>예제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 Kim</cp:lastModifiedBy>
  <cp:revision>1250</cp:revision>
  <dcterms:created xsi:type="dcterms:W3CDTF">2009-09-01T01:24:33Z</dcterms:created>
  <dcterms:modified xsi:type="dcterms:W3CDTF">2021-04-13T04:00:24Z</dcterms:modified>
</cp:coreProperties>
</file>