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26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19.Animation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4788FF-F46B-4BE0-AA78-64DBEB8B1745}"/>
              </a:ext>
            </a:extLst>
          </p:cNvPr>
          <p:cNvSpPr/>
          <p:nvPr/>
        </p:nvSpPr>
        <p:spPr>
          <a:xfrm>
            <a:off x="107504" y="2823267"/>
            <a:ext cx="8952175" cy="3414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64A1918-7581-491B-A3E2-CE00979D9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87" y="878880"/>
            <a:ext cx="8928992" cy="12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애니메이션 사용 방식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전형적인 애니메이션 사용 방식은 애니메이션 액션 정보를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XML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로 정의한 후 사용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- Animation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객체로 만든 후 뷰의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startAnimation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()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메소드를 사용하면 간단하게 애니메이션 동작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2BDAC7-9969-4468-9604-41D442B0FEFE}"/>
              </a:ext>
            </a:extLst>
          </p:cNvPr>
          <p:cNvGrpSpPr/>
          <p:nvPr/>
        </p:nvGrpSpPr>
        <p:grpSpPr>
          <a:xfrm>
            <a:off x="407359" y="2823267"/>
            <a:ext cx="8425962" cy="3214687"/>
            <a:chOff x="500063" y="2500313"/>
            <a:chExt cx="9286875" cy="3214687"/>
          </a:xfrm>
        </p:grpSpPr>
        <p:sp>
          <p:nvSpPr>
            <p:cNvPr id="9" name="모서리가 둥근 직사각형 54">
              <a:extLst>
                <a:ext uri="{FF2B5EF4-FFF2-40B4-BE49-F238E27FC236}">
                  <a16:creationId xmlns:a16="http://schemas.microsoft.com/office/drawing/2014/main" id="{1D728A8F-57CF-4BEE-AE1A-C485317B4289}"/>
                </a:ext>
              </a:extLst>
            </p:cNvPr>
            <p:cNvSpPr/>
            <p:nvPr/>
          </p:nvSpPr>
          <p:spPr>
            <a:xfrm>
              <a:off x="500063" y="2928938"/>
              <a:ext cx="5000625" cy="2786062"/>
            </a:xfrm>
            <a:prstGeom prst="roundRect">
              <a:avLst>
                <a:gd name="adj" fmla="val 4561"/>
              </a:avLst>
            </a:prstGeom>
            <a:solidFill>
              <a:srgbClr val="FFFFCC"/>
            </a:solidFill>
            <a:ln w="1270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E3F610D0-08E5-4804-9485-0440C50F0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63" y="2500313"/>
              <a:ext cx="1571625" cy="373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kumimoji="0" lang="ko-KR" altLang="en-US" b="1" dirty="0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자바 소스</a:t>
              </a:r>
              <a:endParaRPr kumimoji="0" lang="en-US" altLang="ko-KR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모서리가 둥근 직사각형 50">
              <a:extLst>
                <a:ext uri="{FF2B5EF4-FFF2-40B4-BE49-F238E27FC236}">
                  <a16:creationId xmlns:a16="http://schemas.microsoft.com/office/drawing/2014/main" id="{4A9B4C6A-0AAD-4D0F-8CA8-1E4D5D4673DC}"/>
                </a:ext>
              </a:extLst>
            </p:cNvPr>
            <p:cNvSpPr/>
            <p:nvPr/>
          </p:nvSpPr>
          <p:spPr>
            <a:xfrm>
              <a:off x="6215063" y="2928938"/>
              <a:ext cx="3571875" cy="2786062"/>
            </a:xfrm>
            <a:prstGeom prst="roundRect">
              <a:avLst>
                <a:gd name="adj" fmla="val 4561"/>
              </a:avLst>
            </a:prstGeom>
            <a:solidFill>
              <a:srgbClr val="FFFFCC"/>
            </a:solidFill>
            <a:ln w="1270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46">
              <a:extLst>
                <a:ext uri="{FF2B5EF4-FFF2-40B4-BE49-F238E27FC236}">
                  <a16:creationId xmlns:a16="http://schemas.microsoft.com/office/drawing/2014/main" id="{BC389A49-56FC-4018-BAD1-2475DBC00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713" y="4884738"/>
              <a:ext cx="928687" cy="69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kumimoji="0" lang="en-US" altLang="ko-KR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View </a:t>
              </a:r>
            </a:p>
            <a:p>
              <a:pPr algn="ctr" eaLnBrk="1" latinLnBrk="1" hangingPunct="1">
                <a:lnSpc>
                  <a:spcPct val="150000"/>
                </a:lnSpc>
              </a:pPr>
              <a:r>
                <a:rPr kumimoji="0" lang="ko-KR" altLang="en-US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객체</a:t>
              </a:r>
              <a:endParaRPr kumimoji="0" lang="en-US" altLang="ko-KR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모서리가 둥근 직사각형 49">
              <a:extLst>
                <a:ext uri="{FF2B5EF4-FFF2-40B4-BE49-F238E27FC236}">
                  <a16:creationId xmlns:a16="http://schemas.microsoft.com/office/drawing/2014/main" id="{09A7953A-2CB1-4B05-BCB8-FC16A3122994}"/>
                </a:ext>
              </a:extLst>
            </p:cNvPr>
            <p:cNvSpPr/>
            <p:nvPr/>
          </p:nvSpPr>
          <p:spPr>
            <a:xfrm>
              <a:off x="1000125" y="3986213"/>
              <a:ext cx="1428750" cy="785812"/>
            </a:xfrm>
            <a:prstGeom prst="roundRect">
              <a:avLst>
                <a:gd name="adj" fmla="val 6175"/>
              </a:avLst>
            </a:prstGeom>
            <a:solidFill>
              <a:srgbClr val="FFFFCC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51">
              <a:extLst>
                <a:ext uri="{FF2B5EF4-FFF2-40B4-BE49-F238E27FC236}">
                  <a16:creationId xmlns:a16="http://schemas.microsoft.com/office/drawing/2014/main" id="{3CAEF4D4-6E23-434F-AEE5-E742239ED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0" y="2500313"/>
              <a:ext cx="1571625" cy="373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kumimoji="0" lang="ko-KR" altLang="en-US" b="1" dirty="0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리소스</a:t>
              </a:r>
              <a:endParaRPr kumimoji="0" lang="en-US" altLang="ko-KR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모서리가 둥근 직사각형 53">
              <a:extLst>
                <a:ext uri="{FF2B5EF4-FFF2-40B4-BE49-F238E27FC236}">
                  <a16:creationId xmlns:a16="http://schemas.microsoft.com/office/drawing/2014/main" id="{A1636C29-C1D1-47BA-BA9D-98BBDE141FC5}"/>
                </a:ext>
              </a:extLst>
            </p:cNvPr>
            <p:cNvSpPr/>
            <p:nvPr/>
          </p:nvSpPr>
          <p:spPr>
            <a:xfrm>
              <a:off x="6367463" y="3259138"/>
              <a:ext cx="3276600" cy="2312987"/>
            </a:xfrm>
            <a:prstGeom prst="roundRect">
              <a:avLst>
                <a:gd name="adj" fmla="val 4561"/>
              </a:avLst>
            </a:prstGeom>
            <a:solidFill>
              <a:srgbClr val="FFFFCC"/>
            </a:solidFill>
            <a:ln w="1270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4070DF-BB7A-48F2-A581-87EBD0CB1B48}"/>
                </a:ext>
              </a:extLst>
            </p:cNvPr>
            <p:cNvSpPr/>
            <p:nvPr/>
          </p:nvSpPr>
          <p:spPr>
            <a:xfrm>
              <a:off x="7634288" y="3983038"/>
              <a:ext cx="657225" cy="7858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48">
              <a:extLst>
                <a:ext uri="{FF2B5EF4-FFF2-40B4-BE49-F238E27FC236}">
                  <a16:creationId xmlns:a16="http://schemas.microsoft.com/office/drawing/2014/main" id="{09D93217-35AE-41B8-BBFD-CAC617853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0938" y="4745038"/>
              <a:ext cx="928687" cy="373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kumimoji="0" lang="en-US" altLang="ko-KR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flow.xml</a:t>
              </a:r>
            </a:p>
          </p:txBody>
        </p:sp>
        <p:sp>
          <p:nvSpPr>
            <p:cNvPr id="19" name="TextBox 52">
              <a:extLst>
                <a:ext uri="{FF2B5EF4-FFF2-40B4-BE49-F238E27FC236}">
                  <a16:creationId xmlns:a16="http://schemas.microsoft.com/office/drawing/2014/main" id="{9AEE674A-BFA4-4A70-AC08-A5BFA30A2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688" y="3028950"/>
              <a:ext cx="1285875" cy="37388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kumimoji="0" lang="en-US" altLang="ko-KR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/res/anim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6CF752-E7E7-4489-9D14-09843EBCF1C7}"/>
                </a:ext>
              </a:extLst>
            </p:cNvPr>
            <p:cNvSpPr/>
            <p:nvPr/>
          </p:nvSpPr>
          <p:spPr>
            <a:xfrm>
              <a:off x="4348163" y="3986213"/>
              <a:ext cx="657225" cy="7858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57">
              <a:extLst>
                <a:ext uri="{FF2B5EF4-FFF2-40B4-BE49-F238E27FC236}">
                  <a16:creationId xmlns:a16="http://schemas.microsoft.com/office/drawing/2014/main" id="{3EC10355-5B10-4607-9E37-D4073A1D1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388" y="4759325"/>
              <a:ext cx="1143000" cy="69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kumimoji="0" lang="en-US" altLang="ko-KR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Animation </a:t>
              </a:r>
              <a:r>
                <a:rPr kumimoji="0" lang="ko-KR" altLang="en-US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객체</a:t>
              </a:r>
              <a:endParaRPr kumimoji="0" lang="en-US" altLang="ko-KR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759CD98-CCF1-455F-8E1D-FD7B0767ED91}"/>
                </a:ext>
              </a:extLst>
            </p:cNvPr>
            <p:cNvCxnSpPr>
              <a:stCxn id="17" idx="1"/>
              <a:endCxn id="20" idx="3"/>
            </p:cNvCxnSpPr>
            <p:nvPr/>
          </p:nvCxnSpPr>
          <p:spPr>
            <a:xfrm rot="10800000" flipV="1">
              <a:off x="5005388" y="4376738"/>
              <a:ext cx="2628900" cy="1587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60">
              <a:extLst>
                <a:ext uri="{FF2B5EF4-FFF2-40B4-BE49-F238E27FC236}">
                  <a16:creationId xmlns:a16="http://schemas.microsoft.com/office/drawing/2014/main" id="{5CCC42A6-1531-4CEB-B6E5-966F41348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4975" y="3986213"/>
              <a:ext cx="1571625" cy="373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kumimoji="0" lang="en-US" altLang="ko-KR" b="1" dirty="0" err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loadAnimation</a:t>
              </a:r>
              <a:r>
                <a:rPr kumimoji="0" lang="en-US" altLang="ko-KR" b="1" dirty="0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 )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562284-63E8-4F8E-AACE-8F5BE4732761}"/>
                </a:ext>
              </a:extLst>
            </p:cNvPr>
            <p:cNvCxnSpPr>
              <a:stCxn id="20" idx="1"/>
              <a:endCxn id="14" idx="3"/>
            </p:cNvCxnSpPr>
            <p:nvPr/>
          </p:nvCxnSpPr>
          <p:spPr>
            <a:xfrm rot="10800000" flipV="1">
              <a:off x="2428875" y="4378325"/>
              <a:ext cx="1919288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6D0BB00C-9221-401D-B944-D4B30BE84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750" y="3986213"/>
              <a:ext cx="1703388" cy="373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kumimoji="0" lang="en-US" altLang="ko-KR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startAnimation(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3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700DDC99-9456-40FE-AE02-694A378C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3" y="1028700"/>
            <a:ext cx="852446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간단한 애니메이션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27" name="그룹 22">
            <a:extLst>
              <a:ext uri="{FF2B5EF4-FFF2-40B4-BE49-F238E27FC236}">
                <a16:creationId xmlns:a16="http://schemas.microsoft.com/office/drawing/2014/main" id="{982920CE-4261-4D6F-B830-C5E95DDA8BFC}"/>
              </a:ext>
            </a:extLst>
          </p:cNvPr>
          <p:cNvGrpSpPr>
            <a:grpSpLocks/>
          </p:cNvGrpSpPr>
          <p:nvPr/>
        </p:nvGrpSpPr>
        <p:grpSpPr bwMode="auto">
          <a:xfrm>
            <a:off x="359308" y="3565041"/>
            <a:ext cx="2786062" cy="1000125"/>
            <a:chOff x="785782" y="3000372"/>
            <a:chExt cx="2857520" cy="822325"/>
          </a:xfrm>
        </p:grpSpPr>
        <p:sp>
          <p:nvSpPr>
            <p:cNvPr id="28" name="AutoShape 44">
              <a:extLst>
                <a:ext uri="{FF2B5EF4-FFF2-40B4-BE49-F238E27FC236}">
                  <a16:creationId xmlns:a16="http://schemas.microsoft.com/office/drawing/2014/main" id="{425100D2-BEF6-4159-88EF-4EFB8C38D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메인 액티비티의 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레이아웃 정의</a:t>
              </a:r>
            </a:p>
          </p:txBody>
        </p:sp>
        <p:sp>
          <p:nvSpPr>
            <p:cNvPr id="29" name="Line 45">
              <a:extLst>
                <a:ext uri="{FF2B5EF4-FFF2-40B4-BE49-F238E27FC236}">
                  <a16:creationId xmlns:a16="http://schemas.microsoft.com/office/drawing/2014/main" id="{DA31E034-BFC9-48B6-8BB0-C7D39B838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직사각형 27">
            <a:extLst>
              <a:ext uri="{FF2B5EF4-FFF2-40B4-BE49-F238E27FC236}">
                <a16:creationId xmlns:a16="http://schemas.microsoft.com/office/drawing/2014/main" id="{5963746B-4895-4C4D-935B-C6B16A186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08" y="2564916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텍스트뷰가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들어가는 화면 구성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텍스트뷰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이동 애니메이션 적용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27">
            <a:extLst>
              <a:ext uri="{FF2B5EF4-FFF2-40B4-BE49-F238E27FC236}">
                <a16:creationId xmlns:a16="http://schemas.microsoft.com/office/drawing/2014/main" id="{EF40F634-0AA4-4E30-8150-FB096474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70" y="4565166"/>
            <a:ext cx="2643188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메인 액티비티를 위한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레이아웃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25">
            <a:extLst>
              <a:ext uri="{FF2B5EF4-FFF2-40B4-BE49-F238E27FC236}">
                <a16:creationId xmlns:a16="http://schemas.microsoft.com/office/drawing/2014/main" id="{4DA8F9F6-D8E7-4334-8DE2-3BED1FE7A9D2}"/>
              </a:ext>
            </a:extLst>
          </p:cNvPr>
          <p:cNvGrpSpPr>
            <a:grpSpLocks/>
          </p:cNvGrpSpPr>
          <p:nvPr/>
        </p:nvGrpSpPr>
        <p:grpSpPr bwMode="auto">
          <a:xfrm>
            <a:off x="3216808" y="3580916"/>
            <a:ext cx="2786062" cy="1000125"/>
            <a:chOff x="785782" y="3000372"/>
            <a:chExt cx="2857520" cy="822325"/>
          </a:xfrm>
        </p:grpSpPr>
        <p:sp>
          <p:nvSpPr>
            <p:cNvPr id="33" name="AutoShape 44">
              <a:extLst>
                <a:ext uri="{FF2B5EF4-FFF2-40B4-BE49-F238E27FC236}">
                  <a16:creationId xmlns:a16="http://schemas.microsoft.com/office/drawing/2014/main" id="{631FBD78-C001-44BB-A205-B9D700DD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애니메이션 액션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정의</a:t>
              </a:r>
            </a:p>
          </p:txBody>
        </p:sp>
        <p:sp>
          <p:nvSpPr>
            <p:cNvPr id="34" name="Line 45">
              <a:extLst>
                <a:ext uri="{FF2B5EF4-FFF2-40B4-BE49-F238E27FC236}">
                  <a16:creationId xmlns:a16="http://schemas.microsoft.com/office/drawing/2014/main" id="{4A1F9B7D-3A9B-4875-823C-016F50619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5" name="직사각형 27">
            <a:extLst>
              <a:ext uri="{FF2B5EF4-FFF2-40B4-BE49-F238E27FC236}">
                <a16:creationId xmlns:a16="http://schemas.microsoft.com/office/drawing/2014/main" id="{1F6E42E8-D8C8-47AF-A19A-AD61244BF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370" y="4581041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애니메이션을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XML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6" name="그룹 25">
            <a:extLst>
              <a:ext uri="{FF2B5EF4-FFF2-40B4-BE49-F238E27FC236}">
                <a16:creationId xmlns:a16="http://schemas.microsoft.com/office/drawing/2014/main" id="{0C140B6B-20C7-46D5-B7BF-E53D4A7B6B70}"/>
              </a:ext>
            </a:extLst>
          </p:cNvPr>
          <p:cNvGrpSpPr>
            <a:grpSpLocks/>
          </p:cNvGrpSpPr>
          <p:nvPr/>
        </p:nvGrpSpPr>
        <p:grpSpPr bwMode="auto">
          <a:xfrm>
            <a:off x="359308" y="5327166"/>
            <a:ext cx="2786062" cy="1000125"/>
            <a:chOff x="785782" y="3000372"/>
            <a:chExt cx="2857520" cy="822325"/>
          </a:xfrm>
        </p:grpSpPr>
        <p:sp>
          <p:nvSpPr>
            <p:cNvPr id="37" name="AutoShape 44">
              <a:extLst>
                <a:ext uri="{FF2B5EF4-FFF2-40B4-BE49-F238E27FC236}">
                  <a16:creationId xmlns:a16="http://schemas.microsoft.com/office/drawing/2014/main" id="{8B67FA72-C28D-4EB9-A7F5-209054CA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38" name="Line 45">
              <a:extLst>
                <a:ext uri="{FF2B5EF4-FFF2-40B4-BE49-F238E27FC236}">
                  <a16:creationId xmlns:a16="http://schemas.microsoft.com/office/drawing/2014/main" id="{C66C9DF6-D2DF-4F2B-B954-16BDF03FF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39" name="_x177899600" descr="P02_S004_032">
            <a:extLst>
              <a:ext uri="{FF2B5EF4-FFF2-40B4-BE49-F238E27FC236}">
                <a16:creationId xmlns:a16="http://schemas.microsoft.com/office/drawing/2014/main" id="{51D2BABA-48D5-4828-B9E4-1C00C87C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17848"/>
            <a:ext cx="164782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_x177899120" descr="P02_S004_033">
            <a:extLst>
              <a:ext uri="{FF2B5EF4-FFF2-40B4-BE49-F238E27FC236}">
                <a16:creationId xmlns:a16="http://schemas.microsoft.com/office/drawing/2014/main" id="{E6F09465-8C5C-4953-AFF1-ECE6881FA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79" y="1717848"/>
            <a:ext cx="164782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27">
            <a:extLst>
              <a:ext uri="{FF2B5EF4-FFF2-40B4-BE49-F238E27FC236}">
                <a16:creationId xmlns:a16="http://schemas.microsoft.com/office/drawing/2014/main" id="{57B418E2-4D0D-4025-9052-F1560AEC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70" y="6296410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애니메이션 처리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60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700DDC99-9456-40FE-AE02-694A378C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3" y="1028700"/>
            <a:ext cx="8524465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애니메이션 사용 준비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– res/Android Resource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Dirertory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추가 폴더명은 반드시 </a:t>
            </a:r>
            <a:r>
              <a:rPr lang="en-US" altLang="ko-KR" sz="1800" b="1" dirty="0" err="1">
                <a:solidFill>
                  <a:srgbClr val="FF0000"/>
                </a:solidFill>
                <a:cs typeface="Tahoma" panose="020B0604030504040204" pitchFamily="34" charset="0"/>
              </a:rPr>
              <a:t>anim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으로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할것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B9DE0-47BE-4B0F-9779-CAF69AA2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09" y="1700264"/>
            <a:ext cx="7583277" cy="50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애니메이션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35A800-881F-47BC-A580-56BDC2D0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278362"/>
            <a:ext cx="7452320" cy="5376317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12B559E8-A468-4A22-88BC-7CFE9EA1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3" y="836712"/>
            <a:ext cx="852446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Anim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폴더에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Animation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작업이 들어갈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xml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파일을 생성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2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애니메이션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28E2F8-DE41-484E-97EE-D336A531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57998"/>
            <a:ext cx="4542667" cy="4423938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36998696-D0DB-4018-8506-89DD385C1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3" y="836712"/>
            <a:ext cx="852446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사용될 소재 이미지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36998696-D0DB-4018-8506-89DD385C1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3" y="836712"/>
            <a:ext cx="852446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화면 구성하기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0782D6-9A47-49D3-BB30-80C255A5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27440"/>
            <a:ext cx="6597352" cy="54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36998696-D0DB-4018-8506-89DD385C1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3" y="836712"/>
            <a:ext cx="852446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애니메이션 결과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76185B-BF77-4660-AD90-A63953CF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32" y="1124744"/>
            <a:ext cx="2584361" cy="5412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8DE405-1182-4D39-9327-5F9F144C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66" y="1185205"/>
            <a:ext cx="2555492" cy="535206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ADA83732-FEEA-46A3-968C-A282CBA74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97" y="2876220"/>
            <a:ext cx="319720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highlight>
                  <a:srgbClr val="FFFFFF"/>
                </a:highlight>
                <a:cs typeface="Tahoma" panose="020B0604030504040204" pitchFamily="34" charset="0"/>
              </a:rPr>
              <a:t>Scale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highlight>
                  <a:srgbClr val="FFFFFF"/>
                </a:highlight>
                <a:cs typeface="Tahoma" panose="020B0604030504040204" pitchFamily="34" charset="0"/>
              </a:rPr>
              <a:t>이 커짐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highlight>
                  <a:srgbClr val="FFFFFF"/>
                </a:highlight>
                <a:cs typeface="Tahoma" panose="020B0604030504040204" pitchFamily="34" charset="0"/>
              </a:rPr>
              <a:t>scale.xml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845C4C5F-2496-4DEB-8A91-80F07B30B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664" y="4005064"/>
            <a:ext cx="3197205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highlight>
                  <a:srgbClr val="FFFFFF"/>
                </a:highlight>
                <a:cs typeface="Tahoma" panose="020B0604030504040204" pitchFamily="34" charset="0"/>
              </a:rPr>
              <a:t>이미지가 움직임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highlight>
                  <a:srgbClr val="FFFFFF"/>
                </a:highlight>
                <a:cs typeface="Tahoma" panose="020B0604030504040204" pitchFamily="34" charset="0"/>
              </a:rPr>
              <a:t>Moveleft&amp;moveRignt.xml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C72989DD-20D7-490E-BE0F-6FBD145E1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208014"/>
            <a:ext cx="319720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highlight>
                  <a:srgbClr val="FFFFFF"/>
                </a:highlight>
                <a:cs typeface="Tahoma" panose="020B0604030504040204" pitchFamily="34" charset="0"/>
              </a:rPr>
              <a:t>움직이는 글씨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highlight>
                  <a:srgbClr val="FFFFFF"/>
                </a:highlight>
                <a:cs typeface="Tahoma" panose="020B0604030504040204" pitchFamily="34" charset="0"/>
              </a:rPr>
              <a:t>flow.xml</a:t>
            </a:r>
          </a:p>
        </p:txBody>
      </p:sp>
    </p:spTree>
    <p:extLst>
      <p:ext uri="{BB962C8B-B14F-4D97-AF65-F5344CB8AC3E}">
        <p14:creationId xmlns:p14="http://schemas.microsoft.com/office/powerpoint/2010/main" val="3122657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9710</TotalTime>
  <Words>163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HY나무M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19.Animation</vt:lpstr>
      <vt:lpstr>애니메이션</vt:lpstr>
      <vt:lpstr>애니메이션</vt:lpstr>
      <vt:lpstr>애니메이션</vt:lpstr>
      <vt:lpstr>애니메이션</vt:lpstr>
      <vt:lpstr>애니메이션</vt:lpstr>
      <vt:lpstr>애니메이션</vt:lpstr>
      <vt:lpstr>애니메이션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1263</cp:revision>
  <dcterms:created xsi:type="dcterms:W3CDTF">2009-09-01T01:24:33Z</dcterms:created>
  <dcterms:modified xsi:type="dcterms:W3CDTF">2021-04-13T08:19:24Z</dcterms:modified>
</cp:coreProperties>
</file>