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3052" autoAdjust="0"/>
  </p:normalViewPr>
  <p:slideViewPr>
    <p:cSldViewPr>
      <p:cViewPr varScale="1">
        <p:scale>
          <a:sx n="82" d="100"/>
          <a:sy n="82" d="100"/>
        </p:scale>
        <p:origin x="141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09.OOP1(</a:t>
            </a:r>
            <a:r>
              <a:rPr lang="ko-KR" altLang="en-US" b="1" cap="none" dirty="0"/>
              <a:t>객체지향프로그래밍</a:t>
            </a:r>
            <a:r>
              <a:rPr lang="en-US" altLang="ko-KR" b="1" cap="none" dirty="0"/>
              <a:t>1)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/>
              <a:t>OOP1</a:t>
            </a:r>
            <a:endParaRPr lang="ko-KR" altLang="en-US" sz="25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E065845-DEFF-4ABB-A537-FFE7F5BF23C5}"/>
              </a:ext>
            </a:extLst>
          </p:cNvPr>
          <p:cNvSpPr>
            <a:spLocks noGrp="1"/>
          </p:cNvSpPr>
          <p:nvPr/>
        </p:nvSpPr>
        <p:spPr>
          <a:xfrm>
            <a:off x="495300" y="785794"/>
            <a:ext cx="8153400" cy="5286412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클래스 접근 권한</a:t>
            </a:r>
            <a:r>
              <a:rPr lang="en-US" altLang="ko-KR" sz="1600" dirty="0"/>
              <a:t>, public</a:t>
            </a:r>
          </a:p>
          <a:p>
            <a:pPr lvl="1"/>
            <a:r>
              <a:rPr lang="en-US" altLang="ko-KR" sz="1600" dirty="0"/>
              <a:t>public </a:t>
            </a:r>
            <a:r>
              <a:rPr lang="ko-KR" altLang="en-US" sz="1600" dirty="0"/>
              <a:t>접근 권한은 다른 모든 클래스들이 이 클래스에 대해 사용 혹은 접근이 가능함을 의미</a:t>
            </a:r>
            <a:endParaRPr lang="en-US" altLang="ko-KR" sz="1600" dirty="0"/>
          </a:p>
          <a:p>
            <a:r>
              <a:rPr lang="en-US" altLang="ko-KR" sz="1600" dirty="0"/>
              <a:t>class Person</a:t>
            </a:r>
          </a:p>
          <a:p>
            <a:pPr lvl="1"/>
            <a:r>
              <a:rPr lang="en-US" altLang="ko-KR" sz="1600" dirty="0"/>
              <a:t>Person</a:t>
            </a:r>
            <a:r>
              <a:rPr lang="ko-KR" altLang="en-US" sz="1600" dirty="0"/>
              <a:t>이라는 이름의 클래스 정의</a:t>
            </a:r>
            <a:endParaRPr lang="en-US" altLang="ko-KR" sz="1600" dirty="0"/>
          </a:p>
          <a:p>
            <a:pPr lvl="1"/>
            <a:r>
              <a:rPr lang="en-US" altLang="ko-KR" sz="1600" dirty="0"/>
              <a:t> class </a:t>
            </a:r>
            <a:r>
              <a:rPr lang="ko-KR" altLang="en-US" sz="1600" dirty="0"/>
              <a:t>다음에 클래스의 이름을 선언</a:t>
            </a:r>
            <a:endParaRPr lang="en-US" altLang="ko-KR" sz="1600" dirty="0"/>
          </a:p>
          <a:p>
            <a:pPr lvl="1"/>
            <a:r>
              <a:rPr lang="ko-KR" altLang="en-US" sz="1600" dirty="0"/>
              <a:t>클래스는 </a:t>
            </a:r>
            <a:r>
              <a:rPr lang="en-US" altLang="ko-KR" sz="1600" dirty="0"/>
              <a:t>{</a:t>
            </a:r>
            <a:r>
              <a:rPr lang="ko-KR" altLang="en-US" sz="1600" dirty="0"/>
              <a:t>로 시작하여 </a:t>
            </a:r>
            <a:r>
              <a:rPr lang="en-US" altLang="ko-KR" sz="1600" dirty="0"/>
              <a:t>}</a:t>
            </a:r>
            <a:r>
              <a:rPr lang="ko-KR" altLang="en-US" sz="1600" dirty="0"/>
              <a:t>로 닫으며 이곳에 모든 멤버 필드와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구현</a:t>
            </a:r>
            <a:endParaRPr lang="en-US" altLang="ko-KR" sz="1600" dirty="0"/>
          </a:p>
          <a:p>
            <a:r>
              <a:rPr lang="ko-KR" altLang="en-US" sz="1600" dirty="0"/>
              <a:t>필드</a:t>
            </a:r>
            <a:r>
              <a:rPr lang="en-US" altLang="ko-KR" sz="1600" dirty="0"/>
              <a:t>(field)</a:t>
            </a:r>
          </a:p>
          <a:p>
            <a:pPr lvl="1"/>
            <a:r>
              <a:rPr lang="ko-KR" altLang="en-US" sz="1600" dirty="0"/>
              <a:t>값을 저장할 </a:t>
            </a:r>
            <a:r>
              <a:rPr lang="ko-KR" altLang="en-US" sz="1600" dirty="0" err="1"/>
              <a:t>맴버</a:t>
            </a:r>
            <a:r>
              <a:rPr lang="ko-KR" altLang="en-US" sz="1600" dirty="0"/>
              <a:t> 변수를 선언</a:t>
            </a:r>
            <a:endParaRPr lang="en-US" altLang="ko-KR" sz="1600" dirty="0"/>
          </a:p>
          <a:p>
            <a:pPr lvl="1"/>
            <a:r>
              <a:rPr lang="ko-KR" altLang="en-US" sz="1600" dirty="0"/>
              <a:t>멤버 변수 혹은 필드라고 함</a:t>
            </a:r>
            <a:endParaRPr lang="en-US" altLang="ko-KR" sz="1600" dirty="0"/>
          </a:p>
          <a:p>
            <a:pPr lvl="1"/>
            <a:r>
              <a:rPr lang="ko-KR" altLang="en-US" sz="1600" dirty="0"/>
              <a:t>필드 앞에 붙은 접근 지정자 </a:t>
            </a:r>
            <a:r>
              <a:rPr lang="en-US" altLang="ko-KR" sz="1600" dirty="0"/>
              <a:t>public</a:t>
            </a:r>
            <a:r>
              <a:rPr lang="ko-KR" altLang="en-US" sz="1600" dirty="0"/>
              <a:t>은 이 필드가 다른 클래스에서 접근될 수 있도록 공개한다는 의미</a:t>
            </a:r>
            <a:endParaRPr lang="en-US" altLang="ko-KR" sz="1600" dirty="0"/>
          </a:p>
          <a:p>
            <a:r>
              <a:rPr lang="ko-KR" altLang="en-US" sz="1600" dirty="0" err="1"/>
              <a:t>생성자</a:t>
            </a:r>
            <a:r>
              <a:rPr lang="en-US" altLang="ko-KR" sz="1600" dirty="0"/>
              <a:t>(constructor)</a:t>
            </a:r>
          </a:p>
          <a:p>
            <a:pPr lvl="1"/>
            <a:r>
              <a:rPr lang="ko-KR" altLang="en-US" sz="1600" dirty="0"/>
              <a:t>클래스의 이름과 동일한 </a:t>
            </a:r>
            <a:r>
              <a:rPr lang="ko-KR" altLang="en-US" sz="1600" dirty="0" err="1"/>
              <a:t>메소드</a:t>
            </a:r>
            <a:endParaRPr lang="en-US" altLang="ko-KR" sz="1600" dirty="0"/>
          </a:p>
          <a:p>
            <a:pPr lvl="1"/>
            <a:r>
              <a:rPr lang="ko-KR" altLang="en-US" sz="1600" dirty="0"/>
              <a:t>클래스의 객체가 생성될 때만 호출되는 </a:t>
            </a:r>
            <a:r>
              <a:rPr lang="ko-KR" altLang="en-US" sz="1600" dirty="0" err="1"/>
              <a:t>메소드</a:t>
            </a:r>
            <a:endParaRPr lang="en-US" altLang="ko-KR" sz="1600" dirty="0"/>
          </a:p>
          <a:p>
            <a:r>
              <a:rPr lang="ko-KR" altLang="en-US" sz="1600" dirty="0" err="1"/>
              <a:t>메소드</a:t>
            </a:r>
            <a:r>
              <a:rPr lang="en-US" altLang="ko-KR" sz="1600" dirty="0"/>
              <a:t>(method)</a:t>
            </a:r>
          </a:p>
          <a:p>
            <a:pPr lvl="1"/>
            <a:r>
              <a:rPr lang="ko-KR" altLang="en-US" sz="1600" dirty="0" err="1"/>
              <a:t>메소드는</a:t>
            </a:r>
            <a:r>
              <a:rPr lang="ko-KR" altLang="en-US" sz="1600" dirty="0"/>
              <a:t> 실행 가능한 함수이며 객체의 행위를 구현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메소드</a:t>
            </a:r>
            <a:r>
              <a:rPr lang="ko-KR" altLang="en-US" sz="1600" dirty="0"/>
              <a:t> 앞에 붙은 접근 지정자 </a:t>
            </a:r>
            <a:r>
              <a:rPr lang="en-US" altLang="ko-KR" sz="1600" dirty="0"/>
              <a:t>public</a:t>
            </a:r>
            <a:r>
              <a:rPr lang="ko-KR" altLang="en-US" sz="1600" dirty="0"/>
              <a:t>은 이 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다른 클래스에서 접근될 수 있도록 공개한다는 의미</a:t>
            </a:r>
          </a:p>
        </p:txBody>
      </p:sp>
    </p:spTree>
    <p:extLst>
      <p:ext uri="{BB962C8B-B14F-4D97-AF65-F5344CB8AC3E}">
        <p14:creationId xmlns:p14="http://schemas.microsoft.com/office/powerpoint/2010/main" val="355123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/>
              <a:t>OOP1</a:t>
            </a:r>
            <a:endParaRPr lang="ko-KR" altLang="en-US" sz="25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B2AF7335-B3AA-42B4-BFE9-452D7EEBC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98" y="908720"/>
            <a:ext cx="757760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객체 지향 프로그래밍이란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객체 지향 프로그래밍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(Object-Oriented Programming)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이란 프로그램을 설계하는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dirty="0"/>
              <a:t>개념이자 방법론으로 프로그램을 객체</a:t>
            </a:r>
            <a:r>
              <a:rPr kumimoji="0" lang="en-US" altLang="ko-KR" sz="1600" dirty="0"/>
              <a:t>(</a:t>
            </a:r>
            <a:r>
              <a:rPr kumimoji="0" lang="ko-KR" altLang="en-US" sz="1600" dirty="0"/>
              <a:t>현실에 있는 사물</a:t>
            </a:r>
            <a:r>
              <a:rPr kumimoji="0" lang="en-US" altLang="ko-KR" sz="1600" dirty="0"/>
              <a:t>)</a:t>
            </a:r>
            <a:r>
              <a:rPr kumimoji="0" lang="ko-KR" altLang="en-US" sz="1600" dirty="0"/>
              <a:t>라는 기본 단위로</a:t>
            </a:r>
            <a:endParaRPr kumimoji="0" lang="en-US" altLang="ko-KR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나누고 이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객체들간의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상호작용을 기본 개념으로 본다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객체지향 프로그래밍</a:t>
            </a:r>
            <a:r>
              <a:rPr kumimoji="0" lang="en-US" altLang="ko-KR" sz="1600" dirty="0"/>
              <a:t>(OOP)</a:t>
            </a:r>
            <a:r>
              <a:rPr kumimoji="0" lang="ko-KR" altLang="en-US" sz="1600" dirty="0"/>
              <a:t>은 프로그램을 </a:t>
            </a:r>
            <a:r>
              <a:rPr kumimoji="0" lang="ko-KR" altLang="en-US" sz="1600" dirty="0" err="1"/>
              <a:t>변경하기쉽게</a:t>
            </a:r>
            <a:r>
              <a:rPr kumimoji="0" lang="en-US" altLang="ko-KR" sz="1600" dirty="0"/>
              <a:t>(</a:t>
            </a:r>
            <a:r>
              <a:rPr kumimoji="0" lang="ko-KR" altLang="en-US" sz="1600" dirty="0"/>
              <a:t>유지보수</a:t>
            </a:r>
            <a:r>
              <a:rPr kumimoji="0" lang="en-US" altLang="ko-KR" sz="1600" dirty="0"/>
              <a:t>) </a:t>
            </a:r>
            <a:r>
              <a:rPr kumimoji="0" lang="ko-KR" altLang="en-US" sz="1600" dirty="0"/>
              <a:t>또 재사용성이</a:t>
            </a:r>
            <a:endParaRPr kumimoji="0" lang="en-US" altLang="ko-KR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용이하게 만들어지기 때문에 대규모 프로젝트</a:t>
            </a:r>
            <a:r>
              <a:rPr kumimoji="0" lang="ko-KR" altLang="en-US" sz="1600" dirty="0"/>
              <a:t>에서 많이 사용되는 방법론이다</a:t>
            </a:r>
            <a:r>
              <a:rPr kumimoji="0" lang="en-US" altLang="ko-KR" sz="1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dirty="0"/>
              <a:t>최대 장점은 프로그램 개발에 있어서 코드의 재사용 </a:t>
            </a:r>
            <a:r>
              <a:rPr kumimoji="0" lang="en-US" altLang="ko-KR" sz="1600" dirty="0"/>
              <a:t>, </a:t>
            </a:r>
            <a:r>
              <a:rPr kumimoji="0" lang="ko-KR" altLang="en-US" sz="1600" dirty="0"/>
              <a:t>유지보수가 용이하다는 것이다</a:t>
            </a:r>
            <a:r>
              <a:rPr kumimoji="0" lang="en-US" altLang="ko-KR" sz="1600" dirty="0"/>
              <a:t>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445C891-0EAC-4A72-AD58-693A74A10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52" y="2366972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919433-2001-4AB3-8473-047EF6025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284985"/>
            <a:ext cx="6840760" cy="325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6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/>
              <a:t>OOP1</a:t>
            </a:r>
            <a:endParaRPr lang="ko-KR" altLang="en-US" sz="25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D2E5FA-F9DD-4448-A1A7-462FDDA12D90}"/>
              </a:ext>
            </a:extLst>
          </p:cNvPr>
          <p:cNvSpPr>
            <a:spLocks noGrp="1"/>
          </p:cNvSpPr>
          <p:nvPr/>
        </p:nvSpPr>
        <p:spPr>
          <a:xfrm>
            <a:off x="495300" y="785794"/>
            <a:ext cx="8153400" cy="559553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소프트웨어의 생산성을 향상</a:t>
            </a:r>
            <a:endParaRPr lang="en-US" altLang="ko-KR" dirty="0"/>
          </a:p>
          <a:p>
            <a:pPr lvl="1"/>
            <a:r>
              <a:rPr lang="ko-KR" altLang="en-US" dirty="0"/>
              <a:t>컴퓨터 산업 발전에 따라 </a:t>
            </a:r>
            <a:r>
              <a:rPr lang="ko-KR" altLang="en-US" dirty="0" err="1"/>
              <a:t>소프트웨어의생명</a:t>
            </a:r>
            <a:r>
              <a:rPr lang="ko-KR" altLang="en-US" dirty="0"/>
              <a:t> 주기</a:t>
            </a:r>
            <a:r>
              <a:rPr lang="en-US" altLang="ko-KR" dirty="0"/>
              <a:t>(life cycle)</a:t>
            </a:r>
            <a:r>
              <a:rPr lang="ko-KR" altLang="en-US" dirty="0"/>
              <a:t> 단축</a:t>
            </a:r>
            <a:endParaRPr lang="en-US" altLang="ko-KR" dirty="0"/>
          </a:p>
          <a:p>
            <a:pPr lvl="1"/>
            <a:r>
              <a:rPr lang="ko-KR" altLang="en-US" dirty="0"/>
              <a:t>객체 지향적 언어는 상속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캡슐화 등 소프트웨어의 재사용을 위한 여러 장치를 내장</a:t>
            </a:r>
            <a:endParaRPr lang="en-US" altLang="ko-KR" dirty="0"/>
          </a:p>
          <a:p>
            <a:pPr lvl="1"/>
            <a:r>
              <a:rPr lang="ko-KR" altLang="en-US" dirty="0"/>
              <a:t>소프트웨어의 재사용과 부분 수정을 통해 소프트웨어를 다시 만드는 부담을 대폭 줄임으로써 소프트웨어의 생산성이 향상</a:t>
            </a:r>
            <a:endParaRPr lang="en-US" altLang="ko-KR" dirty="0"/>
          </a:p>
          <a:p>
            <a:r>
              <a:rPr lang="ko-KR" altLang="en-US" dirty="0" err="1"/>
              <a:t>실세계에</a:t>
            </a:r>
            <a:r>
              <a:rPr lang="ko-KR" altLang="en-US" dirty="0"/>
              <a:t> 대한 쉬운 모델링</a:t>
            </a:r>
            <a:endParaRPr lang="en-US" altLang="ko-KR" dirty="0"/>
          </a:p>
          <a:p>
            <a:pPr lvl="1"/>
            <a:r>
              <a:rPr lang="ko-KR" altLang="en-US" dirty="0"/>
              <a:t>과거</a:t>
            </a:r>
            <a:endParaRPr lang="en-US" altLang="ko-KR" dirty="0"/>
          </a:p>
          <a:p>
            <a:pPr lvl="2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소프트웨어는 수학 계산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처리를 하는 등의 처리 과정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절차가 중요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/>
              <a:t>현대</a:t>
            </a:r>
            <a:endParaRPr lang="en-US" altLang="ko-KR" dirty="0"/>
          </a:p>
          <a:p>
            <a:pPr lvl="2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컴퓨터가 산업 전반에 활용됨에 따라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실세계에서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발생하는 일을 프로그래밍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 err="1"/>
              <a:t>실세계의</a:t>
            </a:r>
            <a:r>
              <a:rPr lang="ko-KR" altLang="en-US" dirty="0"/>
              <a:t> 일의 특징</a:t>
            </a:r>
            <a:endParaRPr lang="en-US" altLang="ko-KR" dirty="0"/>
          </a:p>
          <a:p>
            <a:pPr lvl="2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절차나 과정보다 일과 관련된 많은 물체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들의 상호 작용으로 묘사하는 것이 이해가 용이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 err="1"/>
              <a:t>실세계의</a:t>
            </a:r>
            <a:r>
              <a:rPr lang="ko-KR" altLang="en-US" dirty="0"/>
              <a:t> 일을 보다 쉽게 프로그래밍하기 위한 객체 중심의 객체 지향적 언어 탄생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91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/>
              <a:t>OOP1</a:t>
            </a:r>
            <a:endParaRPr lang="ko-KR" altLang="en-US" sz="25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78B21ED-38CA-492E-9491-558EF70BA744}"/>
              </a:ext>
            </a:extLst>
          </p:cNvPr>
          <p:cNvSpPr>
            <a:spLocks noGrp="1"/>
          </p:cNvSpPr>
          <p:nvPr/>
        </p:nvSpPr>
        <p:spPr>
          <a:xfrm>
            <a:off x="124588" y="836712"/>
            <a:ext cx="5857916" cy="2000264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절차지향적 프로그래밍</a:t>
            </a:r>
            <a:endParaRPr lang="en-US" altLang="ko-KR" dirty="0"/>
          </a:p>
          <a:p>
            <a:pPr lvl="1"/>
            <a:r>
              <a:rPr lang="ko-KR" altLang="en-US" dirty="0"/>
              <a:t>기존의 프로그래밍 언어</a:t>
            </a:r>
            <a:endParaRPr lang="en-US" altLang="ko-KR" dirty="0"/>
          </a:p>
          <a:p>
            <a:pPr lvl="1"/>
            <a:r>
              <a:rPr lang="ko-KR" altLang="en-US" dirty="0"/>
              <a:t>작업 순서를 표현하는 컴퓨터 명령 집합</a:t>
            </a:r>
            <a:endParaRPr lang="en-US" altLang="ko-KR" dirty="0"/>
          </a:p>
          <a:p>
            <a:r>
              <a:rPr lang="ko-KR" altLang="en-US" dirty="0"/>
              <a:t> 객체지향적 프로그래밍</a:t>
            </a:r>
            <a:endParaRPr lang="en-US" altLang="ko-KR" dirty="0"/>
          </a:p>
          <a:p>
            <a:pPr lvl="1"/>
            <a:r>
              <a:rPr lang="ko-KR" altLang="en-US" dirty="0"/>
              <a:t>프로그램을 실제 세상에 가깝게 모델링</a:t>
            </a:r>
            <a:endParaRPr lang="en-US" altLang="ko-KR" dirty="0"/>
          </a:p>
          <a:p>
            <a:pPr lvl="1"/>
            <a:r>
              <a:rPr lang="ko-KR" altLang="en-US" dirty="0"/>
              <a:t>컴퓨터가 수행하는 작업을 객체들간의 상호 작용으로 표현</a:t>
            </a:r>
            <a:endParaRPr lang="en-US" altLang="ko-KR" dirty="0"/>
          </a:p>
          <a:p>
            <a:pPr lvl="2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6684BB81-D22C-4B4C-B567-0B406CD729DC}"/>
              </a:ext>
            </a:extLst>
          </p:cNvPr>
          <p:cNvSpPr/>
          <p:nvPr/>
        </p:nvSpPr>
        <p:spPr>
          <a:xfrm>
            <a:off x="7214216" y="1065644"/>
            <a:ext cx="1071570" cy="42862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동전 입력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73B9B61C-53F0-4669-AE09-69287F868BA7}"/>
              </a:ext>
            </a:extLst>
          </p:cNvPr>
          <p:cNvSpPr/>
          <p:nvPr/>
        </p:nvSpPr>
        <p:spPr>
          <a:xfrm>
            <a:off x="7214216" y="3065908"/>
            <a:ext cx="1071570" cy="42862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선택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EF4FBA52-7A15-434E-BC2B-73792F85E381}"/>
              </a:ext>
            </a:extLst>
          </p:cNvPr>
          <p:cNvSpPr/>
          <p:nvPr/>
        </p:nvSpPr>
        <p:spPr>
          <a:xfrm>
            <a:off x="6999902" y="1922900"/>
            <a:ext cx="1428760" cy="71438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돈이 충분한가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791CEB29-5DBE-4664-9197-290CA2172A44}"/>
              </a:ext>
            </a:extLst>
          </p:cNvPr>
          <p:cNvSpPr/>
          <p:nvPr/>
        </p:nvSpPr>
        <p:spPr>
          <a:xfrm>
            <a:off x="6999902" y="3923164"/>
            <a:ext cx="1428760" cy="71438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상품재고 있나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BAE6DA71-0BBC-49BE-8C55-7A9DD7B97687}"/>
              </a:ext>
            </a:extLst>
          </p:cNvPr>
          <p:cNvSpPr/>
          <p:nvPr/>
        </p:nvSpPr>
        <p:spPr>
          <a:xfrm>
            <a:off x="7357092" y="351264"/>
            <a:ext cx="785818" cy="28575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5BAF969F-5B19-455F-9A68-DDAABC7B154F}"/>
              </a:ext>
            </a:extLst>
          </p:cNvPr>
          <p:cNvSpPr/>
          <p:nvPr/>
        </p:nvSpPr>
        <p:spPr>
          <a:xfrm>
            <a:off x="7357092" y="5923428"/>
            <a:ext cx="785818" cy="285752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AA1416D-AAB1-4FD9-8B76-53FFDE348D60}"/>
              </a:ext>
            </a:extLst>
          </p:cNvPr>
          <p:cNvCxnSpPr>
            <a:stCxn id="13" idx="2"/>
            <a:endCxn id="9" idx="0"/>
          </p:cNvCxnSpPr>
          <p:nvPr/>
        </p:nvCxnSpPr>
        <p:spPr>
          <a:xfrm rot="5400000">
            <a:off x="7535687" y="851330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842F800B-74A3-426B-B058-C851D87BAE5D}"/>
              </a:ext>
            </a:extLst>
          </p:cNvPr>
          <p:cNvSpPr/>
          <p:nvPr/>
        </p:nvSpPr>
        <p:spPr>
          <a:xfrm>
            <a:off x="7214216" y="5066172"/>
            <a:ext cx="1071570" cy="42862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인도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827119D-946B-4B9E-B722-5D752E560988}"/>
              </a:ext>
            </a:extLst>
          </p:cNvPr>
          <p:cNvCxnSpPr/>
          <p:nvPr/>
        </p:nvCxnSpPr>
        <p:spPr>
          <a:xfrm rot="5400000">
            <a:off x="7500762" y="5709114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64">
            <a:extLst>
              <a:ext uri="{FF2B5EF4-FFF2-40B4-BE49-F238E27FC236}">
                <a16:creationId xmlns:a16="http://schemas.microsoft.com/office/drawing/2014/main" id="{CBC07C4C-F90D-4EB7-917D-B74EF69E79B4}"/>
              </a:ext>
            </a:extLst>
          </p:cNvPr>
          <p:cNvCxnSpPr>
            <a:stCxn id="11" idx="3"/>
            <a:endCxn id="9" idx="3"/>
          </p:cNvCxnSpPr>
          <p:nvPr/>
        </p:nvCxnSpPr>
        <p:spPr>
          <a:xfrm flipH="1" flipV="1">
            <a:off x="8285786" y="1279958"/>
            <a:ext cx="142876" cy="1000132"/>
          </a:xfrm>
          <a:prstGeom prst="bentConnector3">
            <a:avLst>
              <a:gd name="adj1" fmla="val -39188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67">
            <a:extLst>
              <a:ext uri="{FF2B5EF4-FFF2-40B4-BE49-F238E27FC236}">
                <a16:creationId xmlns:a16="http://schemas.microsoft.com/office/drawing/2014/main" id="{8ABE0E5E-AFFD-4709-98A0-B879AD9BEB0A}"/>
              </a:ext>
            </a:extLst>
          </p:cNvPr>
          <p:cNvCxnSpPr>
            <a:stCxn id="12" idx="3"/>
            <a:endCxn id="10" idx="3"/>
          </p:cNvCxnSpPr>
          <p:nvPr/>
        </p:nvCxnSpPr>
        <p:spPr>
          <a:xfrm flipH="1" flipV="1">
            <a:off x="8285786" y="3280222"/>
            <a:ext cx="142876" cy="1000132"/>
          </a:xfrm>
          <a:prstGeom prst="bentConnector3">
            <a:avLst>
              <a:gd name="adj1" fmla="val -34550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8">
            <a:extLst>
              <a:ext uri="{FF2B5EF4-FFF2-40B4-BE49-F238E27FC236}">
                <a16:creationId xmlns:a16="http://schemas.microsoft.com/office/drawing/2014/main" id="{69D380B2-B876-432F-94F5-44644904C027}"/>
              </a:ext>
            </a:extLst>
          </p:cNvPr>
          <p:cNvSpPr txBox="1"/>
          <p:nvPr/>
        </p:nvSpPr>
        <p:spPr>
          <a:xfrm>
            <a:off x="7785720" y="26965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</p:txBody>
      </p:sp>
      <p:sp>
        <p:nvSpPr>
          <p:cNvPr id="21" name="TextBox 69">
            <a:extLst>
              <a:ext uri="{FF2B5EF4-FFF2-40B4-BE49-F238E27FC236}">
                <a16:creationId xmlns:a16="http://schemas.microsoft.com/office/drawing/2014/main" id="{01F5887D-CFEC-4001-9703-45013C17951F}"/>
              </a:ext>
            </a:extLst>
          </p:cNvPr>
          <p:cNvSpPr txBox="1"/>
          <p:nvPr/>
        </p:nvSpPr>
        <p:spPr>
          <a:xfrm>
            <a:off x="7785720" y="47089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</p:txBody>
      </p:sp>
      <p:sp>
        <p:nvSpPr>
          <p:cNvPr id="22" name="TextBox 70">
            <a:extLst>
              <a:ext uri="{FF2B5EF4-FFF2-40B4-BE49-F238E27FC236}">
                <a16:creationId xmlns:a16="http://schemas.microsoft.com/office/drawing/2014/main" id="{63F596D4-6FEE-41A4-A766-5A01E19E7198}"/>
              </a:ext>
            </a:extLst>
          </p:cNvPr>
          <p:cNvSpPr txBox="1"/>
          <p:nvPr/>
        </p:nvSpPr>
        <p:spPr>
          <a:xfrm>
            <a:off x="8425970" y="40538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</a:p>
        </p:txBody>
      </p:sp>
      <p:sp>
        <p:nvSpPr>
          <p:cNvPr id="23" name="TextBox 74">
            <a:extLst>
              <a:ext uri="{FF2B5EF4-FFF2-40B4-BE49-F238E27FC236}">
                <a16:creationId xmlns:a16="http://schemas.microsoft.com/office/drawing/2014/main" id="{1A6525C0-53FA-4EAD-9CCC-847E9712BC24}"/>
              </a:ext>
            </a:extLst>
          </p:cNvPr>
          <p:cNvSpPr txBox="1"/>
          <p:nvPr/>
        </p:nvSpPr>
        <p:spPr>
          <a:xfrm>
            <a:off x="8500100" y="19943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40FD268-68E7-4319-88A9-34EAB49CF8D4}"/>
              </a:ext>
            </a:extLst>
          </p:cNvPr>
          <p:cNvCxnSpPr/>
          <p:nvPr/>
        </p:nvCxnSpPr>
        <p:spPr>
          <a:xfrm rot="5400000">
            <a:off x="7500762" y="1707792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6773762-D444-4EB0-BA16-7582F0419CEF}"/>
              </a:ext>
            </a:extLst>
          </p:cNvPr>
          <p:cNvCxnSpPr/>
          <p:nvPr/>
        </p:nvCxnSpPr>
        <p:spPr>
          <a:xfrm rot="5400000">
            <a:off x="7500762" y="2850800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73279B8-4409-4801-A181-2EC35008A744}"/>
              </a:ext>
            </a:extLst>
          </p:cNvPr>
          <p:cNvCxnSpPr/>
          <p:nvPr/>
        </p:nvCxnSpPr>
        <p:spPr>
          <a:xfrm rot="5400000">
            <a:off x="7500762" y="3708056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2889912-6F47-4527-BB02-2995FDC785E2}"/>
              </a:ext>
            </a:extLst>
          </p:cNvPr>
          <p:cNvCxnSpPr/>
          <p:nvPr/>
        </p:nvCxnSpPr>
        <p:spPr>
          <a:xfrm rot="5400000">
            <a:off x="7500762" y="4851064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E0EB2F-4596-46D0-B685-13EC9CB58AE1}"/>
              </a:ext>
            </a:extLst>
          </p:cNvPr>
          <p:cNvSpPr/>
          <p:nvPr/>
        </p:nvSpPr>
        <p:spPr>
          <a:xfrm>
            <a:off x="893322" y="3423870"/>
            <a:ext cx="714380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돈통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28CA4E-5F09-4F4B-853A-2E4B4B45CA8F}"/>
              </a:ext>
            </a:extLst>
          </p:cNvPr>
          <p:cNvSpPr/>
          <p:nvPr/>
        </p:nvSpPr>
        <p:spPr>
          <a:xfrm>
            <a:off x="1822016" y="3423870"/>
            <a:ext cx="714380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커피통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6EE552-5A35-457E-A0B8-36EA4CE905BE}"/>
              </a:ext>
            </a:extLst>
          </p:cNvPr>
          <p:cNvSpPr/>
          <p:nvPr/>
        </p:nvSpPr>
        <p:spPr>
          <a:xfrm>
            <a:off x="2750710" y="3423870"/>
            <a:ext cx="714380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물통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6E0E03-CAFE-4D8D-BECA-E5261332250A}"/>
              </a:ext>
            </a:extLst>
          </p:cNvPr>
          <p:cNvSpPr/>
          <p:nvPr/>
        </p:nvSpPr>
        <p:spPr>
          <a:xfrm>
            <a:off x="3679404" y="3423870"/>
            <a:ext cx="714380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프림통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F6CA6B8-B8CE-49B9-BBCF-116C4E7991A1}"/>
              </a:ext>
            </a:extLst>
          </p:cNvPr>
          <p:cNvSpPr/>
          <p:nvPr/>
        </p:nvSpPr>
        <p:spPr>
          <a:xfrm>
            <a:off x="4608098" y="3423870"/>
            <a:ext cx="714380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컵통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417B1B-0611-42DE-AC99-F3D8BAC3CA48}"/>
              </a:ext>
            </a:extLst>
          </p:cNvPr>
          <p:cNvSpPr/>
          <p:nvPr/>
        </p:nvSpPr>
        <p:spPr>
          <a:xfrm>
            <a:off x="2607834" y="4281126"/>
            <a:ext cx="1143008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자판기 엔진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DF20BB-9B9A-4D6A-9490-6D1F4E85A75F}"/>
              </a:ext>
            </a:extLst>
          </p:cNvPr>
          <p:cNvSpPr/>
          <p:nvPr/>
        </p:nvSpPr>
        <p:spPr>
          <a:xfrm>
            <a:off x="1536264" y="4995506"/>
            <a:ext cx="92869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디스플레이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E9F27A8-57AB-4E8D-96EE-CEE5C2D2F189}"/>
              </a:ext>
            </a:extLst>
          </p:cNvPr>
          <p:cNvSpPr/>
          <p:nvPr/>
        </p:nvSpPr>
        <p:spPr>
          <a:xfrm>
            <a:off x="3179338" y="4995506"/>
            <a:ext cx="57150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9189F19-A2B1-4508-8DE8-D0FEB7CAC96E}"/>
              </a:ext>
            </a:extLst>
          </p:cNvPr>
          <p:cNvSpPr/>
          <p:nvPr/>
        </p:nvSpPr>
        <p:spPr>
          <a:xfrm>
            <a:off x="3822280" y="4995506"/>
            <a:ext cx="57150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3037DB-9308-4E2A-AAC3-50EA71ED7D2E}"/>
              </a:ext>
            </a:extLst>
          </p:cNvPr>
          <p:cNvSpPr/>
          <p:nvPr/>
        </p:nvSpPr>
        <p:spPr>
          <a:xfrm>
            <a:off x="4465222" y="4995506"/>
            <a:ext cx="571504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D204FAC-7469-4447-99AB-C24135E09A30}"/>
              </a:ext>
            </a:extLst>
          </p:cNvPr>
          <p:cNvCxnSpPr>
            <a:stCxn id="35" idx="0"/>
            <a:endCxn id="33" idx="2"/>
          </p:cNvCxnSpPr>
          <p:nvPr/>
        </p:nvCxnSpPr>
        <p:spPr>
          <a:xfrm rot="16200000" flipV="1">
            <a:off x="3143619" y="4674035"/>
            <a:ext cx="357190" cy="28575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A0CCB8A-4B1E-4478-AB5D-42D332B29267}"/>
              </a:ext>
            </a:extLst>
          </p:cNvPr>
          <p:cNvCxnSpPr>
            <a:stCxn id="36" idx="0"/>
            <a:endCxn id="33" idx="2"/>
          </p:cNvCxnSpPr>
          <p:nvPr/>
        </p:nvCxnSpPr>
        <p:spPr>
          <a:xfrm rot="16200000" flipV="1">
            <a:off x="3465090" y="4352564"/>
            <a:ext cx="357190" cy="92869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2494D8A-6907-48EE-B248-9D0DA89D9124}"/>
              </a:ext>
            </a:extLst>
          </p:cNvPr>
          <p:cNvCxnSpPr>
            <a:stCxn id="37" idx="0"/>
            <a:endCxn id="33" idx="2"/>
          </p:cNvCxnSpPr>
          <p:nvPr/>
        </p:nvCxnSpPr>
        <p:spPr>
          <a:xfrm rot="16200000" flipV="1">
            <a:off x="3786561" y="4031093"/>
            <a:ext cx="357190" cy="157163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0CFE448-26E5-4440-982E-6DAFA6595F30}"/>
              </a:ext>
            </a:extLst>
          </p:cNvPr>
          <p:cNvCxnSpPr>
            <a:stCxn id="34" idx="0"/>
            <a:endCxn id="33" idx="2"/>
          </p:cNvCxnSpPr>
          <p:nvPr/>
        </p:nvCxnSpPr>
        <p:spPr>
          <a:xfrm rot="5400000" flipH="1" flipV="1">
            <a:off x="2411379" y="4227548"/>
            <a:ext cx="357190" cy="1178727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0ABFD06-9A75-46E2-82B8-751861AEF1C5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rot="5400000" flipH="1" flipV="1">
            <a:off x="3822280" y="3138118"/>
            <a:ext cx="500066" cy="178595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11B8DBD-18CA-4BBA-AE08-280138917207}"/>
              </a:ext>
            </a:extLst>
          </p:cNvPr>
          <p:cNvCxnSpPr>
            <a:stCxn id="33" idx="0"/>
            <a:endCxn id="31" idx="2"/>
          </p:cNvCxnSpPr>
          <p:nvPr/>
        </p:nvCxnSpPr>
        <p:spPr>
          <a:xfrm rot="5400000" flipH="1" flipV="1">
            <a:off x="3357933" y="3602465"/>
            <a:ext cx="500066" cy="85725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4E8C252-EF81-4941-B27B-B637FA13BC95}"/>
              </a:ext>
            </a:extLst>
          </p:cNvPr>
          <p:cNvCxnSpPr>
            <a:stCxn id="33" idx="0"/>
            <a:endCxn id="30" idx="2"/>
          </p:cNvCxnSpPr>
          <p:nvPr/>
        </p:nvCxnSpPr>
        <p:spPr>
          <a:xfrm rot="16200000" flipV="1">
            <a:off x="2893586" y="3995374"/>
            <a:ext cx="500066" cy="7143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008E5E1-D4B2-4D25-A6F9-76B615D2A591}"/>
              </a:ext>
            </a:extLst>
          </p:cNvPr>
          <p:cNvCxnSpPr>
            <a:stCxn id="33" idx="0"/>
            <a:endCxn id="29" idx="2"/>
          </p:cNvCxnSpPr>
          <p:nvPr/>
        </p:nvCxnSpPr>
        <p:spPr>
          <a:xfrm rot="16200000" flipV="1">
            <a:off x="2429239" y="3531027"/>
            <a:ext cx="500066" cy="100013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C43E83-657B-42AC-9C15-66F402FDB619}"/>
              </a:ext>
            </a:extLst>
          </p:cNvPr>
          <p:cNvCxnSpPr>
            <a:stCxn id="33" idx="0"/>
            <a:endCxn id="28" idx="2"/>
          </p:cNvCxnSpPr>
          <p:nvPr/>
        </p:nvCxnSpPr>
        <p:spPr>
          <a:xfrm rot="16200000" flipV="1">
            <a:off x="1964892" y="3066680"/>
            <a:ext cx="500066" cy="192882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0">
            <a:extLst>
              <a:ext uri="{FF2B5EF4-FFF2-40B4-BE49-F238E27FC236}">
                <a16:creationId xmlns:a16="http://schemas.microsoft.com/office/drawing/2014/main" id="{444D41C4-8379-495F-9680-E1B9DBB8C881}"/>
              </a:ext>
            </a:extLst>
          </p:cNvPr>
          <p:cNvSpPr txBox="1"/>
          <p:nvPr/>
        </p:nvSpPr>
        <p:spPr>
          <a:xfrm>
            <a:off x="107504" y="278092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커피 자판기</a:t>
            </a:r>
            <a:endParaRPr lang="ko-KR" altLang="en-US" sz="2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F02AA2-2A8B-4DD2-989F-37CC00C176A0}"/>
              </a:ext>
            </a:extLst>
          </p:cNvPr>
          <p:cNvSpPr/>
          <p:nvPr/>
        </p:nvSpPr>
        <p:spPr>
          <a:xfrm>
            <a:off x="536132" y="3138118"/>
            <a:ext cx="5357850" cy="2571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63">
            <a:extLst>
              <a:ext uri="{FF2B5EF4-FFF2-40B4-BE49-F238E27FC236}">
                <a16:creationId xmlns:a16="http://schemas.microsoft.com/office/drawing/2014/main" id="{F9D016AE-C6EC-47B2-B011-B9B448FE76D0}"/>
              </a:ext>
            </a:extLst>
          </p:cNvPr>
          <p:cNvSpPr txBox="1"/>
          <p:nvPr/>
        </p:nvSpPr>
        <p:spPr>
          <a:xfrm>
            <a:off x="1393388" y="5709886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객체지향적 프로그래밍의 객체들의 상호 관련성</a:t>
            </a:r>
          </a:p>
        </p:txBody>
      </p:sp>
      <p:sp>
        <p:nvSpPr>
          <p:cNvPr id="50" name="TextBox 65">
            <a:extLst>
              <a:ext uri="{FF2B5EF4-FFF2-40B4-BE49-F238E27FC236}">
                <a16:creationId xmlns:a16="http://schemas.microsoft.com/office/drawing/2014/main" id="{75334362-4EBB-4295-AABA-D57A8206E9FF}"/>
              </a:ext>
            </a:extLst>
          </p:cNvPr>
          <p:cNvSpPr txBox="1"/>
          <p:nvPr/>
        </p:nvSpPr>
        <p:spPr>
          <a:xfrm>
            <a:off x="5220072" y="6352056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절차지향적 프로그래밍의 실행 절차</a:t>
            </a:r>
          </a:p>
        </p:txBody>
      </p:sp>
      <p:sp>
        <p:nvSpPr>
          <p:cNvPr id="51" name="슬라이드 번호 개체 틀 3">
            <a:extLst>
              <a:ext uri="{FF2B5EF4-FFF2-40B4-BE49-F238E27FC236}">
                <a16:creationId xmlns:a16="http://schemas.microsoft.com/office/drawing/2014/main" id="{DD78588D-48C3-4498-826E-C008DF86708C}"/>
              </a:ext>
            </a:extLst>
          </p:cNvPr>
          <p:cNvSpPr>
            <a:spLocks noGrp="1"/>
          </p:cNvSpPr>
          <p:nvPr/>
        </p:nvSpPr>
        <p:spPr>
          <a:xfrm>
            <a:off x="-18256" y="90018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90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/>
              <a:t>OOP1</a:t>
            </a:r>
            <a:endParaRPr lang="ko-KR" altLang="en-US" sz="25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9AA35782-7E38-4879-B305-FC5ED0E1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11197"/>
            <a:ext cx="5758780" cy="216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166419F-A3B7-414D-897D-49B1688B295B}"/>
              </a:ext>
            </a:extLst>
          </p:cNvPr>
          <p:cNvSpPr>
            <a:spLocks noGrp="1"/>
          </p:cNvSpPr>
          <p:nvPr/>
        </p:nvSpPr>
        <p:spPr>
          <a:xfrm>
            <a:off x="467544" y="860145"/>
            <a:ext cx="8676456" cy="141568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캡슐화</a:t>
            </a:r>
            <a:endParaRPr lang="en-US" altLang="ko-KR" dirty="0"/>
          </a:p>
          <a:p>
            <a:pPr lvl="1"/>
            <a:r>
              <a:rPr lang="ko-KR" altLang="en-US" dirty="0" err="1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와 데이터를 클래스 내에 정의하고 구현</a:t>
            </a:r>
            <a:endParaRPr lang="en-US" altLang="ko-KR" dirty="0"/>
          </a:p>
          <a:p>
            <a:pPr lvl="1"/>
            <a:r>
              <a:rPr lang="ko-KR" altLang="en-US" dirty="0"/>
              <a:t>외부에서는 공개된 </a:t>
            </a:r>
            <a:r>
              <a:rPr lang="ko-KR" altLang="en-US" dirty="0" err="1"/>
              <a:t>메소드의</a:t>
            </a:r>
            <a:r>
              <a:rPr lang="ko-KR" altLang="en-US" dirty="0"/>
              <a:t> 인터페이스만을 접근할 있음</a:t>
            </a:r>
            <a:endParaRPr lang="en-US" altLang="ko-KR" dirty="0"/>
          </a:p>
          <a:p>
            <a:pPr lvl="2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외부에서는 비공개 데이터에 직접 접근하거나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구현 세부를 알 수 없다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dirty="0"/>
              <a:t>객체 내 데이터에 대한 보안</a:t>
            </a:r>
            <a:r>
              <a:rPr lang="en-US" altLang="ko-KR" dirty="0"/>
              <a:t>, </a:t>
            </a:r>
            <a:r>
              <a:rPr lang="ko-KR" altLang="en-US" dirty="0"/>
              <a:t>보호</a:t>
            </a:r>
            <a:r>
              <a:rPr lang="en-US" altLang="ko-KR" dirty="0"/>
              <a:t>, </a:t>
            </a:r>
            <a:r>
              <a:rPr lang="ko-KR" altLang="en-US" dirty="0"/>
              <a:t>외부 접근 제한 </a:t>
            </a:r>
            <a:r>
              <a:rPr lang="en-US" altLang="ko-KR" dirty="0"/>
              <a:t>-&gt; </a:t>
            </a:r>
            <a:r>
              <a:rPr lang="ko-KR" altLang="en-US" dirty="0"/>
              <a:t>정보 은닉화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4" name="모서리가 둥근 직사각형 19">
            <a:extLst>
              <a:ext uri="{FF2B5EF4-FFF2-40B4-BE49-F238E27FC236}">
                <a16:creationId xmlns:a16="http://schemas.microsoft.com/office/drawing/2014/main" id="{7EEA4142-CA38-4596-9354-AEE8D6DFDF7A}"/>
              </a:ext>
            </a:extLst>
          </p:cNvPr>
          <p:cNvSpPr/>
          <p:nvPr/>
        </p:nvSpPr>
        <p:spPr>
          <a:xfrm>
            <a:off x="2787047" y="4648471"/>
            <a:ext cx="1643074" cy="16430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610C8BB-1DFB-47FA-AEDC-49F3D01640C3}"/>
              </a:ext>
            </a:extLst>
          </p:cNvPr>
          <p:cNvCxnSpPr>
            <a:stCxn id="54" idx="1"/>
            <a:endCxn id="54" idx="3"/>
          </p:cNvCxnSpPr>
          <p:nvPr/>
        </p:nvCxnSpPr>
        <p:spPr>
          <a:xfrm rot="10800000" flipH="1">
            <a:off x="2787047" y="5470008"/>
            <a:ext cx="16430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1">
            <a:extLst>
              <a:ext uri="{FF2B5EF4-FFF2-40B4-BE49-F238E27FC236}">
                <a16:creationId xmlns:a16="http://schemas.microsoft.com/office/drawing/2014/main" id="{4D19AB6D-090D-42B5-B6C3-8D8AB16C3321}"/>
              </a:ext>
            </a:extLst>
          </p:cNvPr>
          <p:cNvSpPr txBox="1"/>
          <p:nvPr/>
        </p:nvSpPr>
        <p:spPr>
          <a:xfrm>
            <a:off x="2858485" y="4732075"/>
            <a:ext cx="1360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name;</a:t>
            </a:r>
          </a:p>
          <a:p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age;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22">
            <a:extLst>
              <a:ext uri="{FF2B5EF4-FFF2-40B4-BE49-F238E27FC236}">
                <a16:creationId xmlns:a16="http://schemas.microsoft.com/office/drawing/2014/main" id="{38C4C3F2-48C5-4C1B-94BE-E4675884FF1F}"/>
              </a:ext>
            </a:extLst>
          </p:cNvPr>
          <p:cNvSpPr txBox="1"/>
          <p:nvPr/>
        </p:nvSpPr>
        <p:spPr>
          <a:xfrm>
            <a:off x="2858485" y="5434289"/>
            <a:ext cx="1356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speak();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void eat();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void study();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8F910148-64CE-465C-BF20-A34C6D51FDFF}"/>
              </a:ext>
            </a:extLst>
          </p:cNvPr>
          <p:cNvSpPr txBox="1"/>
          <p:nvPr/>
        </p:nvSpPr>
        <p:spPr>
          <a:xfrm>
            <a:off x="3287113" y="43748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</a:p>
        </p:txBody>
      </p:sp>
      <p:sp>
        <p:nvSpPr>
          <p:cNvPr id="59" name="TextBox 24">
            <a:extLst>
              <a:ext uri="{FF2B5EF4-FFF2-40B4-BE49-F238E27FC236}">
                <a16:creationId xmlns:a16="http://schemas.microsoft.com/office/drawing/2014/main" id="{4E595F94-1EF1-44BB-B4F4-0E617E0EDF0F}"/>
              </a:ext>
            </a:extLst>
          </p:cNvPr>
          <p:cNvSpPr txBox="1"/>
          <p:nvPr/>
        </p:nvSpPr>
        <p:spPr>
          <a:xfrm>
            <a:off x="4715873" y="4934223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데이타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필드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(field)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26">
            <a:extLst>
              <a:ext uri="{FF2B5EF4-FFF2-40B4-BE49-F238E27FC236}">
                <a16:creationId xmlns:a16="http://schemas.microsoft.com/office/drawing/2014/main" id="{B1CAB1AF-791B-4A75-854D-95BC41B05C6C}"/>
              </a:ext>
            </a:extLst>
          </p:cNvPr>
          <p:cNvSpPr txBox="1"/>
          <p:nvPr/>
        </p:nvSpPr>
        <p:spPr>
          <a:xfrm>
            <a:off x="4715873" y="5648603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(method)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28">
            <a:extLst>
              <a:ext uri="{FF2B5EF4-FFF2-40B4-BE49-F238E27FC236}">
                <a16:creationId xmlns:a16="http://schemas.microsoft.com/office/drawing/2014/main" id="{B9B9859D-1117-43A6-959F-A8124C1630E4}"/>
              </a:ext>
            </a:extLst>
          </p:cNvPr>
          <p:cNvSpPr txBox="1"/>
          <p:nvPr/>
        </p:nvSpPr>
        <p:spPr>
          <a:xfrm>
            <a:off x="323528" y="317119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실세계의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캡슐화</a:t>
            </a:r>
          </a:p>
        </p:txBody>
      </p:sp>
      <p:sp>
        <p:nvSpPr>
          <p:cNvPr id="62" name="TextBox 29">
            <a:extLst>
              <a:ext uri="{FF2B5EF4-FFF2-40B4-BE49-F238E27FC236}">
                <a16:creationId xmlns:a16="http://schemas.microsoft.com/office/drawing/2014/main" id="{88C74A8B-B7E3-4E10-AC9F-54514CE72409}"/>
              </a:ext>
            </a:extLst>
          </p:cNvPr>
          <p:cNvSpPr txBox="1"/>
          <p:nvPr/>
        </p:nvSpPr>
        <p:spPr>
          <a:xfrm>
            <a:off x="251520" y="527506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 객체의 캡슐화</a:t>
            </a:r>
          </a:p>
        </p:txBody>
      </p:sp>
      <p:sp>
        <p:nvSpPr>
          <p:cNvPr id="63" name="오른쪽 중괄호 62">
            <a:extLst>
              <a:ext uri="{FF2B5EF4-FFF2-40B4-BE49-F238E27FC236}">
                <a16:creationId xmlns:a16="http://schemas.microsoft.com/office/drawing/2014/main" id="{BE05CFE0-7F57-43F1-9E6C-1E7716CBD8D8}"/>
              </a:ext>
            </a:extLst>
          </p:cNvPr>
          <p:cNvSpPr/>
          <p:nvPr/>
        </p:nvSpPr>
        <p:spPr>
          <a:xfrm>
            <a:off x="4501559" y="4791347"/>
            <a:ext cx="214314" cy="500066"/>
          </a:xfrm>
          <a:prstGeom prst="rightBrace">
            <a:avLst>
              <a:gd name="adj1" fmla="val 43750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오른쪽 중괄호 63">
            <a:extLst>
              <a:ext uri="{FF2B5EF4-FFF2-40B4-BE49-F238E27FC236}">
                <a16:creationId xmlns:a16="http://schemas.microsoft.com/office/drawing/2014/main" id="{4DD269BD-1CA2-4B95-A006-D9D0677F9CA5}"/>
              </a:ext>
            </a:extLst>
          </p:cNvPr>
          <p:cNvSpPr/>
          <p:nvPr/>
        </p:nvSpPr>
        <p:spPr>
          <a:xfrm>
            <a:off x="4501559" y="5505727"/>
            <a:ext cx="214314" cy="642942"/>
          </a:xfrm>
          <a:prstGeom prst="rightBrace">
            <a:avLst>
              <a:gd name="adj1" fmla="val 43750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슬라이드 번호 개체 틀 3">
            <a:extLst>
              <a:ext uri="{FF2B5EF4-FFF2-40B4-BE49-F238E27FC236}">
                <a16:creationId xmlns:a16="http://schemas.microsoft.com/office/drawing/2014/main" id="{6B563B72-A200-4C94-9DC5-4809B8461D12}"/>
              </a:ext>
            </a:extLst>
          </p:cNvPr>
          <p:cNvSpPr>
            <a:spLocks noGrp="1"/>
          </p:cNvSpPr>
          <p:nvPr/>
        </p:nvSpPr>
        <p:spPr>
          <a:xfrm>
            <a:off x="0" y="566455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73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/>
              <a:t>OOP1</a:t>
            </a:r>
            <a:endParaRPr lang="ko-KR" altLang="en-US" sz="25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5" name="슬라이드 번호 개체 틀 3">
            <a:extLst>
              <a:ext uri="{FF2B5EF4-FFF2-40B4-BE49-F238E27FC236}">
                <a16:creationId xmlns:a16="http://schemas.microsoft.com/office/drawing/2014/main" id="{6B563B72-A200-4C94-9DC5-4809B8461D12}"/>
              </a:ext>
            </a:extLst>
          </p:cNvPr>
          <p:cNvSpPr>
            <a:spLocks noGrp="1"/>
          </p:cNvSpPr>
          <p:nvPr/>
        </p:nvSpPr>
        <p:spPr>
          <a:xfrm>
            <a:off x="0" y="566455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2DF63770-7AF9-4D98-810F-826A7D77FE1B}"/>
              </a:ext>
            </a:extLst>
          </p:cNvPr>
          <p:cNvSpPr>
            <a:spLocks noGrp="1"/>
          </p:cNvSpPr>
          <p:nvPr/>
        </p:nvSpPr>
        <p:spPr>
          <a:xfrm>
            <a:off x="495300" y="785794"/>
            <a:ext cx="8153400" cy="52864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객체의 공통된 특징을 기술한 것</a:t>
            </a:r>
            <a:endParaRPr lang="en-US" altLang="ko-KR" dirty="0"/>
          </a:p>
          <a:p>
            <a:pPr lvl="1"/>
            <a:r>
              <a:rPr lang="ko-KR" altLang="en-US" dirty="0"/>
              <a:t>객체의 특성과 행위를 정의</a:t>
            </a:r>
            <a:endParaRPr lang="en-US" altLang="ko-KR" dirty="0"/>
          </a:p>
          <a:p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물리적 공간을 갖는 구체적인 것</a:t>
            </a:r>
            <a:r>
              <a:rPr lang="en-US" altLang="ko-KR" dirty="0"/>
              <a:t>, </a:t>
            </a:r>
            <a:r>
              <a:rPr lang="ko-KR" altLang="en-US" dirty="0"/>
              <a:t>실체</a:t>
            </a:r>
            <a:endParaRPr lang="en-US" altLang="ko-KR" dirty="0"/>
          </a:p>
          <a:p>
            <a:pPr lvl="1"/>
            <a:r>
              <a:rPr lang="ko-KR" altLang="en-US" dirty="0"/>
              <a:t>클래스의 </a:t>
            </a:r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실체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구체화한 객체를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(instance)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부름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객체와 인스턴스는 같은 뜻으로 사용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/>
              <a:t>사례</a:t>
            </a:r>
            <a:endParaRPr lang="en-US" altLang="ko-KR" dirty="0"/>
          </a:p>
          <a:p>
            <a:pPr lvl="1"/>
            <a:r>
              <a:rPr lang="ko-KR" altLang="en-US" dirty="0"/>
              <a:t>클래스</a:t>
            </a:r>
            <a:r>
              <a:rPr lang="en-US" altLang="ko-KR" dirty="0"/>
              <a:t>: </a:t>
            </a:r>
            <a:r>
              <a:rPr lang="ko-KR" altLang="en-US" dirty="0"/>
              <a:t>소나타자동차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: </a:t>
            </a:r>
            <a:r>
              <a:rPr lang="ko-KR" altLang="en-US" dirty="0"/>
              <a:t>출고된 실제 소나타 </a:t>
            </a:r>
            <a:r>
              <a:rPr lang="en-US" altLang="ko-KR" dirty="0"/>
              <a:t>100</a:t>
            </a:r>
            <a:r>
              <a:rPr lang="ko-KR" altLang="en-US" dirty="0"/>
              <a:t>대</a:t>
            </a:r>
          </a:p>
          <a:p>
            <a:pPr lvl="1"/>
            <a:r>
              <a:rPr lang="ko-KR" altLang="en-US" dirty="0"/>
              <a:t>클래스</a:t>
            </a:r>
            <a:r>
              <a:rPr lang="en-US" altLang="ko-KR" dirty="0"/>
              <a:t>: </a:t>
            </a:r>
            <a:r>
              <a:rPr lang="ko-KR" altLang="en-US" dirty="0"/>
              <a:t>벽시계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: </a:t>
            </a:r>
            <a:r>
              <a:rPr lang="ko-KR" altLang="en-US" dirty="0" err="1"/>
              <a:t>우리집</a:t>
            </a:r>
            <a:r>
              <a:rPr lang="ko-KR" altLang="en-US" dirty="0"/>
              <a:t> 벽에 걸린 벽시계들</a:t>
            </a:r>
          </a:p>
          <a:p>
            <a:pPr lvl="1"/>
            <a:r>
              <a:rPr lang="ko-KR" altLang="en-US" dirty="0"/>
              <a:t>클래스</a:t>
            </a:r>
            <a:r>
              <a:rPr lang="en-US" altLang="ko-KR" dirty="0"/>
              <a:t>: </a:t>
            </a:r>
            <a:r>
              <a:rPr lang="ko-KR" altLang="en-US" dirty="0"/>
              <a:t>책상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: </a:t>
            </a:r>
            <a:r>
              <a:rPr lang="ko-KR" altLang="en-US" dirty="0"/>
              <a:t>우리가 사용중인 실제 책상들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28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/>
              <a:t>OOP1</a:t>
            </a:r>
            <a:endParaRPr lang="ko-KR" altLang="en-US" sz="25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5" name="슬라이드 번호 개체 틀 3">
            <a:extLst>
              <a:ext uri="{FF2B5EF4-FFF2-40B4-BE49-F238E27FC236}">
                <a16:creationId xmlns:a16="http://schemas.microsoft.com/office/drawing/2014/main" id="{6B563B72-A200-4C94-9DC5-4809B8461D12}"/>
              </a:ext>
            </a:extLst>
          </p:cNvPr>
          <p:cNvSpPr>
            <a:spLocks noGrp="1"/>
          </p:cNvSpPr>
          <p:nvPr/>
        </p:nvSpPr>
        <p:spPr>
          <a:xfrm>
            <a:off x="0" y="566455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BFB8824-D7BF-4BB5-BF8F-8DC43F186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76" y="3335207"/>
            <a:ext cx="7182247" cy="247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사각형 설명선 4">
            <a:extLst>
              <a:ext uri="{FF2B5EF4-FFF2-40B4-BE49-F238E27FC236}">
                <a16:creationId xmlns:a16="http://schemas.microsoft.com/office/drawing/2014/main" id="{D0F47339-FB83-490D-A8D3-477EAD3ADC12}"/>
              </a:ext>
            </a:extLst>
          </p:cNvPr>
          <p:cNvSpPr/>
          <p:nvPr/>
        </p:nvSpPr>
        <p:spPr>
          <a:xfrm>
            <a:off x="3213124" y="764704"/>
            <a:ext cx="4572000" cy="2247424"/>
          </a:xfrm>
          <a:prstGeom prst="wedgeRoundRectCallou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붕어빵 틀은 클래스이며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틀의 형태로 구워진 붕어빵은 바로 객체입니다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붕어빵은 틀의 모양대로 만들어지지만 서로 조금씩 다릅니다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치즈붕어빵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크림붕어빵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앙코붕어빵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등이 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그래도 이들은 모두 붕어빵입니다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31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/>
              <a:t>OOP1</a:t>
            </a:r>
            <a:endParaRPr lang="ko-KR" altLang="en-US" sz="25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1DE66CA-997E-4BA7-BF42-4F217AFC8517}"/>
              </a:ext>
            </a:extLst>
          </p:cNvPr>
          <p:cNvGrpSpPr/>
          <p:nvPr/>
        </p:nvGrpSpPr>
        <p:grpSpPr>
          <a:xfrm>
            <a:off x="358594" y="938165"/>
            <a:ext cx="8426813" cy="4920115"/>
            <a:chOff x="431435" y="1327650"/>
            <a:chExt cx="8426813" cy="4920115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801A0C3-EB0C-4F45-A036-9A30F18E89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35" y="2409161"/>
              <a:ext cx="7524941" cy="3715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순서도: 처리 9">
              <a:extLst>
                <a:ext uri="{FF2B5EF4-FFF2-40B4-BE49-F238E27FC236}">
                  <a16:creationId xmlns:a16="http://schemas.microsoft.com/office/drawing/2014/main" id="{2CE2F4CB-2E7F-4FC8-B531-ECDA610A32B8}"/>
                </a:ext>
              </a:extLst>
            </p:cNvPr>
            <p:cNvSpPr/>
            <p:nvPr/>
          </p:nvSpPr>
          <p:spPr>
            <a:xfrm>
              <a:off x="3143240" y="1684840"/>
              <a:ext cx="2286016" cy="857256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4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직업</a:t>
              </a:r>
              <a:r>
                <a:rPr lang="en-US" altLang="ko-KR" sz="14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4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나이</a:t>
              </a:r>
              <a:r>
                <a:rPr lang="en-US" altLang="ko-KR" sz="14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성별</a:t>
              </a:r>
              <a:r>
                <a:rPr lang="en-US" altLang="ko-KR" sz="14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혈액형</a:t>
              </a:r>
              <a:endParaRPr lang="en-US" altLang="ko-KR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밥 먹기</a:t>
              </a:r>
              <a:r>
                <a:rPr lang="en-US" altLang="ko-KR" sz="14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잠자기</a:t>
              </a:r>
              <a:r>
                <a:rPr lang="en-US" altLang="ko-KR" sz="14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말하기</a:t>
              </a:r>
              <a:r>
                <a:rPr lang="en-US" altLang="ko-KR" sz="14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걷기</a:t>
              </a:r>
              <a:endParaRPr lang="en-US" altLang="ko-KR" sz="14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CF15CB84-D6EB-4B04-96D1-75925FB28934}"/>
                </a:ext>
              </a:extLst>
            </p:cNvPr>
            <p:cNvSpPr txBox="1"/>
            <p:nvPr/>
          </p:nvSpPr>
          <p:spPr>
            <a:xfrm>
              <a:off x="3857620" y="1327650"/>
              <a:ext cx="1184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사람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CD6C1B4-12C3-4247-9AA2-F0E932137547}"/>
                </a:ext>
              </a:extLst>
            </p:cNvPr>
            <p:cNvGrpSpPr/>
            <p:nvPr/>
          </p:nvGrpSpPr>
          <p:grpSpPr>
            <a:xfrm>
              <a:off x="919563" y="3717032"/>
              <a:ext cx="7938685" cy="2530733"/>
              <a:chOff x="919563" y="3368719"/>
              <a:chExt cx="7938685" cy="2530733"/>
            </a:xfrm>
          </p:grpSpPr>
          <p:sp>
            <p:nvSpPr>
              <p:cNvPr id="13" name="TextBox 4">
                <a:extLst>
                  <a:ext uri="{FF2B5EF4-FFF2-40B4-BE49-F238E27FC236}">
                    <a16:creationId xmlns:a16="http://schemas.microsoft.com/office/drawing/2014/main" id="{496B70A1-49BE-4822-BF70-FC411C420674}"/>
                  </a:ext>
                </a:extLst>
              </p:cNvPr>
              <p:cNvSpPr txBox="1"/>
              <p:nvPr/>
            </p:nvSpPr>
            <p:spPr>
              <a:xfrm>
                <a:off x="6651255" y="5536309"/>
                <a:ext cx="11224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400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객체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ko-KR" altLang="en-US" sz="1400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김미남</a:t>
                </a:r>
              </a:p>
            </p:txBody>
          </p:sp>
          <p:sp>
            <p:nvSpPr>
              <p:cNvPr id="14" name="TextBox 6">
                <a:extLst>
                  <a:ext uri="{FF2B5EF4-FFF2-40B4-BE49-F238E27FC236}">
                    <a16:creationId xmlns:a16="http://schemas.microsoft.com/office/drawing/2014/main" id="{AA252FC5-2028-4EF6-BCBF-712631FEB220}"/>
                  </a:ext>
                </a:extLst>
              </p:cNvPr>
              <p:cNvSpPr txBox="1"/>
              <p:nvPr/>
            </p:nvSpPr>
            <p:spPr>
              <a:xfrm>
                <a:off x="7643834" y="3376641"/>
                <a:ext cx="121441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08000"/>
                <a:r>
                  <a:rPr lang="ko-KR" altLang="en-US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이름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	</a:t>
                </a:r>
                <a:r>
                  <a:rPr lang="ko-KR" altLang="en-US" sz="1400" dirty="0" err="1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김미남</a:t>
                </a:r>
                <a:endPara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defTabSz="108000"/>
                <a:r>
                  <a:rPr lang="ko-KR" altLang="en-US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직업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			</a:t>
                </a:r>
                <a:r>
                  <a:rPr lang="ko-KR" altLang="en-US" sz="14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교수</a:t>
                </a:r>
                <a:endPara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defTabSz="108000"/>
                <a:r>
                  <a:rPr lang="ko-KR" altLang="en-US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나이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			</a:t>
                </a:r>
                <a:r>
                  <a:rPr lang="en-US" altLang="ko-KR" sz="14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47</a:t>
                </a:r>
              </a:p>
              <a:p>
                <a:pPr defTabSz="108000"/>
                <a:r>
                  <a:rPr lang="ko-KR" altLang="en-US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성별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			</a:t>
                </a:r>
                <a:r>
                  <a:rPr lang="ko-KR" altLang="en-US" sz="14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남</a:t>
                </a:r>
                <a:endPara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defTabSz="108000"/>
                <a:r>
                  <a:rPr lang="ko-KR" altLang="en-US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혈액형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14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AB</a:t>
                </a:r>
                <a:endParaRPr lang="ko-KR" altLang="en-US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TextBox 10">
                <a:extLst>
                  <a:ext uri="{FF2B5EF4-FFF2-40B4-BE49-F238E27FC236}">
                    <a16:creationId xmlns:a16="http://schemas.microsoft.com/office/drawing/2014/main" id="{B9D50788-58AB-4F28-9334-1AB626ED002B}"/>
                  </a:ext>
                </a:extLst>
              </p:cNvPr>
              <p:cNvSpPr txBox="1"/>
              <p:nvPr/>
            </p:nvSpPr>
            <p:spPr>
              <a:xfrm>
                <a:off x="1835696" y="3368719"/>
                <a:ext cx="121441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2000"/>
                <a:r>
                  <a:rPr lang="ko-KR" altLang="en-US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이름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	</a:t>
                </a:r>
                <a:r>
                  <a:rPr lang="ko-KR" altLang="en-US" sz="14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최승희</a:t>
                </a:r>
                <a:endPara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defTabSz="72000"/>
                <a:r>
                  <a:rPr lang="ko-KR" altLang="en-US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직업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			</a:t>
                </a:r>
                <a:r>
                  <a:rPr lang="ko-KR" altLang="en-US" sz="14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의사</a:t>
                </a:r>
                <a:endPara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defTabSz="72000"/>
                <a:r>
                  <a:rPr lang="ko-KR" altLang="en-US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나이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			</a:t>
                </a:r>
                <a:r>
                  <a:rPr lang="en-US" altLang="ko-KR" sz="14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45</a:t>
                </a:r>
              </a:p>
              <a:p>
                <a:pPr defTabSz="72000"/>
                <a:r>
                  <a:rPr lang="ko-KR" altLang="en-US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성별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			</a:t>
                </a:r>
                <a:r>
                  <a:rPr lang="ko-KR" altLang="en-US" sz="14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여</a:t>
                </a:r>
                <a:endPara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defTabSz="72000"/>
                <a:r>
                  <a:rPr lang="ko-KR" altLang="en-US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혈액형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14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  <a:endParaRPr lang="ko-KR" altLang="en-US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TextBox 11">
                <a:extLst>
                  <a:ext uri="{FF2B5EF4-FFF2-40B4-BE49-F238E27FC236}">
                    <a16:creationId xmlns:a16="http://schemas.microsoft.com/office/drawing/2014/main" id="{88A5D154-1B2D-4D53-B807-A89CDF5F0AFC}"/>
                  </a:ext>
                </a:extLst>
              </p:cNvPr>
              <p:cNvSpPr txBox="1"/>
              <p:nvPr/>
            </p:nvSpPr>
            <p:spPr>
              <a:xfrm>
                <a:off x="919563" y="5591675"/>
                <a:ext cx="12474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40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객체 </a:t>
                </a:r>
                <a:r>
                  <a:rPr lang="en-US" altLang="ko-KR" sz="140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140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최승희</a:t>
                </a:r>
                <a:endParaRPr lang="ko-KR" altLang="en-US" sz="14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TextBox 13">
                <a:extLst>
                  <a:ext uri="{FF2B5EF4-FFF2-40B4-BE49-F238E27FC236}">
                    <a16:creationId xmlns:a16="http://schemas.microsoft.com/office/drawing/2014/main" id="{113E575A-130B-41BB-BD16-42B2DD8D4551}"/>
                  </a:ext>
                </a:extLst>
              </p:cNvPr>
              <p:cNvSpPr txBox="1"/>
              <p:nvPr/>
            </p:nvSpPr>
            <p:spPr>
              <a:xfrm>
                <a:off x="4679141" y="3376641"/>
                <a:ext cx="121441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08000"/>
                <a:r>
                  <a:rPr lang="ko-KR" altLang="en-US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이름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	</a:t>
                </a:r>
                <a:r>
                  <a:rPr lang="ko-KR" altLang="en-US" sz="1400" dirty="0" err="1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이미녀</a:t>
                </a:r>
                <a:endPara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defTabSz="108000"/>
                <a:r>
                  <a:rPr lang="ko-KR" altLang="en-US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직업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			</a:t>
                </a:r>
                <a:r>
                  <a:rPr lang="ko-KR" altLang="en-US" sz="14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골프선수</a:t>
                </a:r>
                <a:endPara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defTabSz="108000"/>
                <a:r>
                  <a:rPr lang="ko-KR" altLang="en-US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나이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			</a:t>
                </a:r>
                <a:r>
                  <a:rPr lang="en-US" altLang="ko-KR" sz="14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28</a:t>
                </a:r>
              </a:p>
              <a:p>
                <a:pPr defTabSz="108000"/>
                <a:r>
                  <a:rPr lang="ko-KR" altLang="en-US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성별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			</a:t>
                </a:r>
                <a:r>
                  <a:rPr lang="ko-KR" altLang="en-US" sz="14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여</a:t>
                </a:r>
                <a:endPara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defTabSz="108000"/>
                <a:r>
                  <a:rPr lang="ko-KR" altLang="en-US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혈액형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14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</a:t>
                </a:r>
                <a:endParaRPr lang="ko-KR" altLang="en-US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TextBox 23">
                <a:extLst>
                  <a:ext uri="{FF2B5EF4-FFF2-40B4-BE49-F238E27FC236}">
                    <a16:creationId xmlns:a16="http://schemas.microsoft.com/office/drawing/2014/main" id="{6D1A700C-DF11-4684-86EA-18CA7B738F16}"/>
                  </a:ext>
                </a:extLst>
              </p:cNvPr>
              <p:cNvSpPr txBox="1"/>
              <p:nvPr/>
            </p:nvSpPr>
            <p:spPr>
              <a:xfrm>
                <a:off x="3648723" y="5558243"/>
                <a:ext cx="12474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400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객체 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1400" dirty="0" err="1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이미녀</a:t>
                </a:r>
                <a:endParaRPr lang="ko-KR" altLang="en-US" sz="14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928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/>
              <a:t>OOP1</a:t>
            </a:r>
            <a:endParaRPr lang="ko-KR" altLang="en-US" sz="25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1C2F8FF3-74E0-47D0-9C8C-8EA522F7C7AF}"/>
              </a:ext>
            </a:extLst>
          </p:cNvPr>
          <p:cNvSpPr txBox="1"/>
          <p:nvPr/>
        </p:nvSpPr>
        <p:spPr>
          <a:xfrm>
            <a:off x="1808828" y="1893083"/>
            <a:ext cx="3214678" cy="421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Person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String name;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age;</a:t>
            </a:r>
          </a:p>
          <a:p>
            <a:pPr lvl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Person() {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Person(String s) {</a:t>
            </a:r>
          </a:p>
          <a:p>
            <a:pPr lvl="2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 = s;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String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{</a:t>
            </a:r>
          </a:p>
          <a:p>
            <a:pPr lvl="2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name;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0" name="모서리가 둥근 사각형 설명선 4">
            <a:extLst>
              <a:ext uri="{FF2B5EF4-FFF2-40B4-BE49-F238E27FC236}">
                <a16:creationId xmlns:a16="http://schemas.microsoft.com/office/drawing/2014/main" id="{62E8F665-373C-4807-BC7E-DB3F86AF13C8}"/>
              </a:ext>
            </a:extLst>
          </p:cNvPr>
          <p:cNvSpPr/>
          <p:nvPr/>
        </p:nvSpPr>
        <p:spPr>
          <a:xfrm>
            <a:off x="5023506" y="1321579"/>
            <a:ext cx="1285884" cy="357190"/>
          </a:xfrm>
          <a:prstGeom prst="wedgeRoundRectCallout">
            <a:avLst>
              <a:gd name="adj1" fmla="val -172428"/>
              <a:gd name="adj2" fmla="val 13944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이름</a:t>
            </a:r>
          </a:p>
        </p:txBody>
      </p:sp>
      <p:sp>
        <p:nvSpPr>
          <p:cNvPr id="21" name="모서리가 둥근 사각형 설명선 5">
            <a:extLst>
              <a:ext uri="{FF2B5EF4-FFF2-40B4-BE49-F238E27FC236}">
                <a16:creationId xmlns:a16="http://schemas.microsoft.com/office/drawing/2014/main" id="{62EE504A-115E-4E70-8582-06CB38183AE8}"/>
              </a:ext>
            </a:extLst>
          </p:cNvPr>
          <p:cNvSpPr/>
          <p:nvPr/>
        </p:nvSpPr>
        <p:spPr>
          <a:xfrm>
            <a:off x="3737654" y="892951"/>
            <a:ext cx="1285884" cy="357190"/>
          </a:xfrm>
          <a:prstGeom prst="wedgeRoundRectCallout">
            <a:avLst>
              <a:gd name="adj1" fmla="val -130792"/>
              <a:gd name="adj2" fmla="val 27799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키워드</a:t>
            </a:r>
          </a:p>
        </p:txBody>
      </p:sp>
      <p:sp>
        <p:nvSpPr>
          <p:cNvPr id="22" name="모서리가 둥근 사각형 설명선 7">
            <a:extLst>
              <a:ext uri="{FF2B5EF4-FFF2-40B4-BE49-F238E27FC236}">
                <a16:creationId xmlns:a16="http://schemas.microsoft.com/office/drawing/2014/main" id="{B22DFBD6-D0CF-446C-9D3B-6991CFB69911}"/>
              </a:ext>
            </a:extLst>
          </p:cNvPr>
          <p:cNvSpPr/>
          <p:nvPr/>
        </p:nvSpPr>
        <p:spPr>
          <a:xfrm>
            <a:off x="5309258" y="2393149"/>
            <a:ext cx="1071570" cy="357190"/>
          </a:xfrm>
          <a:prstGeom prst="wedgeRoundRectCallout">
            <a:avLst>
              <a:gd name="adj1" fmla="val -161007"/>
              <a:gd name="adj2" fmla="val -4369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</a:t>
            </a:r>
            <a:r>
              <a:rPr lang="en-US" altLang="ko-KR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(field)</a:t>
            </a:r>
            <a:endParaRPr lang="ko-KR" altLang="en-US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사각형 설명선 9">
            <a:extLst>
              <a:ext uri="{FF2B5EF4-FFF2-40B4-BE49-F238E27FC236}">
                <a16:creationId xmlns:a16="http://schemas.microsoft.com/office/drawing/2014/main" id="{9BEDB65A-6C89-42B1-992E-9F3E834C0B95}"/>
              </a:ext>
            </a:extLst>
          </p:cNvPr>
          <p:cNvSpPr/>
          <p:nvPr/>
        </p:nvSpPr>
        <p:spPr>
          <a:xfrm>
            <a:off x="5666416" y="5179231"/>
            <a:ext cx="1668756" cy="357190"/>
          </a:xfrm>
          <a:prstGeom prst="wedgeRoundRectCallout">
            <a:avLst>
              <a:gd name="adj1" fmla="val -122173"/>
              <a:gd name="adj2" fmla="val -1985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(method)</a:t>
            </a:r>
            <a:endParaRPr lang="ko-KR" altLang="en-US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사각형 설명선 10">
            <a:extLst>
              <a:ext uri="{FF2B5EF4-FFF2-40B4-BE49-F238E27FC236}">
                <a16:creationId xmlns:a16="http://schemas.microsoft.com/office/drawing/2014/main" id="{5316A2E1-FA80-4BA4-A329-28D6ED2C65A5}"/>
              </a:ext>
            </a:extLst>
          </p:cNvPr>
          <p:cNvSpPr/>
          <p:nvPr/>
        </p:nvSpPr>
        <p:spPr>
          <a:xfrm>
            <a:off x="5666448" y="3107529"/>
            <a:ext cx="1668724" cy="357190"/>
          </a:xfrm>
          <a:prstGeom prst="wedgeRoundRectCallout">
            <a:avLst>
              <a:gd name="adj1" fmla="val -120400"/>
              <a:gd name="adj2" fmla="val 332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en-US" altLang="ko-KR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(constructor)</a:t>
            </a:r>
            <a:endParaRPr lang="ko-KR" altLang="en-US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DD6F83-8925-40B3-9FA5-79C0CC5E4103}"/>
              </a:ext>
            </a:extLst>
          </p:cNvPr>
          <p:cNvSpPr/>
          <p:nvPr/>
        </p:nvSpPr>
        <p:spPr>
          <a:xfrm>
            <a:off x="2165986" y="3036091"/>
            <a:ext cx="2571768" cy="5715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FA7FEA-73C8-4DA9-A539-02C9EB520BB8}"/>
              </a:ext>
            </a:extLst>
          </p:cNvPr>
          <p:cNvSpPr/>
          <p:nvPr/>
        </p:nvSpPr>
        <p:spPr>
          <a:xfrm>
            <a:off x="2165986" y="3893347"/>
            <a:ext cx="2571768" cy="7858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BD2AE9-2377-4252-A176-41195E0641BF}"/>
              </a:ext>
            </a:extLst>
          </p:cNvPr>
          <p:cNvSpPr/>
          <p:nvPr/>
        </p:nvSpPr>
        <p:spPr>
          <a:xfrm>
            <a:off x="2165986" y="4893479"/>
            <a:ext cx="2571768" cy="92869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모서리가 둥근 사각형 설명선 14">
            <a:extLst>
              <a:ext uri="{FF2B5EF4-FFF2-40B4-BE49-F238E27FC236}">
                <a16:creationId xmlns:a16="http://schemas.microsoft.com/office/drawing/2014/main" id="{C4FF4B95-0514-4D77-B6F4-DE0B396F9D50}"/>
              </a:ext>
            </a:extLst>
          </p:cNvPr>
          <p:cNvSpPr/>
          <p:nvPr/>
        </p:nvSpPr>
        <p:spPr>
          <a:xfrm>
            <a:off x="1951704" y="750075"/>
            <a:ext cx="1643074" cy="357190"/>
          </a:xfrm>
          <a:prstGeom prst="wedgeRoundRectCallout">
            <a:avLst>
              <a:gd name="adj1" fmla="val -44248"/>
              <a:gd name="adj2" fmla="val 31069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</a:t>
            </a:r>
            <a:r>
              <a:rPr lang="en-US" altLang="ko-KR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 접근 권한</a:t>
            </a:r>
          </a:p>
        </p:txBody>
      </p:sp>
      <p:sp>
        <p:nvSpPr>
          <p:cNvPr id="29" name="모서리가 둥근 사각형 설명선 16">
            <a:extLst>
              <a:ext uri="{FF2B5EF4-FFF2-40B4-BE49-F238E27FC236}">
                <a16:creationId xmlns:a16="http://schemas.microsoft.com/office/drawing/2014/main" id="{88D0E450-B8F9-45C0-9427-FD1DAA728D9D}"/>
              </a:ext>
            </a:extLst>
          </p:cNvPr>
          <p:cNvSpPr/>
          <p:nvPr/>
        </p:nvSpPr>
        <p:spPr>
          <a:xfrm>
            <a:off x="5666448" y="3750471"/>
            <a:ext cx="1285884" cy="357190"/>
          </a:xfrm>
          <a:prstGeom prst="wedgeRoundRectCallout">
            <a:avLst>
              <a:gd name="adj1" fmla="val -120400"/>
              <a:gd name="adj2" fmla="val 4647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endParaRPr lang="ko-KR" altLang="en-US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5094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8860</TotalTime>
  <Words>711</Words>
  <Application>Microsoft Office PowerPoint</Application>
  <PresentationFormat>화면 슬라이드 쇼(4:3)</PresentationFormat>
  <Paragraphs>159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HY나무M</vt:lpstr>
      <vt:lpstr>맑은 고딕</vt:lpstr>
      <vt:lpstr>휴먼편지체</vt:lpstr>
      <vt:lpstr>Arial</vt:lpstr>
      <vt:lpstr>Tw Cen MT</vt:lpstr>
      <vt:lpstr>Wingdings</vt:lpstr>
      <vt:lpstr>Wingdings 2</vt:lpstr>
      <vt:lpstr>가을</vt:lpstr>
      <vt:lpstr>09.OOP1(객체지향프로그래밍1)</vt:lpstr>
      <vt:lpstr>OOP1</vt:lpstr>
      <vt:lpstr>OOP1</vt:lpstr>
      <vt:lpstr>OOP1</vt:lpstr>
      <vt:lpstr>OOP1</vt:lpstr>
      <vt:lpstr>OOP1</vt:lpstr>
      <vt:lpstr>OOP1</vt:lpstr>
      <vt:lpstr>OOP1</vt:lpstr>
      <vt:lpstr>OOP1</vt:lpstr>
      <vt:lpstr>OOP1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</cp:lastModifiedBy>
  <cp:revision>1207</cp:revision>
  <dcterms:created xsi:type="dcterms:W3CDTF">2009-09-01T01:24:33Z</dcterms:created>
  <dcterms:modified xsi:type="dcterms:W3CDTF">2021-06-21T08:14:58Z</dcterms:modified>
</cp:coreProperties>
</file>