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23" r:id="rId1"/>
  </p:sldMasterIdLst>
  <p:notesMasterIdLst>
    <p:notesMasterId r:id="rId28"/>
  </p:notesMasterIdLst>
  <p:handoutMasterIdLst>
    <p:handoutMasterId r:id="rId29"/>
  </p:handoutMasterIdLst>
  <p:sldIdLst>
    <p:sldId id="260" r:id="rId2"/>
    <p:sldId id="261" r:id="rId3"/>
    <p:sldId id="280" r:id="rId4"/>
    <p:sldId id="264" r:id="rId5"/>
    <p:sldId id="297" r:id="rId6"/>
    <p:sldId id="301" r:id="rId7"/>
    <p:sldId id="270" r:id="rId8"/>
    <p:sldId id="302" r:id="rId9"/>
    <p:sldId id="265" r:id="rId10"/>
    <p:sldId id="290" r:id="rId11"/>
    <p:sldId id="303" r:id="rId12"/>
    <p:sldId id="298" r:id="rId13"/>
    <p:sldId id="291" r:id="rId14"/>
    <p:sldId id="304" r:id="rId15"/>
    <p:sldId id="299" r:id="rId16"/>
    <p:sldId id="275" r:id="rId17"/>
    <p:sldId id="274" r:id="rId18"/>
    <p:sldId id="305" r:id="rId19"/>
    <p:sldId id="306" r:id="rId20"/>
    <p:sldId id="307" r:id="rId21"/>
    <p:sldId id="308" r:id="rId22"/>
    <p:sldId id="309" r:id="rId23"/>
    <p:sldId id="310" r:id="rId24"/>
    <p:sldId id="268" r:id="rId25"/>
    <p:sldId id="279" r:id="rId26"/>
    <p:sldId id="27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eJuU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52" autoAdjust="0"/>
    <p:restoredTop sz="99885" autoAdjust="0"/>
  </p:normalViewPr>
  <p:slideViewPr>
    <p:cSldViewPr snapToGrid="0">
      <p:cViewPr>
        <p:scale>
          <a:sx n="75" d="100"/>
          <a:sy n="75" d="100"/>
        </p:scale>
        <p:origin x="204" y="-94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61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6092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2021-12-10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  <p:sldLayoutId id="2147484313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6710" y="2676872"/>
            <a:ext cx="3878580" cy="8168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800" b="1" spc="-300" dirty="0">
                <a:solidFill>
                  <a:schemeClr val="bg1"/>
                </a:solidFill>
              </a:rPr>
              <a:t>OMR PROJECT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862055" y="217289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862055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19" y="142240"/>
            <a:ext cx="1452246" cy="265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48000" y="350985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dirty="0">
                <a:solidFill>
                  <a:srgbClr val="FFC000"/>
                </a:solidFill>
              </a:rPr>
              <a:t>TEAM A</a:t>
            </a:r>
          </a:p>
        </p:txBody>
      </p:sp>
      <p:sp>
        <p:nvSpPr>
          <p:cNvPr id="26" name="TextBox 19"/>
          <p:cNvSpPr txBox="1"/>
          <p:nvPr/>
        </p:nvSpPr>
        <p:spPr>
          <a:xfrm>
            <a:off x="483406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기근태</a:t>
            </a:r>
          </a:p>
        </p:txBody>
      </p:sp>
      <p:sp>
        <p:nvSpPr>
          <p:cNvPr id="27" name="TextBox 19"/>
          <p:cNvSpPr txBox="1"/>
          <p:nvPr/>
        </p:nvSpPr>
        <p:spPr>
          <a:xfrm>
            <a:off x="5590222" y="4346555"/>
            <a:ext cx="969533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노명운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656761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이지강</a:t>
            </a:r>
          </a:p>
        </p:txBody>
      </p:sp>
      <p:sp>
        <p:nvSpPr>
          <p:cNvPr id="29" name="TextBox 19"/>
          <p:cNvSpPr txBox="1"/>
          <p:nvPr/>
        </p:nvSpPr>
        <p:spPr>
          <a:xfrm>
            <a:off x="3821794" y="4346555"/>
            <a:ext cx="934514" cy="33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최성욱</a:t>
            </a:r>
          </a:p>
        </p:txBody>
      </p:sp>
      <p:sp>
        <p:nvSpPr>
          <p:cNvPr id="30" name="TextBox 19"/>
          <p:cNvSpPr txBox="1"/>
          <p:nvPr/>
        </p:nvSpPr>
        <p:spPr>
          <a:xfrm>
            <a:off x="7443916" y="4349730"/>
            <a:ext cx="773430" cy="33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latin typeface="+mn-lt"/>
                <a:ea typeface="+mn-ea"/>
                <a:cs typeface="+mn-cs"/>
              </a:defRPr>
            </a:pPr>
            <a:r>
              <a:rPr lang="ko-KR" altLang="en-US" sz="1600">
                <a:solidFill>
                  <a:schemeClr val="bg1"/>
                </a:solidFill>
              </a:rPr>
              <a:t>이주운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838759" y="1305697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07224" y="1305697"/>
            <a:ext cx="19284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Database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50298" y="2339255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5937" y="2350239"/>
            <a:ext cx="1360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Student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85321" y="2339255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85320" y="2316720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Answer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8275799" y="3392499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275799" y="2816196"/>
            <a:ext cx="0" cy="115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8147059" y="2320600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147058" y="2298065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rgbClr val="FFC000"/>
                </a:solidFill>
              </a:rPr>
              <a:t>Timer</a:t>
            </a:r>
            <a:endParaRPr lang="ko-KR" altLang="en-US" sz="2800" dirty="0">
              <a:solidFill>
                <a:srgbClr val="FFC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631015" y="323271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631014" y="321017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Answer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8492753" y="319152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2752" y="316898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Minutes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8492752" y="3780015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492751" y="3757480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Seconds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>
            <a:off x="8275801" y="396518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2279039" y="3424089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279039" y="2847786"/>
            <a:ext cx="4" cy="345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2495993" y="322311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495992" y="320057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Name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2495992" y="3811605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495991" y="3789070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Std_code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2" name="직선 연결선 111"/>
          <p:cNvCxnSpPr/>
          <p:nvPr/>
        </p:nvCxnSpPr>
        <p:spPr>
          <a:xfrm>
            <a:off x="2279041" y="399677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2495994" y="4401530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95993" y="4378995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Score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2279043" y="4586703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2495991" y="4950257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495990" y="4927722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Apply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>
            <a:off x="2279040" y="5135430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2495990" y="5529377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495989" y="5506842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Manager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>
            <a:off x="2279039" y="5714550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2495989" y="6120723"/>
            <a:ext cx="1226236" cy="377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495988" y="6098188"/>
            <a:ext cx="1226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</a:rPr>
              <a:t>Rank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24" name="직선 연결선 123"/>
          <p:cNvCxnSpPr/>
          <p:nvPr/>
        </p:nvCxnSpPr>
        <p:spPr>
          <a:xfrm>
            <a:off x="2279038" y="6305896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444737" y="2845194"/>
            <a:ext cx="0" cy="60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5444737" y="3451078"/>
            <a:ext cx="216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10741" y="1953387"/>
            <a:ext cx="2118246" cy="4646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56446" y="1962912"/>
            <a:ext cx="1591829" cy="10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76949" y="1934337"/>
            <a:ext cx="2695575" cy="47426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0577" y="1967058"/>
            <a:ext cx="1714516" cy="1519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33999" y="1254387"/>
            <a:ext cx="667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JSP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10741" y="1343553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4741" y="1832608"/>
            <a:ext cx="1865575" cy="51706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Login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studentExam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studentRank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studentResult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adminList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adminDelete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adminInsertForm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adminUpdateForm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spc="-150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30478" y="1222574"/>
            <a:ext cx="86530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DTO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07220" y="131174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11428" y="3704309"/>
            <a:ext cx="9149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DAO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88170" y="3793475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3030" y="1243908"/>
            <a:ext cx="167975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Controller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75497" y="1333074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10737" y="1235337"/>
            <a:ext cx="11624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 smtClean="0">
                <a:solidFill>
                  <a:schemeClr val="accent1"/>
                </a:solidFill>
              </a:rPr>
              <a:t>Action</a:t>
            </a:r>
            <a:endParaRPr lang="ko-KR" altLang="en-US" sz="3600" spc="-300" dirty="0">
              <a:solidFill>
                <a:schemeClr val="accent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120429" y="1321780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750070" y="4362234"/>
            <a:ext cx="1714516" cy="9993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6031" y="2177980"/>
            <a:ext cx="1039002" cy="5062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smtClean="0">
                <a:solidFill>
                  <a:schemeClr val="bg1"/>
                </a:solidFill>
              </a:rPr>
              <a:t>Controller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7760" y="1901480"/>
            <a:ext cx="2493952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LoginAction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StudentExamAction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StudentGradeFormAction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StudentRankAction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StudentResultAction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AdminListAction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AdminDeleteAction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AdminInsertFormAction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AdminUpdateAction</a:t>
            </a:r>
            <a:endParaRPr lang="en-US" altLang="ko-KR" sz="2000" spc="-15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AdminUpdateFormAction</a:t>
            </a:r>
            <a:r>
              <a:rPr lang="en-US" altLang="ko-KR" sz="2000" spc="-15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896170" y="4560367"/>
            <a:ext cx="130523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OmrDAO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15220" y="1945608"/>
            <a:ext cx="13052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AnswerDTO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StudentDTO</a:t>
            </a:r>
            <a:endParaRPr lang="en-US" altLang="ko-KR" sz="2000" spc="-15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spc="-150" dirty="0" err="1" smtClean="0">
                <a:solidFill>
                  <a:schemeClr val="bg1"/>
                </a:solidFill>
              </a:rPr>
              <a:t>TimerDTO</a:t>
            </a:r>
            <a:endParaRPr lang="en-US" altLang="ko-KR" sz="2000" spc="-15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19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97377" y="2314060"/>
            <a:ext cx="3048001" cy="425195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69598" y="2297744"/>
            <a:ext cx="3048001" cy="425195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061679" y="4158169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38274" y="4129077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8759" y="1210447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85031" y="1129079"/>
            <a:ext cx="147264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 </a:t>
            </a:r>
            <a:r>
              <a:rPr lang="en-US" altLang="ko-KR" sz="44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2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381500" y="3799691"/>
            <a:ext cx="3650839" cy="12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81500" y="4051683"/>
            <a:ext cx="3650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 smtClean="0">
                <a:solidFill>
                  <a:srgbClr val="FFC000"/>
                </a:solidFill>
                <a:latin typeface="a바른생각" pitchFamily="18" charset="-127"/>
                <a:ea typeface="a바른생각" pitchFamily="18" charset="-127"/>
              </a:rPr>
              <a:t>CONTROLLER</a:t>
            </a:r>
            <a:endParaRPr lang="ko-KR" altLang="en-US" sz="3600" b="1" dirty="0">
              <a:solidFill>
                <a:srgbClr val="FFC000"/>
              </a:solidFill>
              <a:latin typeface="a바른생각" pitchFamily="18" charset="-127"/>
              <a:ea typeface="a바른생각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901682" y="3808672"/>
            <a:ext cx="1020318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987408" y="3808672"/>
            <a:ext cx="921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DAO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495693" y="5459419"/>
            <a:ext cx="1810482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54589" y="5454398"/>
            <a:ext cx="17057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8306451" y="3701137"/>
            <a:ext cx="370776" cy="7047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8332726" y="4345619"/>
            <a:ext cx="370776" cy="7047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030786" y="3427842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36425" y="3421489"/>
            <a:ext cx="1360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Student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077703" y="5010284"/>
            <a:ext cx="1571930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77702" y="4987749"/>
            <a:ext cx="1571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Manager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82392" y="2768409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69693" y="2754433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9" name="직선 연결선 88"/>
          <p:cNvCxnSpPr>
            <a:stCxn id="55" idx="2"/>
          </p:cNvCxnSpPr>
          <p:nvPr/>
        </p:nvCxnSpPr>
        <p:spPr>
          <a:xfrm>
            <a:off x="1879986" y="3154543"/>
            <a:ext cx="0" cy="26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894626" y="3281910"/>
            <a:ext cx="1951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9702757" y="2975435"/>
            <a:ext cx="142489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50382" y="2962942"/>
            <a:ext cx="1377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0000"/>
                </a:solidFill>
              </a:rPr>
              <a:t>ACTION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96" name="오른쪽 화살표 95"/>
          <p:cNvSpPr/>
          <p:nvPr/>
        </p:nvSpPr>
        <p:spPr>
          <a:xfrm rot="5400000">
            <a:off x="10208551" y="3553280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화살표 96"/>
          <p:cNvSpPr/>
          <p:nvPr/>
        </p:nvSpPr>
        <p:spPr>
          <a:xfrm rot="16200000">
            <a:off x="10420214" y="3553278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 rot="5400000">
            <a:off x="10201232" y="5216000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 rot="16200000">
            <a:off x="10412895" y="5215998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596194" y="4653173"/>
            <a:ext cx="1617177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611768" y="4648152"/>
            <a:ext cx="15860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MAPPER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1" name="오른쪽 화살표 60"/>
          <p:cNvSpPr/>
          <p:nvPr/>
        </p:nvSpPr>
        <p:spPr>
          <a:xfrm rot="5400000">
            <a:off x="10210090" y="4385040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6200000">
            <a:off x="10421753" y="4385038"/>
            <a:ext cx="185390" cy="18470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681819" y="1975148"/>
            <a:ext cx="1500531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957" y="1975961"/>
            <a:ext cx="1423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MODEL</a:t>
            </a:r>
            <a:endParaRPr lang="ko-KR" altLang="en-US" sz="2800" b="1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9" name="오른쪽 화살표 78"/>
          <p:cNvSpPr/>
          <p:nvPr/>
        </p:nvSpPr>
        <p:spPr>
          <a:xfrm rot="11283833">
            <a:off x="2832788" y="3605007"/>
            <a:ext cx="1452849" cy="3577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화살표 79"/>
          <p:cNvSpPr/>
          <p:nvPr/>
        </p:nvSpPr>
        <p:spPr>
          <a:xfrm>
            <a:off x="3640822" y="4038292"/>
            <a:ext cx="520987" cy="7047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338917" y="1716642"/>
            <a:ext cx="1170739" cy="907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60355" y="1692056"/>
            <a:ext cx="1036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b="1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VIEW</a:t>
            </a:r>
          </a:p>
          <a:p>
            <a:pPr lvl="0">
              <a:defRPr/>
            </a:pPr>
            <a:r>
              <a:rPr lang="en-US" altLang="ko-KR" sz="2800" b="1" dirty="0" smtClean="0">
                <a:solidFill>
                  <a:srgbClr val="FFC000"/>
                </a:solidFill>
              </a:rPr>
              <a:t>(JSP)</a:t>
            </a:r>
            <a:endParaRPr lang="ko-KR" altLang="en-US" sz="2800" b="1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" name="오른쪽 화살표 104"/>
          <p:cNvSpPr/>
          <p:nvPr/>
        </p:nvSpPr>
        <p:spPr>
          <a:xfrm rot="9787239">
            <a:off x="2787443" y="4873558"/>
            <a:ext cx="1445716" cy="35770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448889" y="2762303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448890" y="2748327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93472" y="2768409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93473" y="2754433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 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95091" y="5797655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82392" y="5783679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Result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461588" y="5791549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61589" y="5777573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06171" y="5797655"/>
            <a:ext cx="795187" cy="38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6172" y="5783679"/>
            <a:ext cx="850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 </a:t>
            </a:r>
            <a:endParaRPr lang="ko-KR" altLang="en-US" sz="20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6" name="직선 연결선 115"/>
          <p:cNvCxnSpPr/>
          <p:nvPr/>
        </p:nvCxnSpPr>
        <p:spPr>
          <a:xfrm>
            <a:off x="2846482" y="3154543"/>
            <a:ext cx="0" cy="127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891065" y="3148437"/>
            <a:ext cx="3561" cy="133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903764" y="5656935"/>
            <a:ext cx="0" cy="145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1907663" y="5523462"/>
            <a:ext cx="0" cy="26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2872746" y="5656935"/>
            <a:ext cx="2489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H="1">
            <a:off x="904058" y="5656935"/>
            <a:ext cx="1968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773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5508634" y="2809587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5229" y="2780495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75765" y="1626372"/>
            <a:ext cx="2988910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85102" y="1625619"/>
            <a:ext cx="27163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Student Logic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23289" y="3735242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3290" y="3721266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Exam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823288" y="4628337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823289" y="4614361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Resul</a:t>
            </a:r>
            <a:r>
              <a:rPr lang="en-US" altLang="ko-KR" sz="2800" dirty="0">
                <a:solidFill>
                  <a:schemeClr val="bg1"/>
                </a:solidFill>
              </a:rPr>
              <a:t>t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796151" y="5561015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6152" y="5547039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7107801" y="3704323"/>
            <a:ext cx="115219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07802" y="3690347"/>
            <a:ext cx="1141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Grade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9" name="오른쪽 화살표 88"/>
          <p:cNvSpPr/>
          <p:nvPr/>
        </p:nvSpPr>
        <p:spPr>
          <a:xfrm rot="7913562">
            <a:off x="4993142" y="3327309"/>
            <a:ext cx="370782" cy="2940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 rot="5400000">
            <a:off x="4274385" y="4348701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오른쪽 화살표 90"/>
          <p:cNvSpPr/>
          <p:nvPr/>
        </p:nvSpPr>
        <p:spPr>
          <a:xfrm rot="5400000">
            <a:off x="4274074" y="5263102"/>
            <a:ext cx="185390" cy="1847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오른쪽 화살표 93"/>
          <p:cNvSpPr/>
          <p:nvPr/>
        </p:nvSpPr>
        <p:spPr>
          <a:xfrm rot="2856360">
            <a:off x="6694287" y="3352045"/>
            <a:ext cx="370782" cy="29404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4575765" y="1877197"/>
            <a:ext cx="2988910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9079" y="1876444"/>
            <a:ext cx="29283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600" dirty="0" smtClean="0">
                <a:solidFill>
                  <a:schemeClr val="bg1"/>
                </a:solidFill>
              </a:rPr>
              <a:t>Manager Logic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오른쪽 화살표 105"/>
          <p:cNvSpPr/>
          <p:nvPr/>
        </p:nvSpPr>
        <p:spPr>
          <a:xfrm rot="5400000">
            <a:off x="5873993" y="3277902"/>
            <a:ext cx="370782" cy="185586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4272198" y="4906388"/>
            <a:ext cx="176178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272198" y="4893379"/>
            <a:ext cx="17617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Correction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332865" y="4896392"/>
            <a:ext cx="1104561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332865" y="4873857"/>
            <a:ext cx="1104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Insert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7730194" y="4896022"/>
            <a:ext cx="115218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730194" y="4873487"/>
            <a:ext cx="11998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Delete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52481" y="4910665"/>
            <a:ext cx="702606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252481" y="4888130"/>
            <a:ext cx="702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List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5483234" y="3098512"/>
            <a:ext cx="1137809" cy="513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59829" y="3069420"/>
            <a:ext cx="1022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Login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628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78048" y="3102896"/>
            <a:ext cx="235192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</a:t>
            </a:r>
            <a:r>
              <a: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능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시현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8296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 smtClean="0">
                <a:solidFill>
                  <a:schemeClr val="accent1"/>
                </a:solidFill>
                <a:latin typeface="나눔명조 ExtraBold"/>
                <a:ea typeface="나눔명조 ExtraBold"/>
              </a:rPr>
              <a:t>4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92973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04240" y="282313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04240" y="4011850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92960" y="3075057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bg1"/>
                </a:solidFill>
              </a:rPr>
              <a:t>프로젝트 소감</a:t>
            </a:r>
            <a:endParaRPr lang="ko-KR" altLang="en-US" sz="40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1738" y="3051399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나눔명조 ExtraBold"/>
                <a:ea typeface="나눔명조 ExtraBold"/>
              </a:rPr>
              <a:t>5</a:t>
            </a:r>
            <a:endParaRPr lang="ko-KR" altLang="en-US" sz="4000" b="1" dirty="0">
              <a:solidFill>
                <a:schemeClr val="bg1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직선 연결선 323"/>
          <p:cNvCxnSpPr/>
          <p:nvPr/>
        </p:nvCxnSpPr>
        <p:spPr>
          <a:xfrm>
            <a:off x="4212530" y="3271066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/>
          <p:cNvCxnSpPr/>
          <p:nvPr/>
        </p:nvCxnSpPr>
        <p:spPr>
          <a:xfrm>
            <a:off x="7331345" y="3241367"/>
            <a:ext cx="734061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695825" y="1315222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4789802" y="1397649"/>
            <a:ext cx="26506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</a:rPr>
              <a:t>Prgram</a:t>
            </a:r>
            <a:r>
              <a:rPr lang="en-US" altLang="ko-KR" sz="2800" dirty="0" smtClean="0">
                <a:solidFill>
                  <a:schemeClr val="bg1"/>
                </a:solidFill>
              </a:rPr>
              <a:t> Direction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577522" y="2448148"/>
            <a:ext cx="200407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dirty="0" smtClean="0"/>
              <a:t>Function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6906331" y="2439618"/>
            <a:ext cx="15840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4000" dirty="0" smtClean="0"/>
              <a:t>Design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6480701" y="3585458"/>
            <a:ext cx="2435347" cy="503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2000" spc="-150" dirty="0" err="1" smtClean="0">
                <a:latin typeface="+mn-lt"/>
                <a:ea typeface="+mn-ea"/>
                <a:cs typeface="+mn-cs"/>
              </a:rPr>
              <a:t>Fimga</a:t>
            </a:r>
            <a:r>
              <a:rPr lang="en-US" altLang="ko-KR" sz="2000" spc="-15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디자인 구현</a:t>
            </a:r>
            <a:endParaRPr lang="ko-KR" altLang="en-US" sz="2000" spc="-150" dirty="0">
              <a:latin typeface="+mn-lt"/>
              <a:ea typeface="+mn-ea"/>
              <a:cs typeface="+mn-cs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3644047" y="3585458"/>
            <a:ext cx="1871025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타이머기능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전체 랭크</a:t>
            </a:r>
            <a:endParaRPr lang="en-US" altLang="ko-KR" sz="2000" spc="-150" dirty="0" smtClean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회원가입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과목추가</a:t>
            </a:r>
            <a:endParaRPr lang="en-US" altLang="ko-KR" sz="2000" spc="-150" dirty="0" smtClean="0">
              <a:latin typeface="+mn-lt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/>
              <a:t>답안지 변경</a:t>
            </a:r>
            <a:endParaRPr lang="en-US" altLang="ko-KR" sz="2000" spc="-15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2000" spc="-150" dirty="0" smtClean="0">
                <a:latin typeface="+mn-lt"/>
                <a:ea typeface="+mn-ea"/>
                <a:cs typeface="+mn-cs"/>
              </a:rPr>
              <a:t>오답노</a:t>
            </a:r>
            <a:r>
              <a:rPr lang="ko-KR" altLang="en-US" sz="2000" spc="-150" dirty="0">
                <a:latin typeface="+mn-lt"/>
                <a:ea typeface="+mn-ea"/>
                <a:cs typeface="+mn-cs"/>
              </a:rPr>
              <a:t>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hanul\Downloads\Desktop -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562510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30569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055386" y="138812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93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C:\Users\hanul\Downloads\Desktop -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525463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866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3690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293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28003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4680" y="1686560"/>
            <a:ext cx="30804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300" dirty="0">
                <a:solidFill>
                  <a:schemeClr val="bg1"/>
                </a:solidFill>
              </a:rPr>
              <a:t>A </a:t>
            </a:r>
            <a:r>
              <a:rPr lang="en-US" altLang="ko-KR" sz="3600" spc="-300" dirty="0" smtClean="0">
                <a:solidFill>
                  <a:schemeClr val="bg1"/>
                </a:solidFill>
              </a:rPr>
              <a:t> TEAM  Contents</a:t>
            </a:r>
            <a:r>
              <a:rPr lang="en-US" altLang="ko-KR" sz="3600" spc="-3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9" name="그룹 5"/>
          <p:cNvGrpSpPr/>
          <p:nvPr/>
        </p:nvGrpSpPr>
        <p:grpSpPr>
          <a:xfrm>
            <a:off x="2930954" y="2978830"/>
            <a:ext cx="1852930" cy="693911"/>
            <a:chOff x="294640" y="3891915"/>
            <a:chExt cx="1852930" cy="693911"/>
          </a:xfrm>
        </p:grpSpPr>
        <p:sp>
          <p:nvSpPr>
            <p:cNvPr id="20" name="TextBox 3"/>
            <p:cNvSpPr txBox="1"/>
            <p:nvPr/>
          </p:nvSpPr>
          <p:spPr>
            <a:xfrm>
              <a:off x="294640" y="3891915"/>
              <a:ext cx="491599" cy="69391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000" b="1" dirty="0">
                  <a:solidFill>
                    <a:schemeClr val="accent1"/>
                  </a:solidFill>
                  <a:latin typeface="나눔명조 ExtraBold"/>
                  <a:ea typeface="나눔명조 ExtraBold"/>
                </a:rPr>
                <a:t>1</a:t>
              </a:r>
              <a:endParaRPr lang="ko-KR" altLang="en-US" sz="4000" b="1" dirty="0">
                <a:solidFill>
                  <a:schemeClr val="accent1"/>
                </a:solidFill>
                <a:latin typeface="나눔명조 ExtraBold"/>
                <a:ea typeface="나눔명조 ExtraBold"/>
              </a:endParaRPr>
            </a:p>
          </p:txBody>
        </p:sp>
        <p:sp>
          <p:nvSpPr>
            <p:cNvPr id="21" name="TextBox 4"/>
            <p:cNvSpPr txBox="1"/>
            <p:nvPr/>
          </p:nvSpPr>
          <p:spPr>
            <a:xfrm>
              <a:off x="943394" y="4022348"/>
              <a:ext cx="120417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spc="-150" dirty="0" err="1" smtClean="0">
                  <a:solidFill>
                    <a:srgbClr val="393939"/>
                  </a:solidFill>
                  <a:latin typeface="나눔명조 ExtraBold"/>
                  <a:ea typeface="나눔명조 ExtraBold"/>
                </a:rPr>
                <a:t>팀소</a:t>
              </a:r>
              <a:r>
                <a:rPr lang="ko-KR" altLang="en-US" sz="2800" spc="-150" dirty="0" err="1">
                  <a:solidFill>
                    <a:srgbClr val="393939"/>
                  </a:solidFill>
                  <a:latin typeface="나눔명조 ExtraBold"/>
                  <a:ea typeface="나눔명조 ExtraBold"/>
                </a:rPr>
                <a:t>개</a:t>
              </a:r>
              <a:endParaRPr lang="ko-KR" altLang="en-US" sz="2800" spc="-150" dirty="0">
                <a:solidFill>
                  <a:srgbClr val="393939"/>
                </a:solidFill>
                <a:latin typeface="나눔명조 ExtraBold"/>
                <a:ea typeface="나눔명조 ExtraBold"/>
              </a:endParaRPr>
            </a:p>
          </p:txBody>
        </p:sp>
      </p:grpSp>
      <p:sp>
        <p:nvSpPr>
          <p:cNvPr id="24" name="TextBox 15"/>
          <p:cNvSpPr txBox="1"/>
          <p:nvPr/>
        </p:nvSpPr>
        <p:spPr>
          <a:xfrm>
            <a:off x="6969058" y="3228732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팀원 소개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,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목표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3589233" y="3766488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dirty="0" smtClean="0"/>
              <a:t>프로젝트 일정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2940479" y="3674155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accent1"/>
                </a:solidFill>
                <a:latin typeface="나눔명조 ExtraBold"/>
                <a:ea typeface="나눔명조 ExtraBold"/>
              </a:rPr>
              <a:t>2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6978583" y="3885957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프로젝트 과정</a:t>
            </a:r>
            <a:endParaRPr lang="en-US" altLang="ko-KR" dirty="0" smtClean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8" name="TextBox 4"/>
          <p:cNvSpPr txBox="1"/>
          <p:nvPr/>
        </p:nvSpPr>
        <p:spPr>
          <a:xfrm>
            <a:off x="3589233" y="4452288"/>
            <a:ext cx="22145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구조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940479" y="4379005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3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6978583" y="4571757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구조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31" name="TextBox 4"/>
          <p:cNvSpPr txBox="1"/>
          <p:nvPr/>
        </p:nvSpPr>
        <p:spPr>
          <a:xfrm>
            <a:off x="3598758" y="5147613"/>
            <a:ext cx="157639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>
                <a:solidFill>
                  <a:srgbClr val="393939"/>
                </a:solidFill>
                <a:latin typeface="나눔명조 ExtraBold"/>
                <a:ea typeface="나눔명조 ExtraBold"/>
              </a:rPr>
              <a:t>기능 시연</a:t>
            </a:r>
          </a:p>
        </p:txBody>
      </p:sp>
      <p:sp>
        <p:nvSpPr>
          <p:cNvPr id="32" name="TextBox 3"/>
          <p:cNvSpPr txBox="1"/>
          <p:nvPr/>
        </p:nvSpPr>
        <p:spPr>
          <a:xfrm>
            <a:off x="2950004" y="5055280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chemeClr val="accent1"/>
                </a:solidFill>
                <a:latin typeface="나눔명조 ExtraBold"/>
                <a:ea typeface="나눔명조 ExtraBold"/>
              </a:rPr>
              <a:t>4</a:t>
            </a:r>
          </a:p>
        </p:txBody>
      </p:sp>
      <p:sp>
        <p:nvSpPr>
          <p:cNvPr id="33" name="TextBox 15"/>
          <p:cNvSpPr txBox="1"/>
          <p:nvPr/>
        </p:nvSpPr>
        <p:spPr>
          <a:xfrm>
            <a:off x="6988108" y="5248032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실제시연 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3579708" y="5817389"/>
            <a:ext cx="23310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150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프로젝트 소감</a:t>
            </a:r>
            <a:endParaRPr lang="ko-KR" altLang="en-US" sz="2800" spc="-150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2930954" y="5725056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5</a:t>
            </a:r>
          </a:p>
        </p:txBody>
      </p:sp>
      <p:sp>
        <p:nvSpPr>
          <p:cNvPr id="34" name="TextBox 15"/>
          <p:cNvSpPr txBox="1"/>
          <p:nvPr/>
        </p:nvSpPr>
        <p:spPr>
          <a:xfrm>
            <a:off x="6969058" y="5936858"/>
            <a:ext cx="328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프로그램 방향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, </a:t>
            </a:r>
            <a:r>
              <a:rPr lang="ko-KR" altLang="en-US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팀 발전방향</a:t>
            </a:r>
            <a:r>
              <a:rPr lang="en-US" altLang="ko-KR" dirty="0" smtClean="0">
                <a:solidFill>
                  <a:srgbClr val="393939"/>
                </a:solidFill>
                <a:latin typeface="나눔명조 ExtraBold"/>
                <a:ea typeface="나눔명조 ExtraBold"/>
              </a:rPr>
              <a:t> </a:t>
            </a:r>
            <a:endParaRPr lang="ko-KR" altLang="en-US" dirty="0">
              <a:solidFill>
                <a:srgbClr val="393939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anul\Downloads\Desktop -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556544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866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3690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28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anul\Downloads\Desktop -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838" y="1586222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485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3309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6289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hanul\Downloads\Desktop -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38" y="1554484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10447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292874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45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hanul\Downloads\Desktop -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41" y="1530999"/>
            <a:ext cx="9752380" cy="5201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0" name="직사각형 329"/>
          <p:cNvSpPr/>
          <p:nvPr/>
        </p:nvSpPr>
        <p:spPr>
          <a:xfrm>
            <a:off x="4695825" y="1296172"/>
            <a:ext cx="2809875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5386" y="1378599"/>
            <a:ext cx="21194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err="1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Figma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Design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63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5751098" y="36788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69656" y="3678864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745741" y="1829256"/>
            <a:ext cx="2738208" cy="2738208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1423" y="4759746"/>
            <a:ext cx="16466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IKLL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0557" y="4459401"/>
            <a:ext cx="2255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MVC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패턴</a:t>
            </a:r>
            <a:r>
              <a:rPr lang="en-US" altLang="ko-KR" sz="1600" dirty="0" smtClean="0"/>
              <a:t>, JSTL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 학습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81501" y="1286647"/>
            <a:ext cx="3462206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2695" y="1369074"/>
            <a:ext cx="356488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Development Direction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1595" y="2875194"/>
            <a:ext cx="28007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CHEDULE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95012" y="4742203"/>
            <a:ext cx="20505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600" spc="-300" dirty="0" smtClean="0">
                <a:solidFill>
                  <a:srgbClr val="FFC000"/>
                </a:solidFill>
                <a:latin typeface="HY견명조" pitchFamily="18" charset="-127"/>
                <a:ea typeface="HY견명조" pitchFamily="18" charset="-127"/>
              </a:rPr>
              <a:t>S</a:t>
            </a:r>
            <a:r>
              <a:rPr lang="en-US" altLang="ko-KR" sz="3600" spc="-30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</a:rPr>
              <a:t>TRESS</a:t>
            </a:r>
            <a:endParaRPr lang="ko-KR" altLang="en-US" sz="3600" spc="-300" dirty="0">
              <a:solidFill>
                <a:schemeClr val="bg1"/>
              </a:solidFill>
              <a:latin typeface="HY견명조" pitchFamily="18" charset="-127"/>
              <a:ea typeface="HY견명조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56651" y="4754832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Final Project </a:t>
            </a:r>
            <a:r>
              <a:rPr lang="ko-KR" altLang="en-US" sz="1600" dirty="0" smtClean="0"/>
              <a:t>완성</a:t>
            </a:r>
            <a:r>
              <a:rPr lang="ko-KR" altLang="en-US" sz="1600" dirty="0"/>
              <a:t>도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1027801" y="4847550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0557" y="5247487"/>
            <a:ext cx="190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</a:t>
            </a:r>
            <a:r>
              <a:rPr lang="en-US" altLang="ko-KR" sz="1600" dirty="0" err="1" smtClean="0">
                <a:latin typeface="+mn-lt"/>
                <a:ea typeface="+mn-ea"/>
                <a:cs typeface="+mn-cs"/>
              </a:rPr>
              <a:t>Github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1600" dirty="0" smtClean="0"/>
              <a:t>활용</a:t>
            </a:r>
            <a:r>
              <a:rPr lang="en-US" altLang="ko-KR" sz="1600" dirty="0"/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56650" y="5542918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Project </a:t>
            </a:r>
            <a:r>
              <a:rPr lang="ko-KR" altLang="en-US" sz="1600" dirty="0" smtClean="0"/>
              <a:t>개발속도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의사소통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1027800" y="5635636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940557" y="5968932"/>
            <a:ext cx="190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/>
              <a:t>3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. </a:t>
            </a:r>
            <a:r>
              <a:rPr lang="en-US" altLang="ko-KR" sz="1600" dirty="0" err="1" smtClean="0">
                <a:latin typeface="+mn-lt"/>
                <a:ea typeface="+mn-ea"/>
                <a:cs typeface="+mn-cs"/>
              </a:rPr>
              <a:t>Mybatis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학습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!    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6651" y="6264363"/>
            <a:ext cx="1283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DB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활용 능력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오른쪽 화살표 40"/>
          <p:cNvSpPr/>
          <p:nvPr/>
        </p:nvSpPr>
        <p:spPr>
          <a:xfrm>
            <a:off x="1027800" y="6357081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17707" y="4442524"/>
            <a:ext cx="28980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문제 시 유동적 대처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33801" y="4737955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/>
              <a:t>정신적 압박 해소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8704951" y="4830673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617706" y="5230610"/>
            <a:ext cx="14998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체력 관리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33800" y="5526041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Final Project </a:t>
            </a:r>
            <a:r>
              <a:rPr lang="ko-KR" altLang="en-US" sz="1600" dirty="0" smtClean="0"/>
              <a:t>완주</a:t>
            </a:r>
            <a:r>
              <a:rPr lang="en-US" altLang="ko-KR" sz="1600" dirty="0" smtClean="0"/>
              <a:t>!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8704950" y="5618759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756463" y="2182876"/>
            <a:ext cx="22550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명확한 주간 목표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72557" y="2478307"/>
            <a:ext cx="1866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체력 안배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7843707" y="2571025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7756463" y="2970962"/>
            <a:ext cx="2330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latin typeface="+mn-lt"/>
                <a:ea typeface="+mn-ea"/>
                <a:cs typeface="+mn-cs"/>
              </a:rPr>
              <a:t>2. Notion </a:t>
            </a:r>
            <a:r>
              <a:rPr lang="ko-KR" altLang="en-US" sz="1600" dirty="0" smtClean="0"/>
              <a:t>활</a:t>
            </a:r>
            <a:r>
              <a:rPr lang="ko-KR" altLang="en-US" sz="1600" dirty="0"/>
              <a:t>용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72556" y="3266393"/>
            <a:ext cx="25676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600" dirty="0" smtClean="0">
                <a:latin typeface="+mn-lt"/>
                <a:ea typeface="+mn-ea"/>
                <a:cs typeface="+mn-cs"/>
              </a:rPr>
              <a:t>진행상황 시각화</a:t>
            </a:r>
            <a:r>
              <a:rPr lang="en-US" altLang="ko-KR" sz="1600" dirty="0" smtClean="0">
                <a:latin typeface="+mn-lt"/>
                <a:ea typeface="+mn-ea"/>
                <a:cs typeface="+mn-cs"/>
              </a:rPr>
              <a:t>,</a:t>
            </a:r>
            <a:r>
              <a:rPr lang="ko-KR" altLang="en-US" sz="1600" dirty="0" smtClean="0">
                <a:latin typeface="+mn-lt"/>
                <a:ea typeface="+mn-ea"/>
                <a:cs typeface="+mn-cs"/>
              </a:rPr>
              <a:t> 의사소통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7843706" y="3359111"/>
            <a:ext cx="128850" cy="1808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411138" y="55748"/>
            <a:ext cx="27895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4442" y="117304"/>
            <a:ext cx="12065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881" y="676095"/>
            <a:ext cx="152138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프로젝트 소감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5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9728" y="3075057"/>
            <a:ext cx="303159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spc="-300" dirty="0" smtClean="0">
                <a:solidFill>
                  <a:srgbClr val="FFC000"/>
                </a:solidFill>
              </a:rPr>
              <a:t>송지훈선생님</a:t>
            </a:r>
            <a:endParaRPr lang="en-US" altLang="ko-KR" sz="4000" spc="-300" dirty="0" smtClean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lang="ko-KR" altLang="en-US" sz="4000" spc="-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감사합니다</a:t>
            </a:r>
            <a:r>
              <a:rPr lang="en-US" altLang="ko-KR" sz="4000" spc="-300" dirty="0">
                <a:solidFill>
                  <a:schemeClr val="bg1"/>
                </a:solidFill>
              </a:rPr>
              <a:t>!</a:t>
            </a:r>
            <a:endParaRPr lang="en-US" altLang="ko-KR" sz="40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" y="0"/>
            <a:ext cx="1219143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16" y="323464"/>
            <a:ext cx="3890809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800" b="1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589692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8426" y="3075056"/>
            <a:ext cx="17235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팀소개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6827" y="3054853"/>
            <a:ext cx="491599" cy="6939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1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-164757" y="2158313"/>
            <a:ext cx="12529752" cy="2505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63992" y="236722"/>
            <a:ext cx="1702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4996" y="2768869"/>
            <a:ext cx="1657350" cy="1713224"/>
            <a:chOff x="2028825" y="5485953"/>
            <a:chExt cx="2038350" cy="825644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최성욱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54152" y="5792460"/>
              <a:ext cx="1787696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시험지</a:t>
              </a:r>
              <a:endParaRPr lang="ko-KR" altLang="en-US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/>
                <a:t>OMR</a:t>
              </a:r>
              <a:r>
                <a:rPr lang="ko-KR" altLang="en-US" sz="1600" dirty="0" smtClean="0"/>
                <a:t>카드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발표</a:t>
              </a:r>
              <a:endParaRPr lang="ko-KR" altLang="en-US" sz="1600" dirty="0"/>
            </a:p>
            <a:p>
              <a:pPr algn="ctr">
                <a:defRPr/>
              </a:pPr>
              <a:endParaRPr lang="ko-KR" altLang="en-US" sz="1600" dirty="0"/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1554533" y="2302016"/>
            <a:ext cx="9182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Leader</a:t>
            </a:r>
            <a:endParaRPr lang="ko-KR" altLang="en-US" sz="2000" b="1" dirty="0"/>
          </a:p>
        </p:txBody>
      </p:sp>
      <p:grpSp>
        <p:nvGrpSpPr>
          <p:cNvPr id="36" name="그룹 6"/>
          <p:cNvGrpSpPr/>
          <p:nvPr/>
        </p:nvGrpSpPr>
        <p:grpSpPr>
          <a:xfrm>
            <a:off x="3086085" y="2768878"/>
            <a:ext cx="1947865" cy="1639693"/>
            <a:chOff x="1939306" y="5485954"/>
            <a:chExt cx="2127869" cy="790207"/>
          </a:xfrm>
        </p:grpSpPr>
        <p:cxnSp>
          <p:nvCxnSpPr>
            <p:cNvPr id="37" name="직선 연결선 7"/>
            <p:cNvCxnSpPr/>
            <p:nvPr/>
          </p:nvCxnSpPr>
          <p:spPr>
            <a:xfrm>
              <a:off x="2028825" y="5485954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기근태</a:t>
              </a:r>
            </a:p>
          </p:txBody>
        </p:sp>
        <p:sp>
          <p:nvSpPr>
            <p:cNvPr id="39" name="TextBox 10"/>
            <p:cNvSpPr txBox="1"/>
            <p:nvPr/>
          </p:nvSpPr>
          <p:spPr>
            <a:xfrm>
              <a:off x="1939306" y="5757024"/>
              <a:ext cx="2126810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관리자모</a:t>
              </a:r>
              <a:r>
                <a:rPr lang="ko-KR" altLang="en-US" sz="1600" dirty="0"/>
                <a:t>드</a:t>
              </a:r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수험생등록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수험생정보수정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답안지수정</a:t>
              </a:r>
              <a:endParaRPr lang="en-US" altLang="ko-KR" sz="1600" dirty="0" smtClean="0"/>
            </a:p>
          </p:txBody>
        </p:sp>
      </p:grpSp>
      <p:grpSp>
        <p:nvGrpSpPr>
          <p:cNvPr id="42" name="그룹 6"/>
          <p:cNvGrpSpPr/>
          <p:nvPr/>
        </p:nvGrpSpPr>
        <p:grpSpPr>
          <a:xfrm>
            <a:off x="5299422" y="2759341"/>
            <a:ext cx="1745477" cy="1658749"/>
            <a:chOff x="2028825" y="5485953"/>
            <a:chExt cx="2146736" cy="799391"/>
          </a:xfrm>
        </p:grpSpPr>
        <p:cxnSp>
          <p:nvCxnSpPr>
            <p:cNvPr id="43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/>
                <a:t>노명욱</a:t>
              </a:r>
            </a:p>
          </p:txBody>
        </p:sp>
        <p:sp>
          <p:nvSpPr>
            <p:cNvPr id="45" name="TextBox 10"/>
            <p:cNvSpPr txBox="1"/>
            <p:nvPr/>
          </p:nvSpPr>
          <p:spPr>
            <a:xfrm>
              <a:off x="2165903" y="5766207"/>
              <a:ext cx="2009658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시험결과</a:t>
              </a:r>
              <a:endParaRPr lang="ko-KR" altLang="en-US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등수확인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성적확인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기능보</a:t>
              </a:r>
              <a:r>
                <a:rPr lang="ko-KR" altLang="en-US" sz="1600" dirty="0"/>
                <a:t>수</a:t>
              </a:r>
              <a:endParaRPr lang="en-US" altLang="ko-KR" sz="1600" dirty="0" smtClean="0"/>
            </a:p>
          </p:txBody>
        </p:sp>
      </p:grpSp>
      <p:grpSp>
        <p:nvGrpSpPr>
          <p:cNvPr id="48" name="그룹 6"/>
          <p:cNvGrpSpPr/>
          <p:nvPr/>
        </p:nvGrpSpPr>
        <p:grpSpPr>
          <a:xfrm>
            <a:off x="7332551" y="2768869"/>
            <a:ext cx="1724592" cy="1395356"/>
            <a:chOff x="2059481" y="5485952"/>
            <a:chExt cx="2121050" cy="672456"/>
          </a:xfrm>
        </p:grpSpPr>
        <p:cxnSp>
          <p:nvCxnSpPr>
            <p:cNvPr id="49" name="직선 연결선 7"/>
            <p:cNvCxnSpPr/>
            <p:nvPr/>
          </p:nvCxnSpPr>
          <p:spPr>
            <a:xfrm>
              <a:off x="2059481" y="5485952"/>
              <a:ext cx="2038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9"/>
            <p:cNvSpPr txBox="1"/>
            <p:nvPr/>
          </p:nvSpPr>
          <p:spPr>
            <a:xfrm>
              <a:off x="2248740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/>
                <a:t>이지강</a:t>
              </a:r>
              <a:endParaRPr lang="ko-KR" altLang="en-US" sz="1600" b="1" dirty="0"/>
            </a:p>
          </p:txBody>
        </p:sp>
        <p:sp>
          <p:nvSpPr>
            <p:cNvPr id="51" name="TextBox 10"/>
            <p:cNvSpPr txBox="1"/>
            <p:nvPr/>
          </p:nvSpPr>
          <p:spPr>
            <a:xfrm>
              <a:off x="2103050" y="5757930"/>
              <a:ext cx="2077481" cy="400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등수리스트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DB </a:t>
              </a:r>
              <a:r>
                <a:rPr lang="ko-KR" altLang="en-US" sz="1600" dirty="0" smtClean="0"/>
                <a:t>활용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작성</a:t>
              </a:r>
              <a:endParaRPr lang="en-US" altLang="ko-KR" sz="1600" dirty="0"/>
            </a:p>
          </p:txBody>
        </p:sp>
      </p:grpSp>
      <p:grpSp>
        <p:nvGrpSpPr>
          <p:cNvPr id="54" name="그룹 6"/>
          <p:cNvGrpSpPr/>
          <p:nvPr/>
        </p:nvGrpSpPr>
        <p:grpSpPr>
          <a:xfrm>
            <a:off x="9393600" y="2768874"/>
            <a:ext cx="1698528" cy="1641067"/>
            <a:chOff x="2028825" y="5485953"/>
            <a:chExt cx="2088994" cy="790869"/>
          </a:xfrm>
        </p:grpSpPr>
        <p:cxnSp>
          <p:nvCxnSpPr>
            <p:cNvPr id="55" name="직선 연결선 7"/>
            <p:cNvCxnSpPr/>
            <p:nvPr/>
          </p:nvCxnSpPr>
          <p:spPr>
            <a:xfrm>
              <a:off x="2028825" y="5485953"/>
              <a:ext cx="2038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9"/>
            <p:cNvSpPr txBox="1"/>
            <p:nvPr/>
          </p:nvSpPr>
          <p:spPr>
            <a:xfrm>
              <a:off x="2248741" y="5562123"/>
              <a:ext cx="1598516" cy="163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600" b="1" dirty="0" err="1"/>
                <a:t>이주운</a:t>
              </a:r>
              <a:endParaRPr lang="ko-KR" altLang="en-US" sz="1600" b="1" dirty="0"/>
            </a:p>
          </p:txBody>
        </p:sp>
        <p:sp>
          <p:nvSpPr>
            <p:cNvPr id="57" name="TextBox 10"/>
            <p:cNvSpPr txBox="1"/>
            <p:nvPr/>
          </p:nvSpPr>
          <p:spPr>
            <a:xfrm>
              <a:off x="2083495" y="5757685"/>
              <a:ext cx="2034324" cy="5191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로그인</a:t>
              </a:r>
              <a:endParaRPr lang="en-US" altLang="ko-KR" sz="1600" dirty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ko-KR" altLang="en-US" sz="1600" dirty="0" smtClean="0"/>
                <a:t>관리자 전환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r>
                <a:rPr lang="en-US" altLang="ko-KR" sz="1600" dirty="0" smtClean="0"/>
                <a:t>PPT </a:t>
              </a:r>
              <a:r>
                <a:rPr lang="ko-KR" altLang="en-US" sz="1600" dirty="0" smtClean="0"/>
                <a:t>작성</a:t>
              </a:r>
              <a:endParaRPr lang="en-US" altLang="ko-KR" sz="1600" dirty="0" smtClean="0"/>
            </a:p>
            <a:p>
              <a:pPr marL="285750" indent="-285750">
                <a:buFont typeface="Arial" pitchFamily="34" charset="0"/>
                <a:buChar char="•"/>
                <a:defRPr/>
              </a:pPr>
              <a:endParaRPr lang="ko-KR" altLang="en-US" sz="1600" dirty="0"/>
            </a:p>
          </p:txBody>
        </p:sp>
      </p:grpSp>
      <p:sp>
        <p:nvSpPr>
          <p:cNvPr id="53" name="TextBox 52"/>
          <p:cNvSpPr txBox="1"/>
          <p:nvPr/>
        </p:nvSpPr>
        <p:spPr>
          <a:xfrm flipH="1">
            <a:off x="3491284" y="2301564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0" name="TextBox 69"/>
          <p:cNvSpPr txBox="1"/>
          <p:nvPr/>
        </p:nvSpPr>
        <p:spPr>
          <a:xfrm flipH="1">
            <a:off x="7526592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1" name="TextBox 70"/>
          <p:cNvSpPr txBox="1"/>
          <p:nvPr/>
        </p:nvSpPr>
        <p:spPr>
          <a:xfrm flipH="1">
            <a:off x="9612569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  <p:sp>
        <p:nvSpPr>
          <p:cNvPr id="72" name="TextBox 71"/>
          <p:cNvSpPr txBox="1"/>
          <p:nvPr/>
        </p:nvSpPr>
        <p:spPr>
          <a:xfrm flipH="1">
            <a:off x="5486294" y="2317580"/>
            <a:ext cx="12194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 smtClean="0"/>
              <a:t>members</a:t>
            </a:r>
            <a:endParaRPr lang="ko-KR" altLang="en-US" sz="2000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-164757" y="2339289"/>
            <a:ext cx="12529752" cy="2238564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88715" y="2485840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20228" y="2605584"/>
            <a:ext cx="1902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패턴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630551" y="2485839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025790" y="2605583"/>
            <a:ext cx="19647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MVC</a:t>
            </a:r>
            <a:r>
              <a:rPr lang="en-US" altLang="ko-KR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800" b="1" dirty="0" smtClean="0">
                <a:solidFill>
                  <a:srgbClr val="FFC000"/>
                </a:solidFill>
              </a:rPr>
              <a:t>적</a:t>
            </a:r>
            <a:r>
              <a:rPr lang="ko-KR" altLang="en-US" sz="2800" b="1" dirty="0">
                <a:solidFill>
                  <a:srgbClr val="FFC000"/>
                </a:solidFill>
              </a:rPr>
              <a:t>응</a:t>
            </a:r>
            <a:r>
              <a:rPr lang="en-US" altLang="ko-KR" sz="28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88715" y="3547191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68101" y="3617429"/>
            <a:ext cx="2517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dirty="0" err="1" smtClean="0">
                <a:solidFill>
                  <a:schemeClr val="bg1"/>
                </a:solidFill>
              </a:rPr>
              <a:t>스트립틀릿</a:t>
            </a:r>
            <a:r>
              <a:rPr lang="en-US" altLang="ko-KR" sz="3600" dirty="0" smtClean="0">
                <a:solidFill>
                  <a:schemeClr val="bg1"/>
                </a:solidFill>
              </a:rPr>
              <a:t> </a:t>
            </a:r>
            <a:r>
              <a:rPr lang="en-US" altLang="ko-KR" sz="4000" dirty="0" smtClean="0">
                <a:solidFill>
                  <a:srgbClr val="FFC000"/>
                </a:solidFill>
              </a:rPr>
              <a:t>X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30551" y="3547189"/>
            <a:ext cx="2565189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840639" y="3648207"/>
            <a:ext cx="2244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 smtClean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JSTL</a:t>
            </a:r>
            <a:r>
              <a:rPr lang="ko-KR" altLang="en-US" sz="28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만 사용</a:t>
            </a:r>
            <a:endParaRPr lang="ko-KR" altLang="en-US" sz="28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3901555" y="3728493"/>
            <a:ext cx="565097" cy="3806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>
            <a:off x="3901554" y="2738413"/>
            <a:ext cx="565097" cy="3806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826155" y="5540320"/>
            <a:ext cx="8314613" cy="88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23091" y="5660066"/>
            <a:ext cx="809228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 dirty="0" smtClean="0">
                <a:solidFill>
                  <a:srgbClr val="FFC000"/>
                </a:solidFill>
              </a:rPr>
              <a:t>현장</a:t>
            </a:r>
            <a:r>
              <a:rPr lang="ko-KR" altLang="en-US" sz="3600" dirty="0" smtClean="0">
                <a:solidFill>
                  <a:schemeClr val="bg1"/>
                </a:solidFill>
              </a:rPr>
              <a:t>에서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실제로</a:t>
            </a:r>
            <a:r>
              <a:rPr lang="ko-KR" altLang="en-US" sz="3600" dirty="0" smtClean="0">
                <a:solidFill>
                  <a:schemeClr val="bg1"/>
                </a:solidFill>
              </a:rPr>
              <a:t> 사용할 수 있도록 </a:t>
            </a:r>
            <a:r>
              <a:rPr lang="ko-KR" altLang="en-US" sz="3600" b="1" dirty="0" smtClean="0">
                <a:solidFill>
                  <a:srgbClr val="FFC000"/>
                </a:solidFill>
              </a:rPr>
              <a:t>학습</a:t>
            </a:r>
            <a:endParaRPr lang="ko-KR" altLang="en-US" sz="3600" b="1" dirty="0">
              <a:solidFill>
                <a:srgbClr val="FFC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380249" y="2605909"/>
            <a:ext cx="18473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259576" y="2485838"/>
            <a:ext cx="3215730" cy="194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267841" y="2714598"/>
            <a:ext cx="33722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  <a:defRPr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로직</a:t>
            </a:r>
            <a:r>
              <a:rPr lang="ko-KR" altLang="en-US" sz="2400" dirty="0" smtClean="0">
                <a:solidFill>
                  <a:schemeClr val="bg1"/>
                </a:solidFill>
              </a:rPr>
              <a:t> 단순화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err="1" smtClean="0">
                <a:solidFill>
                  <a:schemeClr val="bg1"/>
                </a:solidFill>
              </a:rPr>
              <a:t>가독성</a:t>
            </a:r>
            <a:r>
              <a:rPr lang="en-US" altLang="ko-KR" sz="2400" dirty="0" smtClean="0">
                <a:solidFill>
                  <a:schemeClr val="bg1"/>
                </a:solidFill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</a:rPr>
              <a:t>확장성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/>
                </a:solidFill>
              </a:rPr>
              <a:t>코드 </a:t>
            </a:r>
            <a:r>
              <a:rPr lang="ko-KR" altLang="en-US" sz="2400" dirty="0">
                <a:solidFill>
                  <a:schemeClr val="bg1"/>
                </a:solidFill>
              </a:rPr>
              <a:t>단순화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재사용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400" dirty="0">
                <a:solidFill>
                  <a:schemeClr val="bg1"/>
                </a:solidFill>
              </a:rPr>
              <a:t>개발속도 </a:t>
            </a:r>
            <a:r>
              <a:rPr lang="ko-KR" altLang="en-US" sz="2400" dirty="0" smtClean="0">
                <a:solidFill>
                  <a:schemeClr val="bg1"/>
                </a:solidFill>
              </a:rPr>
              <a:t>향상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 rot="5400000">
            <a:off x="5652619" y="4499559"/>
            <a:ext cx="565097" cy="9340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7517377" y="2984779"/>
            <a:ext cx="565097" cy="93405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32809" y="1391422"/>
            <a:ext cx="2565189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7069" y="1473849"/>
            <a:ext cx="242085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 b="1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목표</a:t>
            </a:r>
            <a:endParaRPr lang="ko-KR" altLang="en-US" sz="28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63992" y="236722"/>
            <a:ext cx="1702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팀 소개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685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907" y="3102896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프로젝트 일정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7685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2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52108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00"/>
          <p:cNvSpPr/>
          <p:nvPr/>
        </p:nvSpPr>
        <p:spPr>
          <a:xfrm>
            <a:off x="2176480" y="3181577"/>
            <a:ext cx="1286863" cy="1569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27286" y="3198053"/>
            <a:ext cx="1450941" cy="1553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0" y="3998936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2052217" y="2592953"/>
            <a:ext cx="0" cy="27127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571973" y="2585333"/>
            <a:ext cx="0" cy="271272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87056" y="259295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12/01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7939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11/29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월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7432885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461863" y="2585333"/>
            <a:ext cx="13853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12/07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337701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8979760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89198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12/08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수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0810" y="3181578"/>
            <a:ext cx="16062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기능구상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DB</a:t>
            </a:r>
            <a:r>
              <a:rPr lang="ko-KR" altLang="en-US" sz="1600" dirty="0" smtClean="0">
                <a:solidFill>
                  <a:schemeClr val="bg1"/>
                </a:solidFill>
              </a:rPr>
              <a:t>구조 구상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Notion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Figma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40593" y="3373863"/>
            <a:ext cx="13421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 배정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Github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633471" y="259295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12/02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715850" y="3668895"/>
            <a:ext cx="3512268" cy="665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307405" y="3839405"/>
            <a:ext cx="2329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MVC</a:t>
            </a:r>
            <a:r>
              <a:rPr lang="ko-KR" altLang="en-US" sz="1600" dirty="0" smtClean="0">
                <a:solidFill>
                  <a:schemeClr val="bg1"/>
                </a:solidFill>
              </a:rPr>
              <a:t>패턴 학습 </a:t>
            </a:r>
            <a:r>
              <a:rPr lang="en-US" altLang="ko-KR" sz="1600" dirty="0" smtClean="0">
                <a:solidFill>
                  <a:schemeClr val="bg1"/>
                </a:solidFill>
              </a:rPr>
              <a:t>, JSTL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557596" y="3373863"/>
            <a:ext cx="1281604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513040" y="3706354"/>
            <a:ext cx="1420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MVC2 </a:t>
            </a:r>
            <a:r>
              <a:rPr lang="ko-KR" altLang="en-US" sz="1600" dirty="0" smtClean="0">
                <a:solidFill>
                  <a:schemeClr val="bg1"/>
                </a:solidFill>
              </a:rPr>
              <a:t>활용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기능구현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9081220" y="3373862"/>
            <a:ext cx="12138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040321" y="3722326"/>
            <a:ext cx="13980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 완</a:t>
            </a:r>
            <a:r>
              <a:rPr lang="ko-KR" altLang="en-US" sz="1600" dirty="0">
                <a:solidFill>
                  <a:schemeClr val="bg1"/>
                </a:solidFill>
              </a:rPr>
              <a:t>성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코드 통합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10502037" y="2592953"/>
            <a:ext cx="0" cy="2705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0511475" y="2585333"/>
            <a:ext cx="13163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>
              <a:defRPr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12/09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목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603497" y="3373862"/>
            <a:ext cx="12138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603497" y="3692827"/>
            <a:ext cx="13492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bg1"/>
                </a:solidFill>
              </a:rPr>
              <a:t>기능보수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171450" indent="-171450" algn="just">
              <a:buFont typeface="Arial" pitchFamily="34" charset="0"/>
              <a:buChar char="•"/>
              <a:defRPr/>
            </a:pPr>
            <a:r>
              <a:rPr lang="en-US" altLang="ko-KR" sz="1600" dirty="0" smtClean="0">
                <a:solidFill>
                  <a:schemeClr val="bg1"/>
                </a:solidFill>
              </a:rPr>
              <a:t>PPT </a:t>
            </a:r>
            <a:r>
              <a:rPr lang="ko-KR" altLang="en-US" sz="1600" dirty="0" smtClean="0">
                <a:solidFill>
                  <a:schemeClr val="bg1"/>
                </a:solidFill>
              </a:rPr>
              <a:t>준비</a:t>
            </a:r>
            <a:endParaRPr lang="en-US" altLang="ko-KR" sz="1600" dirty="0" smtClean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프로젝트 일정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58" y="2732567"/>
            <a:ext cx="12192001" cy="1403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910" y="3102896"/>
            <a:ext cx="33778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프로그램 구조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7685" y="3054853"/>
            <a:ext cx="4812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 b="1" dirty="0">
                <a:solidFill>
                  <a:schemeClr val="accent1"/>
                </a:solidFill>
                <a:latin typeface="나눔명조 ExtraBold"/>
                <a:ea typeface="나눔명조 ExtraBold"/>
              </a:rPr>
              <a:t>3</a:t>
            </a:r>
            <a:endParaRPr lang="ko-KR" altLang="en-US" sz="4000" b="1" dirty="0">
              <a:solidFill>
                <a:schemeClr val="accent1"/>
              </a:solidFill>
              <a:latin typeface="나눔명조 ExtraBold"/>
              <a:ea typeface="나눔명조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866991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4838700" y="1375207"/>
            <a:ext cx="2796717" cy="68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88284" y="1457634"/>
            <a:ext cx="22442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800" dirty="0" smtClean="0">
                <a:solidFill>
                  <a:schemeClr val="bg1"/>
                </a:solidFill>
              </a:rPr>
              <a:t>Program Used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hanul\Desktop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425" y="2600204"/>
            <a:ext cx="2980259" cy="112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anul\Documents\카카오톡 받은 파일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99" y="2620665"/>
            <a:ext cx="3502251" cy="110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anul\Documents\카카오톡 받은 파일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73" y="4022942"/>
            <a:ext cx="2301876" cy="165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anul\Documents\카카오톡 받은 파일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59" y="2703217"/>
            <a:ext cx="3350816" cy="10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hanul\Documents\카카오톡 받은 파일\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82" y="4181007"/>
            <a:ext cx="3078835" cy="13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anul\Documents\카카오톡 받은 파일\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047" y="4099602"/>
            <a:ext cx="2814840" cy="15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-361950" y="57150"/>
            <a:ext cx="130683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3992" y="236722"/>
            <a:ext cx="301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spc="-300" dirty="0" smtClean="0">
                <a:solidFill>
                  <a:schemeClr val="bg1"/>
                </a:solidFill>
              </a:rPr>
              <a:t>프로그램 구조</a:t>
            </a:r>
            <a:endParaRPr lang="ko-KR" altLang="en-US" sz="3600" spc="-3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7290" y="298279"/>
            <a:ext cx="1341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Part 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r>
              <a:rPr lang="en-US" altLang="ko-KR" sz="14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lang="ko-KR" altLang="en-US" sz="14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8714" y="857070"/>
            <a:ext cx="16307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JSP MINI PROJECT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사용자 지정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516</Words>
  <Application>Microsoft Office PowerPoint</Application>
  <PresentationFormat>사용자 지정</PresentationFormat>
  <Paragraphs>279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hanul</cp:lastModifiedBy>
  <cp:revision>123</cp:revision>
  <dcterms:created xsi:type="dcterms:W3CDTF">2020-09-07T02:34:06Z</dcterms:created>
  <dcterms:modified xsi:type="dcterms:W3CDTF">2021-12-10T03:54:14Z</dcterms:modified>
  <cp:version/>
</cp:coreProperties>
</file>