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762" y="-10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2A32962-3DC0-4AB3-9B46-6257B204D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7BF844F-B4E2-4809-87ED-A06F69244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80C1D9C-BD05-4523-86A3-4FCAAD67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EA46766-A74E-4964-B7D9-CAE6B1A2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C3EE35E-4B78-4AF3-98EB-A5B26BF5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3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098163-22D5-4CB0-8A52-3F7713FC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9D523E5-5E4B-4773-9CE9-B513AB045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6728DF9-C461-4FAC-A0CF-2E44D7A8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D8A0133-6F5E-4AF0-9FE4-8879B233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EC6DE3-D534-49FE-ABB1-CD646AA2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4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D008E72-1F97-4BEA-A8C3-1AF620358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F7C3D95-1159-4ED9-B75A-A3B37A1EB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0A2385D-6787-4D24-92E7-22BADD00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F822A30-7D40-4B46-98A8-C02DF68B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3FC28D-08F5-423B-A06F-FE1284C3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8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740F424-2CA6-4DA8-9B8B-87879C26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1310EDE-A7D1-447C-A97D-E97E5D2C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B26E428-5638-49B9-9774-CCBA900E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AF82470-CBFE-4CB0-92B8-E25800B0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7EDC7B3-30F2-4713-9ED4-DB43F7AE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7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D46F288-BC9D-4D1D-BB75-45B9D087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785E322-8CDA-4A8A-9261-04F9E6535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BE618C0-AF03-4E62-9022-9D2B798E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A824A3D-E998-4995-856C-F5A504AD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D2BF544-B4FB-42B2-BA8C-E1B3D22F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8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BB9FCF8-979B-479E-BE85-7DAF0316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140600F-AA06-4F2C-B4DB-AE9F9B07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DA5DFD6-D104-40F8-BEDF-0F2A8CBD4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6D962E9-F7E4-4029-88D0-8BDD182B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3DD8496-1AE4-436E-A1AE-A0BCA509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671BB3-A561-495E-A779-AED3052A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18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F83321-9310-4786-9AC8-72A95CD5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EB0A1E3-D9D3-4B41-9682-BC99DA9A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6AD3A81-3CCB-4444-B886-A0704AE1A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B600140-AB46-4B97-ADF1-1896E9C22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48F027A-5AB7-4D28-9110-4A1FB213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06F367B-23ED-466F-ADDC-7DAC7266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A84D1BB-29DC-4822-B482-193D32CF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1407539-B877-4A30-92BD-BB6D091A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7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E6D7D8-3187-4F5F-9F90-1C9A2260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18D3402-B49A-4CC2-B5F5-FEC8E815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D056B89-79E5-4763-B8D4-871ACB6B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5A66EA6-F4C6-4BDF-B462-ECA2A240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96DEC57-B3AF-46DB-BFA5-36EA2D18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E438C98-B6CB-4423-85F8-68CB4DD2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8603FCB-580E-4FB5-A1A2-F9A67AFA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1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AA592-F365-48FD-B828-11ECE1D6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8297538-A6F3-4865-AC37-86C6C44D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08125F3-7048-448C-9791-8154FD1E0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AC99925-83DE-4C16-A328-3BFBD92E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571AA5B-4C53-4A4B-847B-ECA89631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0E11ADD-AB9C-48A8-B355-EC6ECBAB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1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2DB5B9-A352-4767-98B5-F4225B66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A72F341-1C3B-4B73-8CDC-297C45B87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A605F3B-0BC8-4D1F-B0ED-69F4005E1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A4AE304-0BE9-4ED4-B433-1886A0B8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0D77D46-C234-4530-A875-8C4ADE69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67EAF13-ED92-4192-90FF-D627DC6B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6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C4F54F6-94F6-4419-AF5F-FF49FB4A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680FA24-194E-4FA5-A893-A0E7664A4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13450FB-0A4F-4DD7-80ED-A9277E3E0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F440A-5CFB-4BCD-AD97-CD6D6BCD0B90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1DE52B6-A06C-496C-ABA2-CC90B929B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069289A-4DC1-46D0-87F6-CE6B3C7B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46324-F7BE-4844-B06D-7119D892F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2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EBC2F3-057A-43B9-B378-60D5D7819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EC7F512-7F2D-4D3B-BA01-2E8D52280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" descr="파란색 빛망울이 있는 추상적 배경">
            <a:extLst>
              <a:ext uri="{FF2B5EF4-FFF2-40B4-BE49-F238E27FC236}">
                <a16:creationId xmlns="" xmlns:a16="http://schemas.microsoft.com/office/drawing/2014/main" id="{E8F57FAC-0DCF-4D9D-9EAA-057EA4972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8" b="13234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4F1A2B6-F15B-4250-AB90-1E272ECFD54E}"/>
              </a:ext>
            </a:extLst>
          </p:cNvPr>
          <p:cNvSpPr txBox="1"/>
          <p:nvPr/>
        </p:nvSpPr>
        <p:spPr>
          <a:xfrm>
            <a:off x="2948343" y="2594242"/>
            <a:ext cx="6295313" cy="132343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n w="19050">
                  <a:noFill/>
                </a:ln>
                <a:solidFill>
                  <a:srgbClr val="7030A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회원관리 </a:t>
            </a:r>
            <a:r>
              <a:rPr lang="en-US" altLang="ko-KR" sz="2000" dirty="0">
                <a:ln w="19050">
                  <a:noFill/>
                </a:ln>
                <a:solidFill>
                  <a:srgbClr val="7030A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(member)</a:t>
            </a:r>
            <a:r>
              <a:rPr lang="ko-KR" altLang="en-US" sz="4000" dirty="0">
                <a:ln w="19050">
                  <a:noFill/>
                </a:ln>
                <a:solidFill>
                  <a:srgbClr val="7030A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sz="4000" dirty="0">
              <a:ln w="19050">
                <a:noFill/>
              </a:ln>
              <a:solidFill>
                <a:srgbClr val="7030A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4000" dirty="0">
                <a:ln w="19050">
                  <a:noFill/>
                </a:ln>
                <a:solidFill>
                  <a:srgbClr val="7030A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페이지 구현을 위한 기본 설정</a:t>
            </a:r>
          </a:p>
        </p:txBody>
      </p:sp>
    </p:spTree>
    <p:extLst>
      <p:ext uri="{BB962C8B-B14F-4D97-AF65-F5344CB8AC3E}">
        <p14:creationId xmlns:p14="http://schemas.microsoft.com/office/powerpoint/2010/main" val="190821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56EC186-17D9-4BEC-890F-EAC0F47EDA23}"/>
              </a:ext>
            </a:extLst>
          </p:cNvPr>
          <p:cNvSpPr txBox="1"/>
          <p:nvPr/>
        </p:nvSpPr>
        <p:spPr>
          <a:xfrm>
            <a:off x="373625" y="477487"/>
            <a:ext cx="48365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-- </a:t>
            </a:r>
            <a:r>
              <a:rPr lang="ko-KR" altLang="en-US" sz="1800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회원 </a:t>
            </a:r>
            <a:r>
              <a:rPr lang="en-US" altLang="ko-KR" sz="1800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DB Table </a:t>
            </a:r>
            <a:r>
              <a:rPr lang="ko-KR" altLang="en-US" sz="1800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생성</a:t>
            </a:r>
            <a:endParaRPr lang="ko-KR" altLang="en-US" sz="2000" kern="0" spc="0" dirty="0">
              <a:solidFill>
                <a:schemeClr val="accent5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 table </a:t>
            </a:r>
            <a:r>
              <a:rPr lang="en-US" altLang="ko-KR" sz="1800" b="1" kern="0" spc="0" dirty="0" smtClean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member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id		varchar2(100),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name		varchar2(20),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pw		varchar2(20),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addr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		varchar2(200),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post		varchar2(10),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tel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		varchar2(20),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gender	varchar2(3) default '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여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</a:t>
            </a:r>
            <a:endParaRPr lang="ko-KR" altLang="en-US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email		varchar2(100),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birth   	  	varchar2(30),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naver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  	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v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archar2(100),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kakao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  	varchar2(100),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constraint </a:t>
            </a:r>
            <a:r>
              <a:rPr lang="en-US" altLang="ko-KR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member_id_pk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primary key(id)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1BFDB7A-63B2-437B-81F4-358CD6C55B82}"/>
              </a:ext>
            </a:extLst>
          </p:cNvPr>
          <p:cNvSpPr txBox="1"/>
          <p:nvPr/>
        </p:nvSpPr>
        <p:spPr>
          <a:xfrm>
            <a:off x="6626942" y="0"/>
            <a:ext cx="556505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회원관리 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(Member) DB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테이블 생성 및 데이터</a:t>
            </a:r>
            <a:r>
              <a:rPr lang="en-US" altLang="ko-KR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6E237F7-264D-43E8-8ABB-A3402F904B03}"/>
              </a:ext>
            </a:extLst>
          </p:cNvPr>
          <p:cNvSpPr txBox="1"/>
          <p:nvPr/>
        </p:nvSpPr>
        <p:spPr>
          <a:xfrm>
            <a:off x="6096000" y="477487"/>
            <a:ext cx="4758813" cy="188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-- </a:t>
            </a:r>
            <a:r>
              <a:rPr lang="ko-KR" altLang="en-US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기본</a:t>
            </a:r>
            <a:r>
              <a:rPr lang="en-US" altLang="ko-KR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추가</a:t>
            </a:r>
            <a:endParaRPr lang="ko-KR" altLang="en-US" kern="0" spc="0" dirty="0">
              <a:solidFill>
                <a:schemeClr val="accent5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s_member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(id, name, pw)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</a:t>
            </a:r>
            <a:r>
              <a:rPr lang="en-US" altLang="ko-KR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hanul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한울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en-US" altLang="ko-KR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hanul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’);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s_member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(id, name, pw)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(‘master’, ‘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관리자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master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’);</a:t>
            </a:r>
            <a:endParaRPr lang="en-US" altLang="ko-KR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EE6E087-8A7E-4EFF-914A-BA5EF9489250}"/>
              </a:ext>
            </a:extLst>
          </p:cNvPr>
          <p:cNvSpPr txBox="1"/>
          <p:nvPr/>
        </p:nvSpPr>
        <p:spPr>
          <a:xfrm>
            <a:off x="6096000" y="3429000"/>
            <a:ext cx="4758813" cy="188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-- </a:t>
            </a:r>
            <a:r>
              <a:rPr lang="ko-KR" altLang="en-US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기본</a:t>
            </a:r>
            <a:r>
              <a:rPr lang="en-US" altLang="ko-KR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spc="0" dirty="0">
                <a:solidFill>
                  <a:schemeClr val="accent5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추가</a:t>
            </a:r>
            <a:endParaRPr lang="ko-KR" altLang="en-US" kern="0" spc="0" dirty="0">
              <a:solidFill>
                <a:schemeClr val="accent5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s_member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(id, name, pw)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</a:t>
            </a:r>
            <a:r>
              <a:rPr lang="en-US" altLang="ko-KR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hanul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한울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en-US" altLang="ko-KR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hanul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’);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s_member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(id, name, pw)</a:t>
            </a:r>
          </a:p>
          <a:p>
            <a:pPr marL="0" marR="0" indent="0" algn="just" fontAlgn="base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(‘master’, ‘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관리자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‘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master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’);</a:t>
            </a:r>
            <a:endParaRPr lang="en-US" altLang="ko-KR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11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줄다리기. 남자와 여자는 밧줄을 당겨. 로열티 무료 사진, 그림, 이미지 그리고 스톡포토그래피. Image 81127846.">
            <a:extLst>
              <a:ext uri="{FF2B5EF4-FFF2-40B4-BE49-F238E27FC236}">
                <a16:creationId xmlns="" xmlns:a16="http://schemas.microsoft.com/office/drawing/2014/main" id="{7600B920-940F-44C5-AD10-19A360BA3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0" r="99111">
                        <a14:foregroundMark x1="45818" y1="45988" x2="47778" y2="47000"/>
                        <a14:foregroundMark x1="42148" y1="44093" x2="42612" y2="44333"/>
                        <a14:foregroundMark x1="47778" y1="47000" x2="60556" y2="47309"/>
                        <a14:foregroundMark x1="92976" y1="27405" x2="94667" y2="26333"/>
                        <a14:foregroundMark x1="71627" y1="40946" x2="78853" y2="36363"/>
                        <a14:foregroundMark x1="94667" y1="26333" x2="98813" y2="42046"/>
                        <a14:foregroundMark x1="2218" y1="48934" x2="1715" y2="47816"/>
                        <a14:foregroundMark x1="4609" y1="54253" x2="2567" y2="49713"/>
                        <a14:foregroundMark x1="92255" y1="29570" x2="99778" y2="39667"/>
                        <a14:foregroundMark x1="99508" y1="49236" x2="99358" y2="54551"/>
                        <a14:foregroundMark x1="99778" y1="39667" x2="99729" y2="41398"/>
                        <a14:foregroundMark x1="94391" y1="51010" x2="87719" y2="33588"/>
                        <a14:foregroundMark x1="95734" y1="54514" x2="94864" y2="52243"/>
                        <a14:foregroundMark x1="33333" y1="56667" x2="33154" y2="57205"/>
                        <a14:foregroundMark x1="33111" y1="55333" x2="33299" y2="57312"/>
                        <a14:foregroundMark x1="28889" y1="57667" x2="28631" y2="59019"/>
                        <a14:foregroundMark x1="23197" y1="58373" x2="22222" y2="59000"/>
                        <a14:foregroundMark x1="71778" y1="59000" x2="72235" y2="59514"/>
                        <a14:foregroundMark x1="72533" y1="58763" x2="71111" y2="59000"/>
                        <a14:foregroundMark x1="71111" y1="57667" x2="72207" y2="59585"/>
                        <a14:foregroundMark x1="71111" y1="58667" x2="72654" y2="58456"/>
                        <a14:foregroundMark x1="77067" y1="58866" x2="76444" y2="59333"/>
                        <a14:foregroundMark x1="75556" y1="57000" x2="76802" y2="59492"/>
                        <a14:foregroundMark x1="80000" y1="58000" x2="80636" y2="58358"/>
                        <a14:backgroundMark x1="0" y1="21667" x2="36444" y2="41333"/>
                        <a14:backgroundMark x1="36444" y1="41333" x2="20667" y2="25000"/>
                        <a14:backgroundMark x1="20667" y1="25000" x2="5778" y2="20000"/>
                        <a14:backgroundMark x1="5778" y1="20000" x2="0" y2="20667"/>
                        <a14:backgroundMark x1="36889" y1="42000" x2="36667" y2="41333"/>
                        <a14:backgroundMark x1="36889" y1="41000" x2="36667" y2="40667"/>
                        <a14:backgroundMark x1="34444" y1="45667" x2="40000" y2="45000"/>
                        <a14:backgroundMark x1="41111" y1="45000" x2="40444" y2="43000"/>
                        <a14:backgroundMark x1="42222" y1="44333" x2="40222" y2="42333"/>
                        <a14:backgroundMark x1="42667" y1="45667" x2="45556" y2="45333"/>
                        <a14:backgroundMark x1="43111" y1="44000" x2="45111" y2="45333"/>
                        <a14:backgroundMark x1="43333" y1="44000" x2="46000" y2="45667"/>
                        <a14:backgroundMark x1="42444" y1="44333" x2="42444" y2="44667"/>
                        <a14:backgroundMark x1="0" y1="43667" x2="2000" y2="47333"/>
                        <a14:backgroundMark x1="889" y1="46000" x2="1333" y2="48000"/>
                        <a14:backgroundMark x1="2000" y1="49333" x2="1333" y2="47000"/>
                        <a14:backgroundMark x1="2222" y1="48667" x2="1778" y2="47000"/>
                        <a14:backgroundMark x1="2444" y1="48667" x2="2889" y2="49333"/>
                        <a14:backgroundMark x1="222" y1="59667" x2="11333" y2="57333"/>
                        <a14:backgroundMark x1="11333" y1="57333" x2="22657" y2="59760"/>
                        <a14:backgroundMark x1="30510" y1="63066" x2="25778" y2="70000"/>
                        <a14:backgroundMark x1="31681" y1="61351" x2="30520" y2="63052"/>
                        <a14:backgroundMark x1="25778" y1="70000" x2="9556" y2="70333"/>
                        <a14:backgroundMark x1="9556" y1="70333" x2="222" y2="60667"/>
                        <a14:backgroundMark x1="25111" y1="62757" x2="28000" y2="63000"/>
                        <a14:backgroundMark x1="222" y1="60667" x2="23784" y2="62646"/>
                        <a14:backgroundMark x1="23746" y1="62420" x2="13333" y2="61000"/>
                        <a14:backgroundMark x1="28000" y1="63000" x2="25210" y2="62620"/>
                        <a14:backgroundMark x1="13333" y1="61000" x2="2444" y2="68333"/>
                        <a14:backgroundMark x1="35682" y1="58300" x2="37778" y2="57667"/>
                        <a14:backgroundMark x1="33849" y1="58853" x2="34035" y2="58797"/>
                        <a14:backgroundMark x1="26274" y1="61140" x2="27981" y2="60625"/>
                        <a14:backgroundMark x1="2444" y1="68333" x2="23145" y2="62084"/>
                        <a14:backgroundMark x1="29706" y1="62290" x2="25556" y2="64667"/>
                        <a14:backgroundMark x1="31487" y1="61270" x2="30991" y2="61554"/>
                        <a14:backgroundMark x1="34834" y1="59353" x2="34253" y2="59686"/>
                        <a14:backgroundMark x1="37778" y1="57667" x2="36130" y2="58611"/>
                        <a14:backgroundMark x1="25556" y1="64667" x2="2667" y2="68667"/>
                        <a14:backgroundMark x1="2667" y1="68667" x2="31556" y2="65000"/>
                        <a14:backgroundMark x1="31556" y1="65000" x2="23111" y2="68000"/>
                        <a14:backgroundMark x1="38222" y1="57000" x2="55333" y2="56333"/>
                        <a14:backgroundMark x1="55333" y1="56333" x2="66444" y2="58667"/>
                        <a14:backgroundMark x1="66444" y1="58667" x2="41778" y2="65000"/>
                        <a14:backgroundMark x1="41778" y1="65000" x2="38222" y2="57667"/>
                        <a14:backgroundMark x1="37778" y1="55667" x2="40000" y2="56333"/>
                        <a14:backgroundMark x1="33778" y1="57667" x2="32222" y2="62000"/>
                        <a14:backgroundMark x1="29556" y1="61000" x2="24889" y2="62000"/>
                        <a14:backgroundMark x1="78707" y1="58983" x2="79333" y2="59000"/>
                        <a14:backgroundMark x1="69696" y1="58737" x2="70094" y2="58748"/>
                        <a14:backgroundMark x1="82407" y1="58480" x2="93111" y2="56667"/>
                        <a14:backgroundMark x1="79333" y1="59000" x2="79462" y2="58978"/>
                        <a14:backgroundMark x1="93111" y1="56667" x2="82222" y2="68333"/>
                        <a14:backgroundMark x1="82222" y1="68333" x2="69333" y2="66333"/>
                        <a14:backgroundMark x1="69333" y1="66333" x2="68004" y2="61906"/>
                        <a14:backgroundMark x1="92667" y1="57000" x2="93333" y2="58667"/>
                        <a14:backgroundMark x1="93556" y1="58000" x2="93333" y2="59000"/>
                        <a14:backgroundMark x1="93778" y1="59667" x2="98222" y2="61000"/>
                        <a14:backgroundMark x1="96889" y1="59333" x2="99333" y2="59333"/>
                        <a14:backgroundMark x1="98000" y1="61000" x2="99778" y2="63000"/>
                        <a14:backgroundMark x1="99111" y1="60000" x2="98889" y2="65333"/>
                        <a14:backgroundMark x1="84444" y1="32000" x2="82667" y2="33333"/>
                        <a14:backgroundMark x1="79778" y1="34000" x2="83111" y2="33333"/>
                        <a14:backgroundMark x1="83778" y1="32333" x2="79556" y2="33667"/>
                        <a14:backgroundMark x1="84222" y1="31667" x2="88889" y2="28667"/>
                        <a14:backgroundMark x1="88222" y1="29333" x2="93556" y2="25667"/>
                        <a14:backgroundMark x1="97333" y1="46667" x2="99556" y2="45667"/>
                        <a14:backgroundMark x1="95778" y1="47333" x2="99111" y2="46333"/>
                        <a14:backgroundMark x1="97111" y1="47333" x2="99778" y2="48333"/>
                        <a14:backgroundMark x1="98222" y1="47000" x2="99778" y2="45333"/>
                        <a14:backgroundMark x1="98444" y1="48333" x2="99778" y2="48667"/>
                        <a14:backgroundMark x1="80222" y1="59333" x2="83111" y2="59333"/>
                        <a14:backgroundMark x1="76444" y1="60333" x2="78444" y2="60333"/>
                        <a14:backgroundMark x1="66444" y1="58333" x2="69111" y2="59667"/>
                        <a14:backgroundMark x1="71778" y1="60667" x2="73778" y2="60333"/>
                        <a14:backgroundMark x1="62222" y1="44333" x2="64444" y2="45667"/>
                        <a14:backgroundMark x1="68889" y1="46000" x2="72222" y2="45333"/>
                        <a14:backgroundMark x1="64667" y1="46000" x2="68889" y2="45667"/>
                        <a14:backgroundMark x1="64444" y1="45667" x2="65778" y2="46333"/>
                        <a14:backgroundMark x1="28222" y1="45333" x2="31333" y2="4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734" b="39161"/>
          <a:stretch/>
        </p:blipFill>
        <p:spPr bwMode="auto">
          <a:xfrm>
            <a:off x="-8615" y="3823070"/>
            <a:ext cx="12200615" cy="315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56EC186-17D9-4BEC-890F-EAC0F47EDA23}"/>
              </a:ext>
            </a:extLst>
          </p:cNvPr>
          <p:cNvSpPr txBox="1"/>
          <p:nvPr/>
        </p:nvSpPr>
        <p:spPr>
          <a:xfrm>
            <a:off x="6089139" y="2005391"/>
            <a:ext cx="47588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create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(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타입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크기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),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   :			: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타입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 크기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), 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constraint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제약조건명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제약조건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제약 </a:t>
            </a:r>
            <a:r>
              <a:rPr lang="ko-KR" altLang="en-US" sz="1800" b="1" kern="0" spc="0" dirty="0" err="1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  <a:endParaRPr lang="en-US" altLang="ko-KR" sz="2000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1BFDB7A-63B2-437B-81F4-358CD6C55B82}"/>
              </a:ext>
            </a:extLst>
          </p:cNvPr>
          <p:cNvSpPr txBox="1"/>
          <p:nvPr/>
        </p:nvSpPr>
        <p:spPr>
          <a:xfrm>
            <a:off x="8934451" y="-9625"/>
            <a:ext cx="3246162" cy="55399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ㅕ기</a:t>
            </a:r>
            <a:r>
              <a:rPr lang="ko-KR" altLang="en-US" sz="3000" b="1" spc="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b="1" spc="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ㅓ</a:t>
            </a:r>
            <a:r>
              <a:rPr lang="ko-KR" altLang="en-US" sz="3000" b="1" spc="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b="1" spc="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잠깐</a:t>
            </a:r>
            <a:r>
              <a:rPr lang="ko-KR" altLang="en-US" sz="800" b="1" dirty="0" err="1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부잖아</a:t>
            </a:r>
            <a:endParaRPr lang="ko-KR" altLang="en-US" sz="800" b="1" dirty="0">
              <a:solidFill>
                <a:schemeClr val="accent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6E237F7-264D-43E8-8ABB-A3402F904B03}"/>
              </a:ext>
            </a:extLst>
          </p:cNvPr>
          <p:cNvSpPr txBox="1"/>
          <p:nvPr/>
        </p:nvSpPr>
        <p:spPr>
          <a:xfrm>
            <a:off x="216309" y="1369189"/>
            <a:ext cx="4758813" cy="66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insert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into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테이블명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(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추가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,…)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values (‘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’, 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데이터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…);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E7C7E76-D21F-4021-9203-85C04C2D5986}"/>
              </a:ext>
            </a:extLst>
          </p:cNvPr>
          <p:cNvSpPr txBox="1"/>
          <p:nvPr/>
        </p:nvSpPr>
        <p:spPr>
          <a:xfrm>
            <a:off x="6100526" y="3718679"/>
            <a:ext cx="59229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B0F0"/>
                </a:solidFill>
              </a:rPr>
              <a:t>-- </a:t>
            </a:r>
            <a:r>
              <a:rPr lang="ko-KR" altLang="en-US" b="1" dirty="0">
                <a:solidFill>
                  <a:srgbClr val="00B0F0"/>
                </a:solidFill>
              </a:rPr>
              <a:t>테이블 구조 변경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B0F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add</a:t>
            </a:r>
            <a:r>
              <a:rPr lang="en-US" altLang="ko-KR" b="1" kern="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컬러명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데이터타입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데이터타입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…);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B0F0"/>
                </a:solidFill>
              </a:rPr>
              <a:t>-- </a:t>
            </a:r>
            <a:r>
              <a:rPr lang="ko-KR" altLang="en-US" b="1" dirty="0">
                <a:solidFill>
                  <a:srgbClr val="00B0F0"/>
                </a:solidFill>
              </a:rPr>
              <a:t>테이블 구조 변경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B0F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modify</a:t>
            </a:r>
            <a:r>
              <a:rPr lang="en-US" altLang="ko-KR" b="1" kern="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컬러명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데이터타입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데이터타입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…);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B0F0"/>
                </a:solidFill>
              </a:rPr>
              <a:t>-- </a:t>
            </a:r>
            <a:r>
              <a:rPr lang="ko-KR" altLang="en-US" b="1" dirty="0">
                <a:solidFill>
                  <a:srgbClr val="00B0F0"/>
                </a:solidFill>
              </a:rPr>
              <a:t>테이블 구조 변경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B0F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drop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column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  <a:endParaRPr lang="en-US" altLang="ko-KR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E5632C1D-A950-4F3E-9CF5-79F67973BD57}"/>
              </a:ext>
            </a:extLst>
          </p:cNvPr>
          <p:cNvSpPr/>
          <p:nvPr/>
        </p:nvSpPr>
        <p:spPr>
          <a:xfrm>
            <a:off x="9004454" y="216803"/>
            <a:ext cx="180000" cy="180000"/>
          </a:xfrm>
          <a:prstGeom prst="ellipse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615726C-6869-4388-A118-E81DFCA274B7}"/>
              </a:ext>
            </a:extLst>
          </p:cNvPr>
          <p:cNvSpPr/>
          <p:nvPr/>
        </p:nvSpPr>
        <p:spPr>
          <a:xfrm>
            <a:off x="10920770" y="357219"/>
            <a:ext cx="225862" cy="92837"/>
          </a:xfrm>
          <a:prstGeom prst="rect">
            <a:avLst/>
          </a:prstGeom>
          <a:noFill/>
          <a:ln w="6350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="" xmlns:a16="http://schemas.microsoft.com/office/drawing/2014/main" id="{815C0368-C5D6-48EB-B6A4-E74FB3200E21}"/>
              </a:ext>
            </a:extLst>
          </p:cNvPr>
          <p:cNvSpPr/>
          <p:nvPr/>
        </p:nvSpPr>
        <p:spPr>
          <a:xfrm>
            <a:off x="10100568" y="230497"/>
            <a:ext cx="180000" cy="180000"/>
          </a:xfrm>
          <a:prstGeom prst="triangle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B56E22C-9C6F-4673-85F6-4053230A68F3}"/>
              </a:ext>
            </a:extLst>
          </p:cNvPr>
          <p:cNvSpPr txBox="1"/>
          <p:nvPr/>
        </p:nvSpPr>
        <p:spPr>
          <a:xfrm>
            <a:off x="6060483" y="1722754"/>
            <a:ext cx="2683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B0F0"/>
                </a:solidFill>
              </a:rPr>
              <a:t>-- DB Table </a:t>
            </a:r>
            <a:r>
              <a:rPr lang="ko-KR" altLang="en-US" b="1" dirty="0">
                <a:solidFill>
                  <a:srgbClr val="00B0F0"/>
                </a:solidFill>
              </a:rPr>
              <a:t>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D962488-19ED-41CA-BE55-C84AEA464E67}"/>
              </a:ext>
            </a:extLst>
          </p:cNvPr>
          <p:cNvSpPr txBox="1"/>
          <p:nvPr/>
        </p:nvSpPr>
        <p:spPr>
          <a:xfrm>
            <a:off x="216309" y="2106791"/>
            <a:ext cx="4630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FFC000"/>
                </a:solidFill>
              </a:rPr>
              <a:t>-- </a:t>
            </a:r>
            <a:r>
              <a:rPr lang="ko-KR" altLang="en-US" b="1" dirty="0">
                <a:solidFill>
                  <a:srgbClr val="FFC000"/>
                </a:solidFill>
              </a:rPr>
              <a:t>데이터 삭제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829CA03-5C49-493A-9184-CD19C01BA810}"/>
              </a:ext>
            </a:extLst>
          </p:cNvPr>
          <p:cNvSpPr txBox="1"/>
          <p:nvPr/>
        </p:nvSpPr>
        <p:spPr>
          <a:xfrm>
            <a:off x="75258" y="175215"/>
            <a:ext cx="565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▣ </a:t>
            </a:r>
            <a:r>
              <a:rPr lang="en-US" altLang="ko-KR" b="1" dirty="0">
                <a:solidFill>
                  <a:srgbClr val="FFC000"/>
                </a:solidFill>
              </a:rPr>
              <a:t>DML(Data Manipulation Language) :</a:t>
            </a:r>
            <a:r>
              <a:rPr lang="ko-KR" altLang="en-US" b="1" dirty="0">
                <a:solidFill>
                  <a:srgbClr val="FFC000"/>
                </a:solidFill>
              </a:rPr>
              <a:t> 데이터 </a:t>
            </a:r>
            <a:r>
              <a:rPr lang="ko-KR" altLang="en-US" b="1" dirty="0" err="1">
                <a:solidFill>
                  <a:srgbClr val="FFC000"/>
                </a:solidFill>
              </a:rPr>
              <a:t>조작어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E6446EF-AB83-44C2-B9CA-9D0721C4F679}"/>
              </a:ext>
            </a:extLst>
          </p:cNvPr>
          <p:cNvSpPr txBox="1"/>
          <p:nvPr/>
        </p:nvSpPr>
        <p:spPr>
          <a:xfrm>
            <a:off x="6090821" y="69723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▣ </a:t>
            </a:r>
            <a:r>
              <a:rPr lang="en-US" altLang="ko-KR" b="1" dirty="0">
                <a:solidFill>
                  <a:srgbClr val="00B0F0"/>
                </a:solidFill>
              </a:rPr>
              <a:t>DDL(Data Definition Language) : </a:t>
            </a:r>
            <a:r>
              <a:rPr lang="ko-KR" altLang="en-US" b="1" dirty="0">
                <a:solidFill>
                  <a:srgbClr val="00B0F0"/>
                </a:solidFill>
              </a:rPr>
              <a:t>데이터 </a:t>
            </a:r>
            <a:r>
              <a:rPr lang="ko-KR" altLang="en-US" b="1" dirty="0" err="1">
                <a:solidFill>
                  <a:srgbClr val="00B0F0"/>
                </a:solidFill>
              </a:rPr>
              <a:t>정의어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429A7D4-B047-4E8E-A115-AA8FB54A4A41}"/>
              </a:ext>
            </a:extLst>
          </p:cNvPr>
          <p:cNvSpPr txBox="1"/>
          <p:nvPr/>
        </p:nvSpPr>
        <p:spPr>
          <a:xfrm>
            <a:off x="75258" y="544547"/>
            <a:ext cx="634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조회</a:t>
            </a:r>
            <a:r>
              <a:rPr lang="en-US" altLang="ko-KR" b="1" dirty="0">
                <a:solidFill>
                  <a:schemeClr val="bg1"/>
                </a:solidFill>
              </a:rPr>
              <a:t> – select , </a:t>
            </a:r>
            <a:r>
              <a:rPr lang="ko-KR" altLang="en-US" b="1" dirty="0">
                <a:solidFill>
                  <a:schemeClr val="bg1"/>
                </a:solidFill>
              </a:rPr>
              <a:t>삭제 </a:t>
            </a:r>
            <a:r>
              <a:rPr lang="en-US" altLang="ko-KR" b="1" dirty="0">
                <a:solidFill>
                  <a:schemeClr val="bg1"/>
                </a:solidFill>
              </a:rPr>
              <a:t>– delete, </a:t>
            </a:r>
            <a:r>
              <a:rPr lang="ko-KR" altLang="en-US" b="1" dirty="0">
                <a:solidFill>
                  <a:schemeClr val="bg1"/>
                </a:solidFill>
              </a:rPr>
              <a:t>저장 </a:t>
            </a:r>
            <a:r>
              <a:rPr lang="en-US" altLang="ko-KR" b="1" dirty="0">
                <a:solidFill>
                  <a:schemeClr val="bg1"/>
                </a:solidFill>
              </a:rPr>
              <a:t>– insert, </a:t>
            </a:r>
            <a:r>
              <a:rPr lang="ko-KR" altLang="en-US" b="1" dirty="0">
                <a:solidFill>
                  <a:schemeClr val="bg1"/>
                </a:solidFill>
              </a:rPr>
              <a:t>변경 </a:t>
            </a:r>
            <a:r>
              <a:rPr lang="en-US" altLang="ko-KR" b="1" dirty="0">
                <a:solidFill>
                  <a:schemeClr val="bg1"/>
                </a:solidFill>
              </a:rPr>
              <a:t>- update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317F9DE-9433-403F-A085-4973414485BB}"/>
              </a:ext>
            </a:extLst>
          </p:cNvPr>
          <p:cNvSpPr txBox="1"/>
          <p:nvPr/>
        </p:nvSpPr>
        <p:spPr>
          <a:xfrm>
            <a:off x="6090821" y="1055627"/>
            <a:ext cx="66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생성</a:t>
            </a:r>
            <a:r>
              <a:rPr lang="en-US" altLang="ko-KR" b="1" dirty="0">
                <a:solidFill>
                  <a:schemeClr val="bg1"/>
                </a:solidFill>
              </a:rPr>
              <a:t> – create, </a:t>
            </a:r>
            <a:r>
              <a:rPr lang="ko-KR" altLang="en-US" b="1" dirty="0">
                <a:solidFill>
                  <a:schemeClr val="bg1"/>
                </a:solidFill>
              </a:rPr>
              <a:t>삭제 </a:t>
            </a:r>
            <a:r>
              <a:rPr lang="en-US" altLang="ko-KR" b="1" dirty="0">
                <a:solidFill>
                  <a:schemeClr val="bg1"/>
                </a:solidFill>
              </a:rPr>
              <a:t>– drop, </a:t>
            </a:r>
            <a:r>
              <a:rPr lang="ko-KR" altLang="en-US" b="1" dirty="0">
                <a:solidFill>
                  <a:schemeClr val="bg1"/>
                </a:solidFill>
              </a:rPr>
              <a:t>변경 </a:t>
            </a:r>
            <a:r>
              <a:rPr lang="en-US" altLang="ko-KR" b="1" dirty="0">
                <a:solidFill>
                  <a:schemeClr val="bg1"/>
                </a:solidFill>
              </a:rPr>
              <a:t>– alter, </a:t>
            </a:r>
            <a:r>
              <a:rPr lang="ko-KR" altLang="en-US" b="1" dirty="0">
                <a:solidFill>
                  <a:schemeClr val="bg1"/>
                </a:solidFill>
              </a:rPr>
              <a:t>영구삭제 </a:t>
            </a:r>
            <a:r>
              <a:rPr lang="en-US" altLang="ko-KR" b="1" dirty="0">
                <a:solidFill>
                  <a:schemeClr val="bg1"/>
                </a:solidFill>
              </a:rPr>
              <a:t>- truncate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F52CB00-E71E-439A-BFBC-AC6E5FE50082}"/>
              </a:ext>
            </a:extLst>
          </p:cNvPr>
          <p:cNvSpPr txBox="1"/>
          <p:nvPr/>
        </p:nvSpPr>
        <p:spPr>
          <a:xfrm>
            <a:off x="216309" y="1009054"/>
            <a:ext cx="6150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FFC000"/>
                </a:solidFill>
              </a:rPr>
              <a:t>-- </a:t>
            </a:r>
            <a:r>
              <a:rPr lang="ko-KR" altLang="en-US" b="1" dirty="0">
                <a:solidFill>
                  <a:srgbClr val="FFC000"/>
                </a:solidFill>
              </a:rPr>
              <a:t>기본</a:t>
            </a:r>
            <a:r>
              <a:rPr lang="en-US" altLang="ko-KR" b="1" dirty="0">
                <a:solidFill>
                  <a:srgbClr val="FFC000"/>
                </a:solidFill>
              </a:rPr>
              <a:t> </a:t>
            </a:r>
            <a:r>
              <a:rPr lang="ko-KR" altLang="en-US" b="1" dirty="0">
                <a:solidFill>
                  <a:srgbClr val="FFC000"/>
                </a:solidFill>
              </a:rPr>
              <a:t>데이터 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851B93F-1693-45E0-A08C-950E3A4B1B43}"/>
              </a:ext>
            </a:extLst>
          </p:cNvPr>
          <p:cNvSpPr txBox="1"/>
          <p:nvPr/>
        </p:nvSpPr>
        <p:spPr>
          <a:xfrm>
            <a:off x="216309" y="2451248"/>
            <a:ext cx="4758813" cy="66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delete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from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where 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조건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45A40D2-5824-4F63-AC25-F6555712226A}"/>
              </a:ext>
            </a:extLst>
          </p:cNvPr>
          <p:cNvSpPr txBox="1"/>
          <p:nvPr/>
        </p:nvSpPr>
        <p:spPr>
          <a:xfrm>
            <a:off x="216309" y="3216486"/>
            <a:ext cx="4630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FFC000"/>
                </a:solidFill>
              </a:rPr>
              <a:t>-- </a:t>
            </a:r>
            <a:r>
              <a:rPr lang="ko-KR" altLang="en-US" b="1" dirty="0">
                <a:solidFill>
                  <a:srgbClr val="FFC000"/>
                </a:solidFill>
              </a:rPr>
              <a:t>데이터 변경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827561C-996F-4BF3-8298-ACD34A26C88A}"/>
              </a:ext>
            </a:extLst>
          </p:cNvPr>
          <p:cNvSpPr txBox="1"/>
          <p:nvPr/>
        </p:nvSpPr>
        <p:spPr>
          <a:xfrm>
            <a:off x="216309" y="3560943"/>
            <a:ext cx="47588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update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테이블명</a:t>
            </a:r>
            <a:endParaRPr lang="en-US" altLang="ko-KR" b="1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set 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컬럼명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where </a:t>
            </a:r>
            <a:r>
              <a:rPr lang="ko-KR" altLang="en-US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조건</a:t>
            </a: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C819643-B386-45B7-B469-884CF16D72D5}"/>
              </a:ext>
            </a:extLst>
          </p:cNvPr>
          <p:cNvSpPr txBox="1"/>
          <p:nvPr/>
        </p:nvSpPr>
        <p:spPr>
          <a:xfrm>
            <a:off x="341639" y="4781168"/>
            <a:ext cx="5427407" cy="17543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chemeClr val="bg1"/>
                </a:solidFill>
              </a:rPr>
              <a:t>-- </a:t>
            </a:r>
            <a:r>
              <a:rPr lang="ko-KR" altLang="en-US" b="1" dirty="0">
                <a:solidFill>
                  <a:schemeClr val="bg1"/>
                </a:solidFill>
              </a:rPr>
              <a:t>제약조건명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추가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 table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테이블명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add constraint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제약조건명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제약조건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제약컬럼명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);</a:t>
            </a: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endParaRPr lang="en-US" altLang="ko-KR" b="1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alter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table </a:t>
            </a:r>
            <a:r>
              <a:rPr lang="en-US" altLang="ko-KR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s_member</a:t>
            </a:r>
            <a:endParaRPr lang="en-US" altLang="ko-KR" b="1" kern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chemeClr val="bg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add con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straint </a:t>
            </a:r>
            <a:r>
              <a:rPr lang="en-US" altLang="ko-KR" b="1" kern="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member_id_pk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primary</a:t>
            </a:r>
            <a:r>
              <a:rPr lang="ko-KR" altLang="en-US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b="1" kern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key(id);</a:t>
            </a:r>
            <a:endParaRPr lang="en-US" altLang="ko-KR" kern="0" spc="0" dirty="0">
              <a:solidFill>
                <a:schemeClr val="bg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말풍선: 사각형 28">
            <a:extLst>
              <a:ext uri="{FF2B5EF4-FFF2-40B4-BE49-F238E27FC236}">
                <a16:creationId xmlns="" xmlns:a16="http://schemas.microsoft.com/office/drawing/2014/main" id="{E438998C-85B2-4F23-B130-2D1B22BFA8A5}"/>
              </a:ext>
            </a:extLst>
          </p:cNvPr>
          <p:cNvSpPr/>
          <p:nvPr/>
        </p:nvSpPr>
        <p:spPr>
          <a:xfrm>
            <a:off x="8610327" y="1713886"/>
            <a:ext cx="3413156" cy="354868"/>
          </a:xfrm>
          <a:prstGeom prst="wedgeRectCallout">
            <a:avLst>
              <a:gd name="adj1" fmla="val -24016"/>
              <a:gd name="adj2" fmla="val -13122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추가 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– add,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변경 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– modify, 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삭제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– drop</a:t>
            </a:r>
            <a:endParaRPr lang="ko-KR" altLang="en-US" sz="1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4570B967-ACD1-4F60-8FC8-E371F671C0E3}"/>
              </a:ext>
            </a:extLst>
          </p:cNvPr>
          <p:cNvCxnSpPr>
            <a:cxnSpLocks/>
          </p:cNvCxnSpPr>
          <p:nvPr/>
        </p:nvCxnSpPr>
        <p:spPr>
          <a:xfrm>
            <a:off x="8833004" y="1414598"/>
            <a:ext cx="130687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4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1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7E60C02-B855-4362-93EA-778147A51EEB}"/>
              </a:ext>
            </a:extLst>
          </p:cNvPr>
          <p:cNvSpPr txBox="1"/>
          <p:nvPr/>
        </p:nvSpPr>
        <p:spPr>
          <a:xfrm>
            <a:off x="6826312" y="0"/>
            <a:ext cx="536568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(Member)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구현을 위한 기본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2C7459D-7345-4C50-957A-BD1C2BCA41F7}"/>
              </a:ext>
            </a:extLst>
          </p:cNvPr>
          <p:cNvSpPr txBox="1"/>
          <p:nvPr/>
        </p:nvSpPr>
        <p:spPr>
          <a:xfrm>
            <a:off x="2753385" y="6046385"/>
            <a:ext cx="6481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7.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MemberDAO.java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MemberService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를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implement)</a:t>
            </a:r>
            <a:endParaRPr lang="ko-KR" altLang="en-US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E055E95-ABD5-4242-8F2D-3EFAECC7547D}"/>
              </a:ext>
            </a:extLst>
          </p:cNvPr>
          <p:cNvSpPr txBox="1"/>
          <p:nvPr/>
        </p:nvSpPr>
        <p:spPr>
          <a:xfrm>
            <a:off x="2753385" y="113146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1.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login.jsp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회원가입 기본 페이지 작성 </a:t>
            </a:r>
            <a:endParaRPr lang="en-US" altLang="ko-KR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  (views/</a:t>
            </a:r>
            <a:r>
              <a:rPr lang="en-US" altLang="ko-KR" b="1" dirty="0">
                <a:solidFill>
                  <a:schemeClr val="accent4"/>
                </a:solidFill>
                <a:latin typeface="+mj-lt"/>
                <a:ea typeface="나눔고딕코딩" panose="020D0009000000000000" pitchFamily="49" charset="-127"/>
              </a:rPr>
              <a:t>member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폴더 생성 후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login.jsp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파일 등록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11B57CD-C23A-4FDD-90A4-8D90519C1516}"/>
              </a:ext>
            </a:extLst>
          </p:cNvPr>
          <p:cNvSpPr txBox="1"/>
          <p:nvPr/>
        </p:nvSpPr>
        <p:spPr>
          <a:xfrm>
            <a:off x="3442203" y="199893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2.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MemberController.java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(@Controller)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A65B93F-837A-47B3-97F9-2807B05686A9}"/>
              </a:ext>
            </a:extLst>
          </p:cNvPr>
          <p:cNvSpPr txBox="1"/>
          <p:nvPr/>
        </p:nvSpPr>
        <p:spPr>
          <a:xfrm>
            <a:off x="3950706" y="2668996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3. </a:t>
            </a:r>
            <a:r>
              <a:rPr lang="en-US" altLang="ko-KR" b="1" dirty="0">
                <a:solidFill>
                  <a:schemeClr val="accent4"/>
                </a:solidFill>
                <a:latin typeface="+mj-lt"/>
                <a:ea typeface="나눔고딕코딩" panose="020D0009000000000000" pitchFamily="49" charset="-127"/>
              </a:rPr>
              <a:t>member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패키지 생성 </a:t>
            </a:r>
            <a:endParaRPr lang="en-US" altLang="ko-KR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  (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src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/main/java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하위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: 3, 4, 5, 6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번 파일 저장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C45DF6E-87D8-43EF-9B01-6BB53FDF39A2}"/>
              </a:ext>
            </a:extLst>
          </p:cNvPr>
          <p:cNvSpPr txBox="1"/>
          <p:nvPr/>
        </p:nvSpPr>
        <p:spPr>
          <a:xfrm>
            <a:off x="3950706" y="4472250"/>
            <a:ext cx="470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5.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MemberService.java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(Interface)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F4D664A-962F-4157-8C1E-0117D864810B}"/>
              </a:ext>
            </a:extLst>
          </p:cNvPr>
          <p:cNvSpPr txBox="1"/>
          <p:nvPr/>
        </p:nvSpPr>
        <p:spPr>
          <a:xfrm>
            <a:off x="4674605" y="3631818"/>
            <a:ext cx="6547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4. 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MemberVO.java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 </a:t>
            </a:r>
            <a:endParaRPr lang="en-US" altLang="ko-KR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  (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오라클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hanul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계정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s_member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테이블의 컬럼에 맞춰 생성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A3302A3-E1E2-4234-8F99-15466328A498}"/>
              </a:ext>
            </a:extLst>
          </p:cNvPr>
          <p:cNvSpPr txBox="1"/>
          <p:nvPr/>
        </p:nvSpPr>
        <p:spPr>
          <a:xfrm>
            <a:off x="3442203" y="5156032"/>
            <a:ext cx="6371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6. Member</a:t>
            </a:r>
            <a:r>
              <a:rPr lang="en-US" altLang="ko-KR" b="1" dirty="0">
                <a:solidFill>
                  <a:schemeClr val="bg1"/>
                </a:solidFill>
                <a:effectLst/>
                <a:latin typeface="+mj-lt"/>
                <a:ea typeface="나눔고딕코딩" panose="020D0009000000000000" pitchFamily="49" charset="-127"/>
              </a:rPr>
              <a:t>ServiceImpl.java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생성</a:t>
            </a:r>
            <a:endParaRPr lang="en-US" altLang="ko-KR" b="1" dirty="0">
              <a:solidFill>
                <a:schemeClr val="bg1"/>
              </a:solidFill>
              <a:latin typeface="+mj-lt"/>
              <a:ea typeface="나눔고딕코딩" panose="020D0009000000000000" pitchFamily="49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MemberService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를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implement 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즉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, interface</a:t>
            </a:r>
            <a:r>
              <a:rPr lang="ko-KR" altLang="en-US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를 구현</a:t>
            </a:r>
            <a:r>
              <a:rPr lang="en-US" altLang="ko-KR" b="1" dirty="0">
                <a:solidFill>
                  <a:schemeClr val="bg1"/>
                </a:solidFill>
                <a:latin typeface="+mj-lt"/>
                <a:ea typeface="나눔고딕코딩" panose="020D0009000000000000" pitchFamily="49" charset="-127"/>
              </a:rPr>
              <a:t>)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EDBBC111-56CA-4FDF-9F68-7FE3EE543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24" y="2596463"/>
            <a:ext cx="2048161" cy="1552792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B2CE7385-BBA8-4A18-AE13-806B12BA52EE}"/>
              </a:ext>
            </a:extLst>
          </p:cNvPr>
          <p:cNvCxnSpPr>
            <a:cxnSpLocks/>
          </p:cNvCxnSpPr>
          <p:nvPr/>
        </p:nvCxnSpPr>
        <p:spPr>
          <a:xfrm flipH="1">
            <a:off x="2652289" y="2368270"/>
            <a:ext cx="1213542" cy="11806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EB59315-3EA3-467B-8F05-E34329E72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91" y="735602"/>
            <a:ext cx="1400370" cy="144800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F0DA9DBD-8713-4714-8524-B934B4309467}"/>
              </a:ext>
            </a:extLst>
          </p:cNvPr>
          <p:cNvCxnSpPr>
            <a:cxnSpLocks/>
          </p:cNvCxnSpPr>
          <p:nvPr/>
        </p:nvCxnSpPr>
        <p:spPr>
          <a:xfrm flipH="1">
            <a:off x="1729304" y="2978589"/>
            <a:ext cx="2679734" cy="1068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="" xmlns:a16="http://schemas.microsoft.com/office/drawing/2014/main" id="{9BB67DEF-2B8D-4B44-9605-22E66C1D7C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09549" y="1739922"/>
            <a:ext cx="1902107" cy="307407"/>
          </a:xfrm>
          <a:prstGeom prst="bentConnector3">
            <a:avLst>
              <a:gd name="adj1" fmla="val -70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1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396</Words>
  <Application>Microsoft Office PowerPoint</Application>
  <PresentationFormat>사용자 지정</PresentationFormat>
  <Paragraphs>82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동일 장</dc:creator>
  <cp:lastModifiedBy>hanul</cp:lastModifiedBy>
  <cp:revision>3</cp:revision>
  <dcterms:created xsi:type="dcterms:W3CDTF">2022-01-05T01:32:03Z</dcterms:created>
  <dcterms:modified xsi:type="dcterms:W3CDTF">2022-01-05T08:56:30Z</dcterms:modified>
</cp:coreProperties>
</file>