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68" y="19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5"/>
            <a:ext cx="12192000" cy="68580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3029415" y="3029410"/>
            <a:ext cx="6840000" cy="78117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81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mvnrepositor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toz-develop.tistory.com/entry/Spring-%EC%8A%A4%ED%94%84%EB%A7%81-XML-%EC%84%A4%EC%A0%95-%ED%8C%8C%EC%9D%BC-%EC%9E%91%EC%84%B1-%EB%B0%A9%EB%B2%95-%EC%A0%95%EB%A6%A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3" descr="디지털 네트워크 연결">
            <a:extLst>
              <a:ext uri="{FF2B5EF4-FFF2-40B4-BE49-F238E27FC236}">
                <a16:creationId xmlns:a16="http://schemas.microsoft.com/office/drawing/2014/main" id="{5F1EB82B-7BBB-41BB-96A1-6B0B86347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1883" r="-1" b="2154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B49D342-60E7-44C0-8397-9BFB0887A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67231-7E9A-4C62-8DDE-1072DF4C6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ko-KR" alt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7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EB0CB-911B-4D23-ADC5-1D3589E1B03F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파일인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root-context.xml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BE243-3907-48DE-8543-1D591AE15F0E}"/>
              </a:ext>
            </a:extLst>
          </p:cNvPr>
          <p:cNvSpPr txBox="1"/>
          <p:nvPr/>
        </p:nvSpPr>
        <p:spPr>
          <a:xfrm>
            <a:off x="928457" y="693658"/>
            <a:ext cx="3416320" cy="36933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▼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root-context.xml 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초기값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54EFE-B392-492F-854D-B86C1DF9CD76}"/>
              </a:ext>
            </a:extLst>
          </p:cNvPr>
          <p:cNvSpPr txBox="1"/>
          <p:nvPr/>
        </p:nvSpPr>
        <p:spPr>
          <a:xfrm>
            <a:off x="928457" y="1270381"/>
            <a:ext cx="11084720" cy="4777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500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</a:t>
            </a:r>
            <a:r>
              <a:rPr lang="en-US" altLang="ko-KR" sz="1500" spc="-8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en-US" altLang="ko-KR" sz="1500" spc="-8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"1.0" </a:t>
            </a:r>
            <a:r>
              <a:rPr lang="en-US" altLang="ko-KR" sz="1500" i="1" spc="-8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</a:t>
            </a:r>
            <a:r>
              <a:rPr lang="en-US" altLang="ko-KR" sz="1500" i="1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"UTF-8"</a:t>
            </a:r>
            <a:r>
              <a:rPr lang="en-US" altLang="ko-KR" sz="1500" i="1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?&gt;</a:t>
            </a:r>
          </a:p>
          <a:p>
            <a:pPr algn="l">
              <a:lnSpc>
                <a:spcPct val="120000"/>
              </a:lnSpc>
            </a:pPr>
            <a:r>
              <a:rPr lang="en-US" altLang="ko-KR" sz="1500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500" spc="-8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 </a:t>
            </a:r>
            <a:r>
              <a:rPr lang="en-US" altLang="ko-KR" sz="1500" spc="-8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"http://www.springframework.org/schema/beans"</a:t>
            </a:r>
          </a:p>
          <a:p>
            <a:pPr algn="l">
              <a:lnSpc>
                <a:spcPct val="120000"/>
              </a:lnSpc>
            </a:pPr>
            <a:r>
              <a:rPr lang="en-US" altLang="ko-KR" sz="1500" spc="-8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xmlns:xsi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http://www.w3.org/2001/XMLSchema-instance</a:t>
            </a: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</a:t>
            </a:r>
            <a:r>
              <a:rPr lang="ko-KR" altLang="en-US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 위하여 </a:t>
            </a: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</a:t>
            </a:r>
            <a:r>
              <a:rPr lang="ko-KR" altLang="en-US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아래 문구 수정 삽입 </a:t>
            </a:r>
            <a:r>
              <a:rPr lang="en-US" altLang="ko-KR" sz="1500" b="1" spc="-80" dirty="0">
                <a:solidFill>
                  <a:schemeClr val="accent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>
              <a:lnSpc>
                <a:spcPct val="120000"/>
              </a:lnSpc>
            </a:pPr>
            <a:r>
              <a:rPr lang="en-US" altLang="ko-KR" sz="1500" spc="-8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xmlns:context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"http://www.springframework.org/schema/context"</a:t>
            </a:r>
          </a:p>
          <a:p>
            <a:pPr algn="l">
              <a:lnSpc>
                <a:spcPct val="120000"/>
              </a:lnSpc>
            </a:pPr>
            <a:r>
              <a:rPr lang="en-US" altLang="ko-KR" sz="1500" spc="-8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xsi:schemaLocation</a:t>
            </a:r>
            <a:r>
              <a:rPr lang="en-US" altLang="ko-KR" sz="1500" spc="-8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 https://www.springframework.org/schema/beans/spring-beans.xsd</a:t>
            </a:r>
          </a:p>
          <a:p>
            <a:pPr algn="l">
              <a:lnSpc>
                <a:spcPct val="120000"/>
              </a:lnSpc>
            </a:pPr>
            <a:r>
              <a:rPr lang="en-US" altLang="ko-KR" sz="1500" i="1" spc="-8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http://www.springframework.org/schema/context http://www.springframework.org/schema/context/spring-context-4.3.xsd"</a:t>
            </a:r>
            <a:r>
              <a:rPr lang="en-US" altLang="ko-KR" sz="1500" i="1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>
              <a:lnSpc>
                <a:spcPct val="120000"/>
              </a:lnSpc>
            </a:pPr>
            <a:endParaRPr lang="en-US" altLang="ko-KR" sz="1500" spc="-8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root-context.xml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에선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 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이외의 자원들을 구성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Controller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제외한 나머지를 설정</a:t>
            </a:r>
            <a:endParaRPr lang="en-US" altLang="ko-KR" sz="1500" b="1" spc="-80" dirty="0">
              <a:solidFill>
                <a:srgbClr val="FF66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base-package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component-scan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할 패키지 경로를 명시해주면 해당 경로를 포함한 모든 하위 경로에 적용되고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ko-KR" altLang="en-US" sz="1500" b="1" spc="-80" dirty="0" err="1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어노테이션을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명시한 자바 파일들이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등록 되어 사용 가능해진다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500" b="1" spc="-80" dirty="0">
                <a:solidFill>
                  <a:srgbClr val="FF66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>
              <a:lnSpc>
                <a:spcPct val="120000"/>
              </a:lnSpc>
            </a:pPr>
            <a:r>
              <a:rPr lang="en-US" altLang="ko-KR" sz="15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5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context:component-scan</a:t>
            </a:r>
            <a:r>
              <a:rPr lang="en-US" altLang="ko-KR" sz="15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5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base-package</a:t>
            </a:r>
            <a:r>
              <a:rPr lang="en-US" altLang="ko-KR" sz="15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"customer"</a:t>
            </a:r>
            <a:r>
              <a:rPr lang="en-US" altLang="ko-KR" sz="15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120000"/>
              </a:lnSpc>
            </a:pPr>
            <a:endParaRPr lang="en-US" altLang="ko-KR" sz="1500" spc="-8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</a:t>
            </a:r>
            <a:r>
              <a:rPr lang="en-US" altLang="ko-KR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 </a:t>
            </a:r>
            <a:r>
              <a:rPr lang="ko-KR" altLang="en-US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en-US" altLang="ko-KR" sz="1500" b="1" spc="-8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--&gt;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5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lang="en-US" altLang="ko-KR" sz="15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</a:t>
            </a:r>
            <a:r>
              <a:rPr lang="en-US" altLang="ko-KR" sz="15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5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5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classpath:data</a:t>
            </a:r>
            <a:r>
              <a:rPr lang="en-US" altLang="ko-KR" sz="15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/default.xml"</a:t>
            </a:r>
            <a:r>
              <a:rPr lang="en-US" altLang="ko-KR" sz="15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lang="ko-KR" altLang="en-US" sz="1500" dirty="0"/>
          </a:p>
          <a:p>
            <a:pPr algn="l">
              <a:lnSpc>
                <a:spcPct val="120000"/>
              </a:lnSpc>
            </a:pPr>
            <a:endParaRPr lang="en-US" altLang="ko-KR" sz="1500" spc="-8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500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500" spc="-8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</a:t>
            </a:r>
            <a:r>
              <a:rPr lang="en-US" altLang="ko-KR" sz="1500" spc="-8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500" spc="-8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AB3F2D-D4ED-4494-87A3-07F196C0EF7E}"/>
              </a:ext>
            </a:extLst>
          </p:cNvPr>
          <p:cNvSpPr/>
          <p:nvPr/>
        </p:nvSpPr>
        <p:spPr>
          <a:xfrm>
            <a:off x="928457" y="5166598"/>
            <a:ext cx="11084720" cy="2762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224C7D-5DC0-49AF-B277-EB0A72598B61}"/>
              </a:ext>
            </a:extLst>
          </p:cNvPr>
          <p:cNvSpPr/>
          <p:nvPr/>
        </p:nvSpPr>
        <p:spPr>
          <a:xfrm>
            <a:off x="928457" y="2434729"/>
            <a:ext cx="11084720" cy="798665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729E82-1505-48F8-AEF2-A2AC3A7FEDF3}"/>
              </a:ext>
            </a:extLst>
          </p:cNvPr>
          <p:cNvSpPr/>
          <p:nvPr/>
        </p:nvSpPr>
        <p:spPr>
          <a:xfrm>
            <a:off x="928457" y="4341924"/>
            <a:ext cx="11084720" cy="2762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4B9E4-AFA7-49DF-87F6-5651BCC6663C}"/>
              </a:ext>
            </a:extLst>
          </p:cNvPr>
          <p:cNvSpPr txBox="1"/>
          <p:nvPr/>
        </p:nvSpPr>
        <p:spPr>
          <a:xfrm>
            <a:off x="5394036" y="699935"/>
            <a:ext cx="6797964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컨트롤러 작성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1. @Controller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2. @RequestMapping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이용해 요청 경로 지정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메서드에서 필요한 로직을 처리한 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화면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 지정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return 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:; </a:t>
            </a: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화면에 전달할 데이터는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담는다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화면에 데이터를 전달하는 형태 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Model, </a:t>
            </a:r>
            <a:r>
              <a:rPr lang="en-US" altLang="ko-KR" b="1" dirty="0" err="1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1. Model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실행되어질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파라미터로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변수를 선언 후</a:t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선언한 변수에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데이터를 담는다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: Model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addAttribute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en-US" altLang="ko-KR" sz="1600" b="1" dirty="0" err="1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-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객체방식으로 작성되고 돌려주기 때문에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없으며 리턴 데이터형도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아래와 같이 객체를 생성한 후 데이터는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addObject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담는다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model = new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model.addObject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</a:p>
          <a:p>
            <a:r>
              <a:rPr lang="en-US" altLang="ko-KR" sz="1600" spc="-10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600" spc="-10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600" spc="-1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.setViewName</a:t>
            </a:r>
            <a:r>
              <a:rPr lang="en-US" altLang="ko-KR" sz="1600" spc="-1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spc="-1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"index"</a:t>
            </a:r>
            <a:r>
              <a:rPr lang="en-US" altLang="ko-KR" sz="1600" spc="-1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응답할</a:t>
            </a:r>
            <a:r>
              <a:rPr lang="en-US" altLang="ko-KR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</a:t>
            </a:r>
            <a:r>
              <a:rPr lang="en-US" altLang="ko-KR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spc="-100" dirty="0" err="1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화면명</a:t>
            </a:r>
            <a:r>
              <a:rPr lang="ko-KR" altLang="en-US" sz="1600" spc="-10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지정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선언한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반환한다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return model; </a:t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 : </a:t>
            </a:r>
            <a:r>
              <a:rPr lang="en-US" altLang="ko-KR" sz="1600" b="1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model.addAttribute</a:t>
            </a:r>
            <a:r>
              <a:rPr lang="ko-KR" altLang="en-US" sz="1600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</a:t>
            </a:r>
            <a:r>
              <a:rPr lang="ko-KR" altLang="en-US" sz="1600" dirty="0">
                <a:solidFill>
                  <a:srgbClr val="0B6E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데이터만 저장</a:t>
            </a:r>
            <a:r>
              <a:rPr lang="ko-KR" altLang="en-US" sz="1600" b="1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 </a:t>
            </a:r>
            <a:r>
              <a:rPr lang="ko-KR" altLang="en-US" sz="1600" b="1" dirty="0">
                <a:solidFill>
                  <a:srgbClr val="0B6E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이동하고자 하는 </a:t>
            </a:r>
            <a:r>
              <a:rPr lang="en-US" altLang="ko-KR" sz="1600" b="1" dirty="0">
                <a:solidFill>
                  <a:srgbClr val="0B6E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 Page</a:t>
            </a:r>
            <a:r>
              <a:rPr lang="ko-KR" altLang="en-US" sz="1600" b="1" dirty="0">
                <a:solidFill>
                  <a:srgbClr val="0B6E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같이 저장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40B38-556A-4D65-8579-5A7736C4A233}"/>
              </a:ext>
            </a:extLst>
          </p:cNvPr>
          <p:cNvSpPr txBox="1"/>
          <p:nvPr/>
        </p:nvSpPr>
        <p:spPr>
          <a:xfrm>
            <a:off x="7225" y="708034"/>
            <a:ext cx="5386811" cy="578466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package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com.hanul.web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endParaRPr lang="ko-KR" altLang="en-US" sz="1300" spc="-11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java.text.SimpleDateFormat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java.util.Date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org.springframework.stereotype.Controller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org.springframework.ui.Model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org.springframework.web.bind.annotation.RequestMapping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0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org.springframework.web.servlet.ModelAndView</a:t>
            </a:r>
            <a:r>
              <a:rPr lang="en-US" altLang="ko-KR" sz="10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endParaRPr lang="en-US" altLang="ko-KR" sz="1300" spc="-110" dirty="0"/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@Controller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TestController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 algn="l">
              <a:lnSpc>
                <a:spcPct val="90000"/>
              </a:lnSpc>
            </a:pPr>
            <a:endParaRPr lang="en-US" altLang="ko-KR" sz="1300" spc="-11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"/second"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second() {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ModelAndView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SimpleDateFormat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sdf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SimpleDateFormat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 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hh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sz="1300" spc="-110" dirty="0">
              <a:solidFill>
                <a:srgbClr val="3F7F5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sdf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Date());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출력할 데이터를 담는 형태는 </a:t>
            </a:r>
            <a:r>
              <a:rPr lang="en-US" altLang="ko-KR" sz="1300" spc="-110" dirty="0" err="1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addAttribute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.addObject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"now"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b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.setViewName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"index"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응답할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300" spc="-110" dirty="0" err="1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화면명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지정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second()</a:t>
            </a:r>
          </a:p>
          <a:p>
            <a:pPr algn="l">
              <a:lnSpc>
                <a:spcPct val="90000"/>
              </a:lnSpc>
            </a:pPr>
            <a:endParaRPr lang="en-US" altLang="ko-KR" sz="1300" spc="-11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endParaRPr lang="en-US" altLang="ko-KR" sz="1300" spc="-110" dirty="0">
              <a:solidFill>
                <a:srgbClr val="64646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"/first"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first(Model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1300" spc="-110" dirty="0"/>
          </a:p>
          <a:p>
            <a:pPr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SimpleDateFormat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sdf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SimpleDateFormat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yyyy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sdf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.format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Date());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출력할 데이터를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타입의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담는다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today"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today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b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"index"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전환 화면 페이지명 기재 </a:t>
            </a: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first()</a:t>
            </a:r>
            <a:endParaRPr lang="en-US" altLang="ko-KR" sz="1300" spc="-11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300" spc="-1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A764A-B9A6-4A20-A386-09F4C4D31E10}"/>
              </a:ext>
            </a:extLst>
          </p:cNvPr>
          <p:cNvSpPr txBox="1"/>
          <p:nvPr/>
        </p:nvSpPr>
        <p:spPr>
          <a:xfrm>
            <a:off x="891308" y="2133660"/>
            <a:ext cx="4604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@Controller </a:t>
            </a:r>
            <a:r>
              <a:rPr lang="ko-KR" altLang="en-US" sz="1200" b="1" dirty="0">
                <a:solidFill>
                  <a:srgbClr val="00B0F0"/>
                </a:solidFill>
              </a:rPr>
              <a:t>를 메모리에 올리기 위해 </a:t>
            </a:r>
            <a:r>
              <a:rPr lang="ko-KR" altLang="en-US" sz="1200" b="1" dirty="0" err="1">
                <a:solidFill>
                  <a:srgbClr val="00B0F0"/>
                </a:solidFill>
              </a:rPr>
              <a:t>어노테이션을</a:t>
            </a:r>
            <a:r>
              <a:rPr lang="ko-KR" altLang="en-US" sz="1200" b="1" dirty="0">
                <a:solidFill>
                  <a:srgbClr val="00B0F0"/>
                </a:solidFill>
              </a:rPr>
              <a:t> 매겨 선언 </a:t>
            </a:r>
            <a:endParaRPr lang="en-US" altLang="ko-KR" sz="1200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79E88-F1F7-4EE4-BA95-5D4E3011DD98}"/>
              </a:ext>
            </a:extLst>
          </p:cNvPr>
          <p:cNvSpPr txBox="1"/>
          <p:nvPr/>
        </p:nvSpPr>
        <p:spPr>
          <a:xfrm>
            <a:off x="0" y="4576651"/>
            <a:ext cx="5495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@RequestMapping("/first") </a:t>
            </a:r>
            <a:r>
              <a:rPr lang="ko-KR" altLang="en-US" sz="1200" b="1" dirty="0">
                <a:solidFill>
                  <a:srgbClr val="00B0F0"/>
                </a:solidFill>
              </a:rPr>
              <a:t>를 선언하면 메소드 호출 시 </a:t>
            </a:r>
            <a:br>
              <a:rPr lang="en-US" altLang="ko-KR" sz="1200" b="1" dirty="0">
                <a:solidFill>
                  <a:srgbClr val="00B0F0"/>
                </a:solidFill>
              </a:rPr>
            </a:br>
            <a:r>
              <a:rPr lang="en-US" altLang="ko-KR" sz="1200" b="1" dirty="0">
                <a:solidFill>
                  <a:srgbClr val="00B0F0"/>
                </a:solidFill>
              </a:rPr>
              <a:t>                                                          /first </a:t>
            </a:r>
            <a:r>
              <a:rPr lang="ko-KR" altLang="en-US" sz="1200" b="1" dirty="0">
                <a:solidFill>
                  <a:srgbClr val="00B0F0"/>
                </a:solidFill>
              </a:rPr>
              <a:t>요청이 있으면 선언된 메소드 동작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343C2-0B5F-444E-90D8-07DA3FA49A4E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Spring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접근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22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CC642-F434-40F9-9147-3B835539840D}"/>
              </a:ext>
            </a:extLst>
          </p:cNvPr>
          <p:cNvSpPr txBox="1"/>
          <p:nvPr/>
        </p:nvSpPr>
        <p:spPr>
          <a:xfrm>
            <a:off x="7675075" y="1443841"/>
            <a:ext cx="60975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D9730D"/>
                </a:solidFill>
                <a:effectLst/>
              </a:rPr>
              <a:t>○ 화면을 통해 전달된 파라미터를 접근하는 방법</a:t>
            </a:r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en-US" altLang="ko-KR" dirty="0" err="1"/>
              <a:t>HttpServletRequest</a:t>
            </a:r>
            <a:r>
              <a:rPr lang="ko-KR" altLang="en-US" dirty="0"/>
              <a:t>를 사용 </a:t>
            </a:r>
            <a:r>
              <a:rPr lang="en-US" altLang="ko-KR" dirty="0"/>
              <a:t>- </a:t>
            </a:r>
            <a:r>
              <a:rPr lang="en-US" altLang="ko-KR" dirty="0" err="1"/>
              <a:t>getParameter</a:t>
            </a:r>
            <a:r>
              <a:rPr lang="en-US" altLang="ko-KR" dirty="0"/>
              <a:t>()</a:t>
            </a:r>
            <a:r>
              <a:rPr lang="ko-KR" altLang="en-US" dirty="0"/>
              <a:t>를 사용 </a:t>
            </a:r>
            <a:r>
              <a:rPr lang="en-US" altLang="ko-KR" dirty="0"/>
              <a:t>2. @RequestParam</a:t>
            </a:r>
            <a:r>
              <a:rPr lang="ko-KR" altLang="en-US" dirty="0"/>
              <a:t>을 사용</a:t>
            </a:r>
            <a:r>
              <a:rPr lang="ko-KR" altLang="en-US" b="1" dirty="0">
                <a:solidFill>
                  <a:srgbClr val="D9730D"/>
                </a:solidFill>
                <a:effectLst/>
              </a:rPr>
              <a:t> ★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매핑된</a:t>
            </a:r>
            <a:r>
              <a:rPr lang="ko-KR" altLang="en-US" dirty="0"/>
              <a:t> 메서드의 파라미터로 </a:t>
            </a:r>
            <a:r>
              <a:rPr lang="en-US" altLang="ko-KR" dirty="0"/>
              <a:t>@RequestParam </a:t>
            </a:r>
            <a:r>
              <a:rPr lang="ko-KR" altLang="en-US" dirty="0"/>
              <a:t>지정하여 선언 </a:t>
            </a:r>
            <a:r>
              <a:rPr lang="en-US" altLang="ko-KR" dirty="0"/>
              <a:t>3. </a:t>
            </a:r>
            <a:r>
              <a:rPr lang="ko-KR" altLang="en-US" dirty="0"/>
              <a:t>데이터 객체</a:t>
            </a:r>
            <a:r>
              <a:rPr lang="en-US" altLang="ko-KR" dirty="0"/>
              <a:t>(DTO/VO)</a:t>
            </a:r>
            <a:r>
              <a:rPr lang="ko-KR" altLang="en-US" dirty="0"/>
              <a:t>를 사용 </a:t>
            </a:r>
            <a:r>
              <a:rPr lang="en-US" altLang="ko-KR" dirty="0"/>
              <a:t>(</a:t>
            </a:r>
            <a:r>
              <a:rPr lang="ko-KR" altLang="en-US" dirty="0"/>
              <a:t>스프링에선 주로 </a:t>
            </a:r>
            <a:r>
              <a:rPr lang="en-US" altLang="ko-KR" dirty="0"/>
              <a:t>VO </a:t>
            </a:r>
            <a:r>
              <a:rPr lang="ko-KR" altLang="en-US" dirty="0"/>
              <a:t>용어를 사용</a:t>
            </a:r>
            <a:r>
              <a:rPr lang="en-US" altLang="ko-KR" dirty="0"/>
              <a:t>, </a:t>
            </a:r>
            <a:r>
              <a:rPr lang="ko-KR" altLang="en-US" dirty="0"/>
              <a:t>데이터가 영속성을 가질 때에 </a:t>
            </a:r>
            <a:r>
              <a:rPr lang="en-US" altLang="ko-KR" dirty="0"/>
              <a:t>VO)</a:t>
            </a:r>
            <a:r>
              <a:rPr lang="ko-KR" altLang="en-US" b="1" dirty="0">
                <a:solidFill>
                  <a:srgbClr val="D9730D"/>
                </a:solidFill>
                <a:effectLst/>
              </a:rPr>
              <a:t> ★★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매핑된</a:t>
            </a:r>
            <a:r>
              <a:rPr lang="ko-KR" altLang="en-US" dirty="0"/>
              <a:t> 메서드의 파라미터로 데이터 객체 타입으로 지정하여 선언 </a:t>
            </a:r>
            <a:r>
              <a:rPr lang="en-US" altLang="ko-KR" dirty="0"/>
              <a:t>4. @PathVariable </a:t>
            </a:r>
            <a:r>
              <a:rPr lang="ko-KR" altLang="en-US" dirty="0"/>
              <a:t>사용 </a:t>
            </a:r>
            <a:r>
              <a:rPr lang="en-US" altLang="ko-KR" dirty="0"/>
              <a:t>- </a:t>
            </a:r>
            <a:r>
              <a:rPr lang="ko-KR" altLang="en-US" dirty="0"/>
              <a:t>요청 경로에 변수 형태로 데이터를 지정하여 선언 </a:t>
            </a:r>
            <a:r>
              <a:rPr lang="ko-KR" altLang="en-US" b="1" dirty="0">
                <a:solidFill>
                  <a:srgbClr val="D9730D"/>
                </a:solidFill>
                <a:effectLst/>
              </a:rPr>
              <a:t>○ 응답할 화면을 연결하는 형태 </a:t>
            </a:r>
            <a:r>
              <a:rPr lang="en-US" altLang="ko-KR" b="1" dirty="0">
                <a:solidFill>
                  <a:srgbClr val="D9730D"/>
                </a:solidFill>
                <a:effectLst/>
              </a:rPr>
              <a:t>: forward, redirect</a:t>
            </a:r>
            <a:r>
              <a:rPr lang="ko-KR" altLang="en-US" dirty="0"/>
              <a:t> </a:t>
            </a:r>
            <a:r>
              <a:rPr lang="en-US" altLang="ko-KR" dirty="0"/>
              <a:t>1. forward (return "home") - </a:t>
            </a:r>
            <a:r>
              <a:rPr lang="ko-KR" altLang="en-US" dirty="0"/>
              <a:t>요청하는 </a:t>
            </a:r>
            <a:r>
              <a:rPr lang="en-US" altLang="ko-KR" dirty="0" err="1"/>
              <a:t>url</a:t>
            </a:r>
            <a:r>
              <a:rPr lang="ko-KR" altLang="en-US" dirty="0"/>
              <a:t>과 응답하는 페이지가 서로 다르게 지정할 수 있는 형태 </a:t>
            </a:r>
            <a:r>
              <a:rPr lang="en-US" altLang="ko-KR" dirty="0"/>
              <a:t>- </a:t>
            </a:r>
            <a:r>
              <a:rPr lang="ko-KR" altLang="en-US" dirty="0"/>
              <a:t>실제 응답하는 페이지의 </a:t>
            </a:r>
            <a:r>
              <a:rPr lang="en-US" altLang="ko-KR" dirty="0" err="1"/>
              <a:t>url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  <a:r>
              <a:rPr lang="ko-KR" altLang="en-US" dirty="0"/>
              <a:t>요청하는 </a:t>
            </a:r>
            <a:r>
              <a:rPr lang="en-US" altLang="ko-KR" dirty="0" err="1"/>
              <a:t>url</a:t>
            </a:r>
            <a:r>
              <a:rPr lang="ko-KR" altLang="en-US" dirty="0"/>
              <a:t>이 유지되는 형태 </a:t>
            </a:r>
            <a:r>
              <a:rPr lang="en-US" altLang="ko-KR" dirty="0"/>
              <a:t>2. redirect (return "redirect:/";) - </a:t>
            </a:r>
            <a:r>
              <a:rPr lang="ko-KR" altLang="en-US" dirty="0"/>
              <a:t>요청하는 </a:t>
            </a:r>
            <a:r>
              <a:rPr lang="en-US" altLang="ko-KR" dirty="0" err="1"/>
              <a:t>url</a:t>
            </a:r>
            <a:r>
              <a:rPr lang="ko-KR" altLang="en-US" dirty="0"/>
              <a:t>에 해당하는 페이지가 응답하는 형태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E9A27-6AFB-44C0-86C9-F86FB8FA73C2}"/>
              </a:ext>
            </a:extLst>
          </p:cNvPr>
          <p:cNvSpPr txBox="1"/>
          <p:nvPr/>
        </p:nvSpPr>
        <p:spPr>
          <a:xfrm>
            <a:off x="95061" y="94998"/>
            <a:ext cx="6586396" cy="789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@PathVariable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 접근</a:t>
            </a:r>
          </a:p>
          <a:p>
            <a:pPr algn="l"/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"/joinPath/{name}/{gender}/{email}"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member(Model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@PathVariable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gender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"method"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"@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PathVariable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gender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"member/info"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member()</a:t>
            </a:r>
          </a:p>
          <a:p>
            <a:pPr algn="l"/>
            <a:endParaRPr lang="ko-KR" altLang="en-US" sz="1300" spc="-11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데이터객체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(VO)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파라미터 접근</a:t>
            </a:r>
          </a:p>
          <a:p>
            <a:pPr algn="l"/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"/joinDataObject"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요청에 대한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member(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MemberVO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Model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객체를 전달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"method"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데이터객체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"member/info"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member()</a:t>
            </a:r>
          </a:p>
          <a:p>
            <a:pPr algn="l"/>
            <a:endParaRPr lang="ko-KR" altLang="en-US" sz="1300" spc="-11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@RequestParam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타입으로 파라미터 접근</a:t>
            </a:r>
          </a:p>
          <a:p>
            <a:pPr algn="l"/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"/joinParam"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//public String member(@RequestParam String name, String gender, String email, Model model) {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member(String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gender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String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Model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"method"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RequestParam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gender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"member/info"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member()</a:t>
            </a:r>
          </a:p>
          <a:p>
            <a:pPr algn="l"/>
            <a:endParaRPr lang="ko-KR" altLang="en-US" sz="1300" spc="-11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en-US" altLang="ko-KR" sz="1300" spc="-110" dirty="0" err="1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타입으로 파라미터 접근</a:t>
            </a:r>
          </a:p>
          <a:p>
            <a:pPr algn="l"/>
            <a:r>
              <a:rPr lang="en-US" altLang="ko-KR" sz="1300" spc="-11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"/joinRequest"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member(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Model </a:t>
            </a:r>
            <a:r>
              <a:rPr lang="en-US" altLang="ko-KR" sz="1300" spc="-110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전송된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태그의 값을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info </a:t>
            </a:r>
            <a:r>
              <a:rPr lang="ko-KR" altLang="en-US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출력할 수 있도록 데이터를 모델에 담는다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"method"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HttpServletRequest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</a:t>
            </a:r>
          </a:p>
          <a:p>
            <a:pPr algn="l"/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.addAttribute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spc="-110" dirty="0" err="1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request</a:t>
            </a:r>
            <a:r>
              <a:rPr lang="en-US" altLang="ko-KR" sz="1300" spc="-11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.getParameter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</a:t>
            </a:r>
          </a:p>
          <a:p>
            <a:pPr algn="l"/>
            <a:r>
              <a:rPr lang="en-US" altLang="ko-KR" sz="1300" spc="-110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spc="-11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"member/info"</a:t>
            </a:r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300" spc="-11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1300" spc="-110" dirty="0">
                <a:solidFill>
                  <a:srgbClr val="3F7F5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member()</a:t>
            </a:r>
            <a:endParaRPr lang="ko-KR" altLang="en-US" sz="1300" spc="-110" dirty="0"/>
          </a:p>
        </p:txBody>
      </p:sp>
    </p:spTree>
    <p:extLst>
      <p:ext uri="{BB962C8B-B14F-4D97-AF65-F5344CB8AC3E}">
        <p14:creationId xmlns:p14="http://schemas.microsoft.com/office/powerpoint/2010/main" val="10341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78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3F10DE-FE5F-418B-BC80-A1DA4327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8" y="926848"/>
            <a:ext cx="2562225" cy="52578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38B83-A806-46B3-953C-A0D22E453C09}"/>
              </a:ext>
            </a:extLst>
          </p:cNvPr>
          <p:cNvSpPr txBox="1"/>
          <p:nvPr/>
        </p:nvSpPr>
        <p:spPr>
          <a:xfrm>
            <a:off x="3839064" y="2862203"/>
            <a:ext cx="835293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B. webapp/resources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/main/webapp/resources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→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images,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 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컨트롤러를 거치지 않을 파일들 보관 경로 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(※ Spring Controller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거치지 않을 파일들은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webapp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 안에 보관한다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7316-42A4-421F-9236-03D44FC7149C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Spring Legacy Project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 구조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D5D13-FC2E-4A02-B17E-97C26674F8B0}"/>
              </a:ext>
            </a:extLst>
          </p:cNvPr>
          <p:cNvSpPr txBox="1"/>
          <p:nvPr/>
        </p:nvSpPr>
        <p:spPr>
          <a:xfrm>
            <a:off x="3839063" y="780068"/>
            <a:ext cx="835293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A. Java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Java Resources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42913" lvl="1" indent="-179388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/main/java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→ 작성되는 코드의 경로</a:t>
            </a:r>
          </a:p>
          <a:p>
            <a:pPr marL="442913" lvl="1" indent="-179388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/main/resources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→ 실행할 때 참고하는 기본 경로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설정 파일들을 넣는다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42913" lvl="1" indent="-179388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/test/java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→ 테스트 코드를 넣는 경로</a:t>
            </a:r>
          </a:p>
          <a:p>
            <a:pPr marL="442913" lvl="1" indent="-179388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/test/resources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→ 테스트 관련 설정 파일 보관 경로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FE1F6-74E0-4471-A172-B72017FB8EF9}"/>
              </a:ext>
            </a:extLst>
          </p:cNvPr>
          <p:cNvSpPr txBox="1"/>
          <p:nvPr/>
        </p:nvSpPr>
        <p:spPr>
          <a:xfrm>
            <a:off x="3839063" y="4119325"/>
            <a:ext cx="815183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C. WEB-INF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spring/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appServlet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/servlet-context.xml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→ 웹과 관련된 스프링 설정 파일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spring/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appServlet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/root-context.xml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→ 스프링 설정 파일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views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→ 템플릿 프로젝트의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jsp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경로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 화면에서 보이는 페이지들을 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곳에 보관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ex. home, login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2CC27-3743-4DE4-A638-D418698102E0}"/>
              </a:ext>
            </a:extLst>
          </p:cNvPr>
          <p:cNvSpPr txBox="1"/>
          <p:nvPr/>
        </p:nvSpPr>
        <p:spPr>
          <a:xfrm>
            <a:off x="3839063" y="5930445"/>
            <a:ext cx="62075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D. pom.xml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Maven</a:t>
            </a:r>
            <a:r>
              <a:rPr lang="ko-KR" altLang="en-US" dirty="0"/>
              <a:t>이 사용하는 </a:t>
            </a:r>
            <a:r>
              <a:rPr lang="en-US" altLang="ko-KR" dirty="0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0496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817AF2-A205-48BB-821D-2B755E772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2" b="8643"/>
          <a:stretch/>
        </p:blipFill>
        <p:spPr>
          <a:xfrm>
            <a:off x="6772540" y="3787500"/>
            <a:ext cx="4575558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CE301-FD30-41FF-9945-3EEC5A8EDD0F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라이브러리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02198-D1B4-4BB5-8BD0-89842DFF3307}"/>
              </a:ext>
            </a:extLst>
          </p:cNvPr>
          <p:cNvSpPr txBox="1"/>
          <p:nvPr/>
        </p:nvSpPr>
        <p:spPr>
          <a:xfrm>
            <a:off x="843902" y="668921"/>
            <a:ext cx="11348097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pom.xml</a:t>
            </a:r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라이브러리 주입 </a:t>
            </a:r>
            <a:r>
              <a:rPr lang="en-US" altLang="ko-KR" sz="2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https://mvnrepository.com/</a:t>
            </a:r>
            <a:r>
              <a:rPr lang="en-US" altLang="ko-KR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4D6960-3E6D-47D7-A638-5EE0614DC414}"/>
              </a:ext>
            </a:extLst>
          </p:cNvPr>
          <p:cNvSpPr txBox="1"/>
          <p:nvPr/>
        </p:nvSpPr>
        <p:spPr>
          <a:xfrm>
            <a:off x="5089994" y="1183954"/>
            <a:ext cx="6258104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OJDBC _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오라클용 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ojdbc8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Ojdbc8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21.1.0.0 (21/10/07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최신버전 중조회수가 가장 많음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MAVEN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36FC4-D17E-415B-A88B-B2DF1C3DD2FD}"/>
              </a:ext>
            </a:extLst>
          </p:cNvPr>
          <p:cNvSpPr txBox="1"/>
          <p:nvPr/>
        </p:nvSpPr>
        <p:spPr>
          <a:xfrm>
            <a:off x="1126692" y="5005507"/>
            <a:ext cx="5645848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DBCP(Database Connection Pool) 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</a:t>
            </a:r>
            <a:r>
              <a:rPr lang="ko-KR" altLang="en-US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연결 객체를 미리 만들어 놓고 필요할 때에 꺼내서 쓰고 다시 </a:t>
            </a:r>
            <a:br>
              <a:rPr lang="en-US" altLang="ko-KR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반납 </a:t>
            </a:r>
            <a:r>
              <a:rPr lang="en-US" altLang="ko-KR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kern="0" spc="-15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유효한 자원을 꺼내서 쓰기 때문에 매번 연결을 만들 필요가 없음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2. 1.4 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MAVAN 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pom.xml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3287511-2611-400C-8174-E5B35375E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92" y="1183954"/>
            <a:ext cx="3963302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98891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96B889-97CF-46A5-AA02-4D3615FC0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2" r="22948" b="2450"/>
          <a:stretch/>
        </p:blipFill>
        <p:spPr>
          <a:xfrm>
            <a:off x="5086188" y="1183159"/>
            <a:ext cx="3047219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3F4A82-4D0A-471A-B903-48D85B24A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" r="24320" b="15114"/>
          <a:stretch/>
        </p:blipFill>
        <p:spPr>
          <a:xfrm>
            <a:off x="8133407" y="1183159"/>
            <a:ext cx="3973213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F75CE-AF93-4318-B5A1-E6F24452F2CF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라이브러리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4C239-59D0-4726-B058-04D03BC696EB}"/>
              </a:ext>
            </a:extLst>
          </p:cNvPr>
          <p:cNvSpPr txBox="1"/>
          <p:nvPr/>
        </p:nvSpPr>
        <p:spPr>
          <a:xfrm>
            <a:off x="843902" y="668921"/>
            <a:ext cx="11348097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pom.xml</a:t>
            </a:r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라이브러리 주입 </a:t>
            </a:r>
            <a:r>
              <a:rPr lang="en-US" altLang="ko-KR" sz="20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4"/>
              </a:rPr>
              <a:t>https://mvnrepository.com/</a:t>
            </a:r>
            <a:r>
              <a:rPr lang="en-US" altLang="ko-KR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3D5B-C0E8-4C10-BCE4-68E1794F0651}"/>
              </a:ext>
            </a:extLst>
          </p:cNvPr>
          <p:cNvSpPr txBox="1"/>
          <p:nvPr/>
        </p:nvSpPr>
        <p:spPr>
          <a:xfrm>
            <a:off x="12626397" y="0"/>
            <a:ext cx="79724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라이브러리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Spring JDBC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5.3.9 (21/09/10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조회수가 가장 많음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4. MAVEN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다운로드를 기다린 뒤 컨텍스트가 다시 로드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됐을때에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에러가 없으면 성공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C:\Users\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계정명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\.m2\repository\org\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springframework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\spring-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\5.2.2.RELEASE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확인 가능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DBCP(Database Connection Pool)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추가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DB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연결 객체를 미리 만들어 놓고 필요할 때에 꺼내서 쓰고 다시 반납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유효한 자원을 꺼내서 쓰기 때문에 매번 연결을 만들 필요가 없음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2. 1.4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MAVAN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pom.xml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다운로드를 기다린 뒤 컨텍스트가 다시 로드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됐을때에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에러가 없으면 성공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OJDBC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추가 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maven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○ </a:t>
            </a:r>
            <a:r>
              <a:rPr lang="en-US" altLang="ko-KR" b="1" dirty="0" err="1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b="1" dirty="0" err="1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D973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라이브러리 추가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57F8E-C4CD-424C-9BBE-DB412F8CC81F}"/>
              </a:ext>
            </a:extLst>
          </p:cNvPr>
          <p:cNvSpPr txBox="1"/>
          <p:nvPr/>
        </p:nvSpPr>
        <p:spPr>
          <a:xfrm>
            <a:off x="843902" y="4063159"/>
            <a:ext cx="4242286" cy="27940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noAutofit/>
          </a:bodyPr>
          <a:lstStyle/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JDBC _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스프링에서</a:t>
            </a: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algn="just" fontAlgn="base"/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JDBC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사용하기 위한 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Spring JDBC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5.3.9 (21/09/10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조회수가 가장 많음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MAVEN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73106D-01E2-495F-BD3E-96834DAC0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02" y="1183159"/>
            <a:ext cx="4242286" cy="2880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341CA5-CC5C-4800-8322-45AF7D1F5FEB}"/>
              </a:ext>
            </a:extLst>
          </p:cNvPr>
          <p:cNvSpPr txBox="1"/>
          <p:nvPr/>
        </p:nvSpPr>
        <p:spPr>
          <a:xfrm>
            <a:off x="5086188" y="4063159"/>
            <a:ext cx="3047220" cy="27940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noAutofit/>
          </a:bodyPr>
          <a:lstStyle/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b="1" kern="0" dirty="0" err="1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en-US" altLang="ko-KR" sz="1400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.5.6 (21/09/10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조회수가 가장 많음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MAVEN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F77B9E-4C21-497E-9975-D3D7AF5FBC68}"/>
              </a:ext>
            </a:extLst>
          </p:cNvPr>
          <p:cNvSpPr txBox="1"/>
          <p:nvPr/>
        </p:nvSpPr>
        <p:spPr>
          <a:xfrm>
            <a:off x="8133405" y="4063159"/>
            <a:ext cx="3973213" cy="27940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txBody>
          <a:bodyPr wrap="square">
            <a:noAutofit/>
          </a:bodyPr>
          <a:lstStyle/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스프링에서 </a:t>
            </a:r>
            <a:r>
              <a:rPr lang="en-US" altLang="ko-KR" b="1" kern="0" dirty="0" err="1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사용하기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 fontAlgn="base"/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위한 라이브러리</a:t>
            </a:r>
            <a:endParaRPr lang="en-US" altLang="ko-KR" b="1" kern="0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두번째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2.0.6 (21/09/10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조회수가 가장 많음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MAVEN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탭의 내용 복사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pom.xml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&lt;dependencies&gt;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블록안에 붙여넣기 </a:t>
            </a:r>
          </a:p>
        </p:txBody>
      </p:sp>
    </p:spTree>
    <p:extLst>
      <p:ext uri="{BB962C8B-B14F-4D97-AF65-F5344CB8AC3E}">
        <p14:creationId xmlns:p14="http://schemas.microsoft.com/office/powerpoint/2010/main" val="8875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6AE2A-68E6-4D04-A5D9-457DC962EAC8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설정 파일 생성 및 작성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C203-206E-4945-9F2D-9C648E21ADED}"/>
              </a:ext>
            </a:extLst>
          </p:cNvPr>
          <p:cNvSpPr txBox="1"/>
          <p:nvPr/>
        </p:nvSpPr>
        <p:spPr>
          <a:xfrm>
            <a:off x="843902" y="668921"/>
            <a:ext cx="11348097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D9730D"/>
                </a:solidFill>
                <a:effectLst/>
              </a:rPr>
              <a:t>src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/main/resources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경로에 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data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패키지를 만들고 </a:t>
            </a:r>
            <a:r>
              <a:rPr lang="en-US" altLang="ko-KR" sz="2000" b="1" dirty="0" err="1">
                <a:solidFill>
                  <a:srgbClr val="D9730D"/>
                </a:solidFill>
                <a:effectLst/>
              </a:rPr>
              <a:t>db.properties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파일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생성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2DE211-8EA9-49C2-87E9-9BC622821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309"/>
          <a:stretch/>
        </p:blipFill>
        <p:spPr>
          <a:xfrm>
            <a:off x="843902" y="1174608"/>
            <a:ext cx="3235797" cy="12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B82C25-618C-457E-918D-9439C30591E2}"/>
              </a:ext>
            </a:extLst>
          </p:cNvPr>
          <p:cNvSpPr txBox="1"/>
          <p:nvPr/>
        </p:nvSpPr>
        <p:spPr>
          <a:xfrm>
            <a:off x="4079698" y="1183954"/>
            <a:ext cx="6084415" cy="1260000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0">
            <a:noAutofit/>
          </a:bodyPr>
          <a:lstStyle/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db.driver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oracle.jdbc.driver.OracleDriver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db.url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jdbc:oracle:thin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:@localhost:1521/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db.username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hanul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db.password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0000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A2728-2AF2-4562-A6D1-52C8259EB6DF}"/>
              </a:ext>
            </a:extLst>
          </p:cNvPr>
          <p:cNvSpPr txBox="1"/>
          <p:nvPr/>
        </p:nvSpPr>
        <p:spPr>
          <a:xfrm>
            <a:off x="843903" y="2558877"/>
            <a:ext cx="11348097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D9730D"/>
                </a:solidFill>
              </a:rPr>
              <a:t>위에 설정 값을 이용하여 </a:t>
            </a:r>
            <a:r>
              <a:rPr lang="en-US" altLang="ko-KR" sz="2000" b="1" dirty="0">
                <a:solidFill>
                  <a:srgbClr val="D9730D"/>
                </a:solidFill>
              </a:rPr>
              <a:t>DB </a:t>
            </a:r>
            <a:r>
              <a:rPr lang="ko-KR" altLang="en-US" sz="2000" b="1" dirty="0">
                <a:solidFill>
                  <a:srgbClr val="D9730D"/>
                </a:solidFill>
              </a:rPr>
              <a:t>에 연결하기 위한 </a:t>
            </a:r>
            <a:r>
              <a:rPr lang="en-US" altLang="ko-KR" sz="2000" b="1" dirty="0">
                <a:solidFill>
                  <a:srgbClr val="D9730D"/>
                </a:solidFill>
              </a:rPr>
              <a:t>DBCP</a:t>
            </a:r>
            <a:r>
              <a:rPr lang="ko-KR" altLang="en-US" sz="2000" b="1" dirty="0">
                <a:solidFill>
                  <a:srgbClr val="D9730D"/>
                </a:solidFill>
              </a:rPr>
              <a:t>를 통한 빈 생성</a:t>
            </a:r>
            <a:br>
              <a:rPr lang="en-US" altLang="ko-KR" sz="2000" b="1" dirty="0">
                <a:solidFill>
                  <a:srgbClr val="D9730D"/>
                </a:solidFill>
              </a:rPr>
            </a:br>
            <a:r>
              <a:rPr lang="en-US" altLang="ko-KR" sz="2000" b="1" dirty="0">
                <a:solidFill>
                  <a:srgbClr val="D9730D"/>
                </a:solidFill>
                <a:effectLst/>
              </a:rPr>
              <a:t>data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패키지에 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Spring Bean Configuration </a:t>
            </a:r>
            <a:r>
              <a:rPr lang="ko-KR" altLang="en-US" sz="2000" b="1" dirty="0">
                <a:solidFill>
                  <a:srgbClr val="D9730D"/>
                </a:solidFill>
                <a:effectLst/>
              </a:rPr>
              <a:t>파일을 만든다</a:t>
            </a:r>
            <a:r>
              <a:rPr lang="en-US" altLang="ko-KR" sz="2000" b="1" dirty="0">
                <a:solidFill>
                  <a:srgbClr val="D9730D"/>
                </a:solidFill>
                <a:effectLst/>
              </a:rPr>
              <a:t>.</a:t>
            </a:r>
            <a:endParaRPr lang="ko-KR" altLang="en-US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C00650-C629-4826-9417-40059860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02" y="3465513"/>
            <a:ext cx="4343511" cy="28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8B829E-7B45-466B-A0FC-93FB43760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682" y="3465513"/>
            <a:ext cx="2381990" cy="28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B06D6E-F399-42D9-B9D5-1F4165E0B57A}"/>
              </a:ext>
            </a:extLst>
          </p:cNvPr>
          <p:cNvSpPr txBox="1"/>
          <p:nvPr/>
        </p:nvSpPr>
        <p:spPr>
          <a:xfrm>
            <a:off x="8107052" y="5976181"/>
            <a:ext cx="4084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파일명 </a:t>
            </a:r>
            <a:r>
              <a:rPr lang="en-US" altLang="ko-KR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 </a:t>
            </a:r>
            <a:r>
              <a:rPr lang="ko-KR" altLang="en-US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후 </a:t>
            </a:r>
            <a:r>
              <a:rPr lang="en-US" altLang="ko-KR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Finish</a:t>
            </a:r>
            <a:endParaRPr lang="ko-KR" altLang="en-US" dirty="0">
              <a:solidFill>
                <a:schemeClr val="accent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4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6AE2A-68E6-4D04-A5D9-457DC962EAC8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설정 파일 생성 및 작성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A82E8-4A15-4D55-A383-17AEC2822D7C}"/>
              </a:ext>
            </a:extLst>
          </p:cNvPr>
          <p:cNvSpPr txBox="1"/>
          <p:nvPr/>
        </p:nvSpPr>
        <p:spPr>
          <a:xfrm>
            <a:off x="843903" y="701502"/>
            <a:ext cx="1134809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D9730D"/>
                </a:solidFill>
              </a:rPr>
              <a:t>default.xml</a:t>
            </a:r>
            <a:r>
              <a:rPr lang="ko-KR" altLang="en-US" b="1" dirty="0">
                <a:solidFill>
                  <a:srgbClr val="D9730D"/>
                </a:solidFill>
              </a:rPr>
              <a:t> 파일 설정 ① </a:t>
            </a:r>
            <a:r>
              <a:rPr lang="en-US" altLang="ko-KR" b="1" dirty="0">
                <a:solidFill>
                  <a:srgbClr val="D9730D"/>
                </a:solidFill>
              </a:rPr>
              <a:t>DB </a:t>
            </a:r>
            <a:r>
              <a:rPr lang="ko-KR" altLang="en-US" b="1" dirty="0">
                <a:solidFill>
                  <a:srgbClr val="D9730D"/>
                </a:solidFill>
              </a:rPr>
              <a:t>연결 </a:t>
            </a:r>
            <a:r>
              <a:rPr lang="en-US" altLang="ko-KR" b="1" dirty="0">
                <a:solidFill>
                  <a:srgbClr val="D9730D"/>
                </a:solidFill>
              </a:rPr>
              <a:t>bean </a:t>
            </a:r>
            <a:r>
              <a:rPr lang="ko-KR" altLang="en-US" b="1" dirty="0">
                <a:solidFill>
                  <a:srgbClr val="D9730D"/>
                </a:solidFill>
              </a:rPr>
              <a:t>생성 </a:t>
            </a:r>
            <a:r>
              <a:rPr lang="en-US" altLang="ko-KR" b="1" dirty="0">
                <a:solidFill>
                  <a:srgbClr val="D9730D"/>
                </a:solidFill>
              </a:rPr>
              <a:t>_</a:t>
            </a:r>
            <a:r>
              <a:rPr lang="ko-KR" altLang="en-US" b="1" dirty="0">
                <a:solidFill>
                  <a:srgbClr val="D9730D"/>
                </a:solidFill>
              </a:rPr>
              <a:t> </a:t>
            </a:r>
            <a:r>
              <a:rPr lang="en-US" altLang="ko-KR" b="1" dirty="0" err="1">
                <a:solidFill>
                  <a:srgbClr val="D9730D"/>
                </a:solidFill>
              </a:rPr>
              <a:t>dbcp</a:t>
            </a:r>
            <a:r>
              <a:rPr lang="ko-KR" altLang="en-US" b="1" dirty="0">
                <a:solidFill>
                  <a:srgbClr val="D9730D"/>
                </a:solidFill>
              </a:rPr>
              <a:t> 연결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AB645-BA2E-4375-95AC-1EB53077FAC2}"/>
              </a:ext>
            </a:extLst>
          </p:cNvPr>
          <p:cNvSpPr txBox="1"/>
          <p:nvPr/>
        </p:nvSpPr>
        <p:spPr>
          <a:xfrm>
            <a:off x="975591" y="1301964"/>
            <a:ext cx="1108472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빈을 등록해 놓을 설정 파일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r>
              <a:rPr lang="ko-KR" altLang="en-US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bean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id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지정하면 다른 빈에서 참조할 수 있음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bean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등록 시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자동완성을 사용하기 위하여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파일에서 만든 후 </a:t>
            </a:r>
            <a:r>
              <a:rPr lang="ko-KR" altLang="en-US" sz="1600" dirty="0" err="1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잘라내기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붙여넣기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org.apache.commons.dbcp.BasicDataSource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property : 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담을 필드를 의미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driverClassName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"${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db.driver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}" 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"${db.url}" 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"username"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"${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db.username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}" 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"password" 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"${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db.password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}" </a:t>
            </a:r>
            <a:r>
              <a:rPr lang="en-US" altLang="ko-KR" sz="16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en-US" altLang="ko-KR" sz="16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821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6AE2A-68E6-4D04-A5D9-457DC962EAC8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설정 파일 생성 및 작성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783755-C866-4D60-B84B-DB2398B4FDF9}"/>
              </a:ext>
            </a:extLst>
          </p:cNvPr>
          <p:cNvSpPr txBox="1"/>
          <p:nvPr/>
        </p:nvSpPr>
        <p:spPr>
          <a:xfrm>
            <a:off x="843903" y="646123"/>
            <a:ext cx="1134809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D9730D"/>
                </a:solidFill>
              </a:rPr>
              <a:t>default.xml</a:t>
            </a:r>
            <a:r>
              <a:rPr lang="ko-KR" altLang="en-US" b="1" dirty="0">
                <a:solidFill>
                  <a:srgbClr val="D9730D"/>
                </a:solidFill>
              </a:rPr>
              <a:t> 파일 설정 ② </a:t>
            </a:r>
            <a:r>
              <a:rPr lang="en-US" altLang="ko-KR" b="1" dirty="0">
                <a:solidFill>
                  <a:srgbClr val="D9730D"/>
                </a:solidFill>
              </a:rPr>
              <a:t>value </a:t>
            </a:r>
            <a:r>
              <a:rPr lang="ko-KR" altLang="en-US" b="1" dirty="0">
                <a:solidFill>
                  <a:srgbClr val="D9730D"/>
                </a:solidFill>
              </a:rPr>
              <a:t>값인 </a:t>
            </a:r>
            <a:r>
              <a:rPr lang="en-US" altLang="ko-KR" b="1" dirty="0">
                <a:solidFill>
                  <a:srgbClr val="D9730D"/>
                </a:solidFill>
              </a:rPr>
              <a:t>db.~~~</a:t>
            </a:r>
            <a:r>
              <a:rPr lang="ko-KR" altLang="en-US" b="1" dirty="0">
                <a:solidFill>
                  <a:srgbClr val="D9730D"/>
                </a:solidFill>
              </a:rPr>
              <a:t> 에 해당하는 </a:t>
            </a:r>
            <a:br>
              <a:rPr lang="en-US" altLang="ko-KR" b="1" dirty="0">
                <a:solidFill>
                  <a:srgbClr val="D9730D"/>
                </a:solidFill>
              </a:rPr>
            </a:br>
            <a:r>
              <a:rPr lang="en-US" altLang="ko-KR" b="1" dirty="0">
                <a:solidFill>
                  <a:srgbClr val="D9730D"/>
                </a:solidFill>
              </a:rPr>
              <a:t>                                      context </a:t>
            </a:r>
            <a:r>
              <a:rPr lang="ko-KR" altLang="en-US" b="1" dirty="0">
                <a:solidFill>
                  <a:srgbClr val="D9730D"/>
                </a:solidFill>
              </a:rPr>
              <a:t>태그</a:t>
            </a:r>
            <a:r>
              <a:rPr lang="en-US" altLang="ko-KR" b="1" dirty="0">
                <a:solidFill>
                  <a:srgbClr val="D9730D"/>
                </a:solidFill>
              </a:rPr>
              <a:t>(</a:t>
            </a:r>
            <a:r>
              <a:rPr lang="en-US" altLang="ko-KR" b="1" dirty="0" err="1">
                <a:solidFill>
                  <a:srgbClr val="D9730D"/>
                </a:solidFill>
              </a:rPr>
              <a:t>db.properties</a:t>
            </a:r>
            <a:r>
              <a:rPr lang="en-US" altLang="ko-KR" b="1" dirty="0">
                <a:solidFill>
                  <a:srgbClr val="D9730D"/>
                </a:solidFill>
              </a:rPr>
              <a:t>) </a:t>
            </a:r>
            <a:r>
              <a:rPr lang="ko-KR" altLang="en-US" b="1" dirty="0">
                <a:solidFill>
                  <a:srgbClr val="D9730D"/>
                </a:solidFill>
              </a:rPr>
              <a:t>를 사용하기 위하여 </a:t>
            </a:r>
            <a:r>
              <a:rPr lang="en-US" altLang="ko-KR" b="1" dirty="0">
                <a:solidFill>
                  <a:srgbClr val="D9730D"/>
                </a:solidFill>
              </a:rPr>
              <a:t>context </a:t>
            </a:r>
            <a:r>
              <a:rPr lang="ko-KR" altLang="en-US" b="1" dirty="0">
                <a:solidFill>
                  <a:srgbClr val="D9730D"/>
                </a:solidFill>
              </a:rPr>
              <a:t>설정 문구 삽입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D92B5-C2D3-4086-891B-9D95D0BFE3B6}"/>
              </a:ext>
            </a:extLst>
          </p:cNvPr>
          <p:cNvSpPr txBox="1"/>
          <p:nvPr/>
        </p:nvSpPr>
        <p:spPr>
          <a:xfrm>
            <a:off x="843903" y="1458741"/>
            <a:ext cx="653797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구글에서 </a:t>
            </a:r>
            <a:r>
              <a:rPr lang="en-US" altLang="ko-KR" sz="16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bean file context </a:t>
            </a:r>
            <a:r>
              <a:rPr lang="ko-KR" altLang="en-US" sz="16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</a:t>
            </a:r>
            <a:br>
              <a:rPr lang="en-US" altLang="ko-KR" sz="1600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후 아래 페이지 참고</a:t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https://atoz-develop.tistory.com/entry/Spring-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스프링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-XML-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설정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파일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작성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방법</a:t>
            </a:r>
            <a:r>
              <a:rPr lang="en-US" altLang="ko-KR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-</a:t>
            </a:r>
            <a:r>
              <a:rPr lang="ko-KR" altLang="en-US" sz="160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정리</a:t>
            </a:r>
            <a:endParaRPr lang="en-US" altLang="ko-KR" sz="1600" dirty="0"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사용하기 위하여 옆 화면의 아래 문구 부분을 복사</a:t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0" i="0" dirty="0" err="1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xmlns:context</a:t>
            </a:r>
            <a:r>
              <a:rPr lang="en-US" altLang="ko-KR" sz="1600" b="0" i="0" dirty="0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=“ ~~~~ ”</a:t>
            </a:r>
            <a:br>
              <a:rPr lang="en-US" altLang="ko-KR" sz="1600" b="0" i="0" dirty="0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b="0" i="0" dirty="0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0" i="0" dirty="0" err="1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xsi:schemaLocation</a:t>
            </a:r>
            <a:r>
              <a:rPr lang="en-US" altLang="ko-KR" sz="1600" b="0" i="0" dirty="0">
                <a:solidFill>
                  <a:srgbClr val="7FDBC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=“ ~~~~~ ”</a:t>
            </a: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파일에 아래와 같이 붙여넣기 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74B89D-F5CE-4B94-854A-609DF742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6" y="3863787"/>
            <a:ext cx="8878539" cy="13622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36499C-50FD-4D33-A18D-1C2C5885C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65"/>
          <a:stretch/>
        </p:blipFill>
        <p:spPr>
          <a:xfrm>
            <a:off x="7381876" y="1458741"/>
            <a:ext cx="4705187" cy="21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D67A27F-9132-4E69-BF5D-B3CC711A4338}"/>
              </a:ext>
            </a:extLst>
          </p:cNvPr>
          <p:cNvSpPr/>
          <p:nvPr/>
        </p:nvSpPr>
        <p:spPr>
          <a:xfrm>
            <a:off x="1276350" y="4497294"/>
            <a:ext cx="8324850" cy="2762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92FEB9-217A-4FD0-9BC0-F38071EDB44A}"/>
              </a:ext>
            </a:extLst>
          </p:cNvPr>
          <p:cNvSpPr/>
          <p:nvPr/>
        </p:nvSpPr>
        <p:spPr>
          <a:xfrm>
            <a:off x="923925" y="5885765"/>
            <a:ext cx="8382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F31AF-B760-4C41-B0D9-385469AB98C3}"/>
              </a:ext>
            </a:extLst>
          </p:cNvPr>
          <p:cNvSpPr txBox="1"/>
          <p:nvPr/>
        </p:nvSpPr>
        <p:spPr>
          <a:xfrm>
            <a:off x="843903" y="5562600"/>
            <a:ext cx="8832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 :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파일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db.properties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 할 수 있도록 경로를 설정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context:property-placeholder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location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classpath:data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db.properties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34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6AE2A-68E6-4D04-A5D9-457DC962EAC8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스프링과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연동하기 위한 설정 파일 생성 및 작성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783755-C866-4D60-B84B-DB2398B4FDF9}"/>
              </a:ext>
            </a:extLst>
          </p:cNvPr>
          <p:cNvSpPr txBox="1"/>
          <p:nvPr/>
        </p:nvSpPr>
        <p:spPr>
          <a:xfrm>
            <a:off x="843903" y="646123"/>
            <a:ext cx="1134809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설정 ③ </a:t>
            </a:r>
            <a:r>
              <a:rPr lang="en-US" altLang="ko-KR" b="1" dirty="0" err="1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 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및 </a:t>
            </a:r>
            <a:r>
              <a:rPr lang="ko-KR" altLang="en-US" b="1" dirty="0" err="1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쿼리문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작성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mapper 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5B491-23B1-43B1-9DBE-393975A9D82A}"/>
              </a:ext>
            </a:extLst>
          </p:cNvPr>
          <p:cNvSpPr txBox="1"/>
          <p:nvPr/>
        </p:nvSpPr>
        <p:spPr>
          <a:xfrm>
            <a:off x="1067085" y="2530856"/>
            <a:ext cx="9212778" cy="33855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dataSource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연결을 위해 만든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(</a:t>
            </a:r>
            <a:r>
              <a:rPr lang="en-US" altLang="ko-KR" sz="16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6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참조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</a:t>
            </a:r>
            <a:r>
              <a:rPr lang="en-US" altLang="ko-KR" sz="16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D92B5-C2D3-4086-891B-9D95D0BFE3B6}"/>
              </a:ext>
            </a:extLst>
          </p:cNvPr>
          <p:cNvSpPr txBox="1"/>
          <p:nvPr/>
        </p:nvSpPr>
        <p:spPr>
          <a:xfrm>
            <a:off x="843903" y="1211091"/>
            <a:ext cx="1134809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"factory" </a:t>
            </a:r>
            <a:r>
              <a:rPr lang="en-US" altLang="ko-KR" sz="18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8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org.mybatis.spring.SqlSessionFactoryBean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dataSource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</a:t>
            </a:r>
            <a:r>
              <a:rPr lang="en-US" altLang="ko-KR" sz="18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dbcp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/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mapperLocations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classpath:sqlmap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/*-mapper.xml" /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25884-0F7C-426D-A9CA-7DD7FFB80543}"/>
              </a:ext>
            </a:extLst>
          </p:cNvPr>
          <p:cNvSpPr txBox="1"/>
          <p:nvPr/>
        </p:nvSpPr>
        <p:spPr>
          <a:xfrm>
            <a:off x="2753063" y="3095823"/>
            <a:ext cx="865531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태그의 형태로 쿼리문을 작성하여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연결하기 위한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sqlmap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생성하여 </a:t>
            </a:r>
            <a:b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쿼리문을 작성할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파일들을 이곳에 저장 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ED7620-EFF9-4956-9510-DBC24421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5" y="3095824"/>
            <a:ext cx="1685978" cy="58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15FB63-9CAB-4AA4-8010-42D7305E93AF}"/>
              </a:ext>
            </a:extLst>
          </p:cNvPr>
          <p:cNvSpPr txBox="1"/>
          <p:nvPr/>
        </p:nvSpPr>
        <p:spPr>
          <a:xfrm>
            <a:off x="1067083" y="3801043"/>
            <a:ext cx="11004557" cy="58477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mapper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곳의 위치를 지정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*-mapper.xml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customer-mapper.xml , notice-mapper.xml, member-mapper.xml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형태를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42B4B8-B434-44D9-91C5-D0B9FBFD5C5F}"/>
              </a:ext>
            </a:extLst>
          </p:cNvPr>
          <p:cNvSpPr txBox="1"/>
          <p:nvPr/>
        </p:nvSpPr>
        <p:spPr>
          <a:xfrm>
            <a:off x="936625" y="1557870"/>
            <a:ext cx="4752975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4D32B13-3448-4C08-A765-94832B116AF9}"/>
              </a:ext>
            </a:extLst>
          </p:cNvPr>
          <p:cNvCxnSpPr>
            <a:stCxn id="35" idx="1"/>
            <a:endCxn id="3" idx="1"/>
          </p:cNvCxnSpPr>
          <p:nvPr/>
        </p:nvCxnSpPr>
        <p:spPr>
          <a:xfrm rot="10800000" flipH="1" flipV="1">
            <a:off x="936625" y="1680981"/>
            <a:ext cx="130460" cy="1019152"/>
          </a:xfrm>
          <a:prstGeom prst="bentConnector3">
            <a:avLst>
              <a:gd name="adj1" fmla="val -175226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2584A5-4CC4-4B21-8119-4F783AEE6869}"/>
              </a:ext>
            </a:extLst>
          </p:cNvPr>
          <p:cNvSpPr txBox="1"/>
          <p:nvPr/>
        </p:nvSpPr>
        <p:spPr>
          <a:xfrm>
            <a:off x="936625" y="1835343"/>
            <a:ext cx="8378819" cy="24622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2A1DC70-E760-4704-8DED-417F954AAB50}"/>
              </a:ext>
            </a:extLst>
          </p:cNvPr>
          <p:cNvCxnSpPr>
            <a:cxnSpLocks/>
            <a:stCxn id="39" idx="1"/>
            <a:endCxn id="17" idx="1"/>
          </p:cNvCxnSpPr>
          <p:nvPr/>
        </p:nvCxnSpPr>
        <p:spPr>
          <a:xfrm rot="10800000" flipH="1" flipV="1">
            <a:off x="936625" y="1958453"/>
            <a:ext cx="130458" cy="2134977"/>
          </a:xfrm>
          <a:prstGeom prst="bentConnector3">
            <a:avLst>
              <a:gd name="adj1" fmla="val -284747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C370051-4BED-4AD4-B7AA-F20DF71D1D02}"/>
              </a:ext>
            </a:extLst>
          </p:cNvPr>
          <p:cNvSpPr txBox="1"/>
          <p:nvPr/>
        </p:nvSpPr>
        <p:spPr>
          <a:xfrm>
            <a:off x="843903" y="4610657"/>
            <a:ext cx="1134809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default.xml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설정 ④ </a:t>
            </a:r>
            <a:r>
              <a:rPr lang="ko-KR" altLang="en-US" b="1" dirty="0" err="1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쿼리문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동작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위한 </a:t>
            </a:r>
            <a:r>
              <a:rPr lang="en-US" altLang="ko-KR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ko-KR" altLang="en-US" b="1" dirty="0">
                <a:solidFill>
                  <a:srgbClr val="D9730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및 작성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6C0E3E-6BD3-4446-AB66-9C9581852491}"/>
              </a:ext>
            </a:extLst>
          </p:cNvPr>
          <p:cNvSpPr txBox="1"/>
          <p:nvPr/>
        </p:nvSpPr>
        <p:spPr>
          <a:xfrm>
            <a:off x="1032804" y="6422119"/>
            <a:ext cx="11159195" cy="33855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생성자 파라미터 이름은 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sqlSessionFactory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mapper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태그를 실행해야 하므로 해당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en-US" altLang="ko-KR" sz="16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factory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B74EB-4A91-4703-9A01-77B516813544}"/>
              </a:ext>
            </a:extLst>
          </p:cNvPr>
          <p:cNvSpPr txBox="1"/>
          <p:nvPr/>
        </p:nvSpPr>
        <p:spPr>
          <a:xfrm>
            <a:off x="843903" y="5175625"/>
            <a:ext cx="11348097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&lt;!– </a:t>
            </a:r>
            <a:r>
              <a:rPr lang="ko-KR" altLang="en-US" sz="1600" dirty="0" err="1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쿼리문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실행의 기능 가진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ko-KR" altLang="en-US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en-US" altLang="ko-KR" sz="1600" dirty="0">
              <a:solidFill>
                <a:srgbClr val="00808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org.mybatis.spring.SqlSessionTemplate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constructor-</a:t>
            </a:r>
            <a:r>
              <a:rPr lang="en-US" altLang="ko-KR" sz="18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sqlSessionFactory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</a:t>
            </a:r>
            <a:r>
              <a:rPr lang="en-US" altLang="ko-KR" sz="18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</a:t>
            </a:r>
            <a:r>
              <a:rPr lang="en-US" altLang="ko-KR" sz="18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"factory"</a:t>
            </a:r>
            <a:r>
              <a:rPr lang="en-US" altLang="ko-KR" sz="18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</a:t>
            </a:r>
            <a:r>
              <a:rPr lang="en-US" altLang="ko-KR" sz="18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DD8FDA-90A9-481E-B81A-8C9255C22A5B}"/>
              </a:ext>
            </a:extLst>
          </p:cNvPr>
          <p:cNvSpPr txBox="1"/>
          <p:nvPr/>
        </p:nvSpPr>
        <p:spPr>
          <a:xfrm>
            <a:off x="923922" y="5760400"/>
            <a:ext cx="6638915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19F8E62-1CB4-4707-BA7F-B792AFB9C07A}"/>
              </a:ext>
            </a:extLst>
          </p:cNvPr>
          <p:cNvCxnSpPr>
            <a:cxnSpLocks/>
            <a:stCxn id="62" idx="1"/>
            <a:endCxn id="60" idx="1"/>
          </p:cNvCxnSpPr>
          <p:nvPr/>
        </p:nvCxnSpPr>
        <p:spPr>
          <a:xfrm rot="10800000" flipH="1" flipV="1">
            <a:off x="923922" y="5883510"/>
            <a:ext cx="108882" cy="707885"/>
          </a:xfrm>
          <a:prstGeom prst="bentConnector3">
            <a:avLst>
              <a:gd name="adj1" fmla="val -209952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7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EB0CB-911B-4D23-ADC5-1D3589E1B03F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en-US" altLang="ko-KR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사용을 위한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Framework Version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77E654-B6BA-4088-BE1B-B47DF6F1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74" y="752475"/>
            <a:ext cx="3347235" cy="288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ACA17E-EFCD-4166-B88E-4ACB8865D037}"/>
              </a:ext>
            </a:extLst>
          </p:cNvPr>
          <p:cNvSpPr/>
          <p:nvPr/>
        </p:nvSpPr>
        <p:spPr>
          <a:xfrm>
            <a:off x="876301" y="2754219"/>
            <a:ext cx="3206750" cy="41760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0C27E-16CB-4011-9807-7E0AC8D61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2" b="43464"/>
          <a:stretch/>
        </p:blipFill>
        <p:spPr>
          <a:xfrm>
            <a:off x="4335495" y="752475"/>
            <a:ext cx="379527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39F25E-31D8-4304-A26B-D3DE21ECA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9" t="3995" b="20525"/>
          <a:stretch/>
        </p:blipFill>
        <p:spPr>
          <a:xfrm>
            <a:off x="876301" y="4224018"/>
            <a:ext cx="5804326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503B61-0838-48CC-9D5E-60C78DB28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797" r="34236" b="3918"/>
          <a:stretch/>
        </p:blipFill>
        <p:spPr>
          <a:xfrm>
            <a:off x="6849073" y="4224018"/>
            <a:ext cx="3847464" cy="25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E97125-E8DB-4DAC-9B5E-56B1D22C656B}"/>
              </a:ext>
            </a:extLst>
          </p:cNvPr>
          <p:cNvSpPr txBox="1"/>
          <p:nvPr/>
        </p:nvSpPr>
        <p:spPr>
          <a:xfrm>
            <a:off x="876300" y="3756885"/>
            <a:ext cx="982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java-</a:t>
            </a:r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lang="ko-KR" altLang="en-US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1.6 →</a:t>
            </a:r>
            <a:r>
              <a:rPr lang="ko-KR" altLang="en-US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1.8</a:t>
            </a:r>
            <a:r>
              <a:rPr lang="en-US" altLang="ko-KR" sz="18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Framework Versi</a:t>
            </a:r>
            <a:r>
              <a:rPr lang="en-US" altLang="ko-KR" b="1" dirty="0">
                <a:solidFill>
                  <a:schemeClr val="accent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 3.1.1.RELEASE → 5.3.9</a:t>
            </a:r>
            <a:endParaRPr lang="ko-KR" altLang="en-US" b="1" dirty="0">
              <a:solidFill>
                <a:schemeClr val="accent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80951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3"/>
      </a:accent1>
      <a:accent2>
        <a:srgbClr val="9A17D5"/>
      </a:accent2>
      <a:accent3>
        <a:srgbClr val="5C29E7"/>
      </a:accent3>
      <a:accent4>
        <a:srgbClr val="223CD7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8660</TotalTime>
  <Words>2352</Words>
  <Application>Microsoft Office PowerPoint</Application>
  <PresentationFormat>와이드스크린</PresentationFormat>
  <Paragraphs>216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AvenirNext LT Pro Medium</vt:lpstr>
      <vt:lpstr>Malgun Gothic Semilight</vt:lpstr>
      <vt:lpstr>나눔고딕코딩</vt:lpstr>
      <vt:lpstr>나눔스퀘어라운드 Bold</vt:lpstr>
      <vt:lpstr>Malgun Gothic</vt:lpstr>
      <vt:lpstr>Arial</vt:lpstr>
      <vt:lpstr>BlockprintVTI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동일 장</cp:lastModifiedBy>
  <cp:revision>9</cp:revision>
  <dcterms:created xsi:type="dcterms:W3CDTF">2021-10-05T03:37:47Z</dcterms:created>
  <dcterms:modified xsi:type="dcterms:W3CDTF">2021-10-11T03:58:37Z</dcterms:modified>
</cp:coreProperties>
</file>