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locko.io/" TargetMode="External"/><Relationship Id="rId2" Type="http://schemas.openxmlformats.org/officeDocument/2006/relationships/hyperlink" Target="https://www.apistore.co.kr/generalApi/generalApiView.do?general_service_seq=16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soundcloud.com/charts/to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jomusic.com/" TargetMode="External"/><Relationship Id="rId2" Type="http://schemas.openxmlformats.org/officeDocument/2006/relationships/hyperlink" Target="https://token.f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" y="5939748"/>
            <a:ext cx="9955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30794" y="1629294"/>
            <a:ext cx="7724870" cy="33915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3565" y="1612030"/>
            <a:ext cx="772486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블럭체인을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음원저작권료 재분배 웹사이트 개발 계획</a:t>
            </a:r>
            <a:endParaRPr lang="ko-KR" altLang="en-US" sz="40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6117" y="4497667"/>
            <a:ext cx="44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28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55664" y="5020888"/>
            <a:ext cx="1860556" cy="183711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조장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우해원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조성원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한준희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이지현</a:t>
            </a:r>
            <a:endParaRPr lang="ko-KR" altLang="en-US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11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390525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0" y="5960459"/>
            <a:ext cx="3905251" cy="288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0776" y="1070177"/>
            <a:ext cx="3308466" cy="33915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913" y="1070177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bg1"/>
                </a:solidFill>
              </a:rPr>
              <a:t>CONTENT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29853" y="1048121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29853" y="2060704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29853" y="3073287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4845" y="4085870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24845" y="5098453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09260" y="969293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목적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9260" y="1981876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블럭체인이란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9260" y="2994459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Plan to Use API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9260" y="4007042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마켓 리서치 및 벤치마킹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260" y="5019625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6530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899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웹 개발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</a:rPr>
              <a:t>디지털 음원시장에서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미들맨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(ex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멜론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벅스뮤직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등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의 저작권료 비율이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매우 높아 가수의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음원수익이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현저히 저조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제작사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44%,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음악 서비스 업체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40%,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프로듀서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10%,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가수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:6%)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무명가수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및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언더그라운더들은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음원수익만으로 생활이 불가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음원수익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분배비율에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문제점이 많은 점을 파악하고 해결점을 모색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731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882633" y="4777740"/>
            <a:ext cx="1257300" cy="66294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07838" y="5598539"/>
            <a:ext cx="771878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4"/>
                </a:solidFill>
              </a:rPr>
              <a:t>음원수익을</a:t>
            </a:r>
            <a:r>
              <a:rPr lang="ko-KR" altLang="en-US" sz="2400" b="1" dirty="0">
                <a:ln/>
                <a:solidFill>
                  <a:schemeClr val="accent4"/>
                </a:solidFill>
              </a:rPr>
              <a:t> 재분배 할 수 있는</a:t>
            </a:r>
            <a:r>
              <a:rPr lang="en-US" altLang="ko-KR" sz="2400" b="1" dirty="0">
                <a:ln/>
                <a:solidFill>
                  <a:schemeClr val="accent4"/>
                </a:solidFill>
              </a:rPr>
              <a:t> </a:t>
            </a:r>
            <a:r>
              <a:rPr lang="ko-KR" altLang="en-US" sz="2400" b="1" dirty="0">
                <a:ln/>
                <a:solidFill>
                  <a:schemeClr val="accent4"/>
                </a:solidFill>
              </a:rPr>
              <a:t>새로운 패러다임을 </a:t>
            </a:r>
            <a:r>
              <a:rPr lang="ko-KR" altLang="en-US" sz="2400" b="1" dirty="0" smtClean="0">
                <a:ln/>
                <a:solidFill>
                  <a:schemeClr val="accent4"/>
                </a:solidFill>
              </a:rPr>
              <a:t>제안</a:t>
            </a:r>
            <a:endParaRPr lang="en-US" altLang="ko-KR" sz="2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78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073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블럭체인이란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9" y="1516950"/>
            <a:ext cx="5062324" cy="5043870"/>
          </a:xfrm>
          <a:prstGeom prst="round2DiagRect">
            <a:avLst>
              <a:gd name="adj1" fmla="val 0"/>
              <a:gd name="adj2" fmla="val 353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68" y="1227499"/>
            <a:ext cx="5059852" cy="2400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28" y="4122420"/>
            <a:ext cx="5059852" cy="25541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아래쪽 화살표 17"/>
          <p:cNvSpPr/>
          <p:nvPr/>
        </p:nvSpPr>
        <p:spPr>
          <a:xfrm>
            <a:off x="8454304" y="3637194"/>
            <a:ext cx="1135466" cy="480986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35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530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2486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Plan to Use API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200" b="1" dirty="0" err="1" smtClean="0">
                <a:solidFill>
                  <a:schemeClr val="bg1"/>
                </a:solidFill>
                <a:hlinkClick r:id="rId2"/>
              </a:rPr>
              <a:t>SoundCloud</a:t>
            </a:r>
            <a:r>
              <a:rPr lang="en-US" altLang="ko-KR" sz="3200" b="1" dirty="0" smtClean="0">
                <a:solidFill>
                  <a:schemeClr val="bg1"/>
                </a:solidFill>
                <a:hlinkClick r:id="rId2"/>
              </a:rPr>
              <a:t> API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err="1" smtClean="0">
                <a:solidFill>
                  <a:schemeClr val="bg1"/>
                </a:solidFill>
              </a:rPr>
              <a:t>SoundCloud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는 아티스트들이 가입만 하면 자유롭게 음악을 올리고 공유할 수 있는 사이트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전체적인 플랫폼의 기본바탕이 될 계획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  <a:hlinkClick r:id="rId3"/>
              </a:rPr>
              <a:t>Coinstack API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chemeClr val="bg1"/>
                </a:solidFill>
              </a:rPr>
              <a:t>Coinstack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적용할 수 있도록 지원해주는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API</a:t>
            </a: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원하는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Logic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제대로 적용하는 점이 관건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103" y="2914650"/>
            <a:ext cx="1794973" cy="11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4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1314" y="206478"/>
            <a:ext cx="2811762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마켓 리서치 및 벤치마킹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800" b="1" dirty="0" smtClean="0">
                <a:solidFill>
                  <a:schemeClr val="bg1"/>
                </a:solidFill>
                <a:hlinkClick r:id="rId2"/>
              </a:rPr>
              <a:t>token.FM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가오픈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상태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이용한  ‘다이렉트 투 팬</a:t>
            </a:r>
            <a:r>
              <a:rPr lang="en-US" altLang="ko-KR" sz="2000" b="1" dirty="0">
                <a:solidFill>
                  <a:schemeClr val="bg1"/>
                </a:solidFill>
              </a:rPr>
              <a:t>(direct-to-fan)’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플랫폼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chemeClr val="bg1"/>
                </a:solidFill>
              </a:rPr>
              <a:t>SNS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기반 음원 수익 및 비율 재설정이 목표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사이트 수익은 최초 가입비만 발생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음원활동에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의한 모든 수익은 가수에게 전달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음원을 올린 가수는 수익분배비율 및 무한스트리밍권한 등 다양한 혜택을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ko-KR" altLang="en-US" sz="2000" b="1" dirty="0" smtClean="0">
                <a:solidFill>
                  <a:schemeClr val="bg1"/>
                </a:solidFill>
              </a:rPr>
              <a:t>구매한 팬에게 함께 제공이 가능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lvl="2" algn="just">
              <a:lnSpc>
                <a:spcPct val="12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800" b="1" dirty="0" smtClean="0">
                <a:solidFill>
                  <a:schemeClr val="bg1"/>
                </a:solidFill>
                <a:hlinkClick r:id="rId3"/>
              </a:rPr>
              <a:t>Ujo Music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(</a:t>
            </a:r>
            <a:r>
              <a:rPr lang="ko-KR" altLang="en-US" sz="1200" b="1" dirty="0" err="1">
                <a:solidFill>
                  <a:prstClr val="white"/>
                </a:solidFill>
              </a:rPr>
              <a:t>가오픈</a:t>
            </a:r>
            <a:r>
              <a:rPr lang="ko-KR" altLang="en-US" sz="1200" b="1" dirty="0">
                <a:solidFill>
                  <a:prstClr val="white"/>
                </a:solidFill>
              </a:rPr>
              <a:t> 상태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이용하여 음악산업의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운영구조를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변화시킬 목적으로 제작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음원에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코드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삽입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 음원을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암호통화를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통해 다운받을 경우 해당 액수를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ko-KR" altLang="en-US" sz="20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작곡가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프로듀서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가수 등 모든 관계자들에게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자동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으로 전송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13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7167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동작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Logic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7742" y="1639793"/>
            <a:ext cx="4133248" cy="50696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78644" y="3095832"/>
            <a:ext cx="2617232" cy="5286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stCxn id="31" idx="0"/>
            <a:endCxn id="28" idx="1"/>
          </p:cNvCxnSpPr>
          <p:nvPr/>
        </p:nvCxnSpPr>
        <p:spPr>
          <a:xfrm flipV="1">
            <a:off x="2028448" y="2008162"/>
            <a:ext cx="1919314" cy="522973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9" idx="3"/>
            <a:endCxn id="21" idx="1"/>
          </p:cNvCxnSpPr>
          <p:nvPr/>
        </p:nvCxnSpPr>
        <p:spPr>
          <a:xfrm>
            <a:off x="7705906" y="2538561"/>
            <a:ext cx="1172738" cy="8215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 rot="5400000">
            <a:off x="3821127" y="1072096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8878644" y="2640116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87742" y="1043818"/>
            <a:ext cx="4133248" cy="595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MAIN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47762" y="1710174"/>
            <a:ext cx="1515778" cy="595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Artist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90128" y="2306149"/>
            <a:ext cx="1515778" cy="4648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</a:rPr>
              <a:t>MyPage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832" y="2531135"/>
            <a:ext cx="2617232" cy="1343820"/>
            <a:chOff x="719832" y="2531135"/>
            <a:chExt cx="2617232" cy="1343820"/>
          </a:xfrm>
        </p:grpSpPr>
        <p:sp>
          <p:nvSpPr>
            <p:cNvPr id="18" name="직사각형 17"/>
            <p:cNvSpPr/>
            <p:nvPr/>
          </p:nvSpPr>
          <p:spPr>
            <a:xfrm>
              <a:off x="719832" y="2971463"/>
              <a:ext cx="2617232" cy="90349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rot="5400000">
              <a:off x="719832" y="2533429"/>
              <a:ext cx="476250" cy="476250"/>
            </a:xfrm>
            <a:prstGeom prst="rtTriangl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9832" y="2531135"/>
              <a:ext cx="2617232" cy="44032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  Music upload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9832" y="4489475"/>
            <a:ext cx="2617232" cy="1343820"/>
            <a:chOff x="719832" y="4489475"/>
            <a:chExt cx="2617232" cy="1343820"/>
          </a:xfrm>
        </p:grpSpPr>
        <p:sp>
          <p:nvSpPr>
            <p:cNvPr id="32" name="직사각형 31"/>
            <p:cNvSpPr/>
            <p:nvPr/>
          </p:nvSpPr>
          <p:spPr>
            <a:xfrm>
              <a:off x="719832" y="4929803"/>
              <a:ext cx="2617232" cy="9034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음원에 코드를 삽입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5400000">
              <a:off x="719832" y="4491769"/>
              <a:ext cx="476250" cy="476250"/>
            </a:xfrm>
            <a:prstGeom prst="rtTriangle">
              <a:avLst/>
            </a:prstGeom>
            <a:solidFill>
              <a:srgbClr val="C00000">
                <a:alpha val="5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19832" y="4489475"/>
              <a:ext cx="2617232" cy="4403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  Block Chain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직선 연결선 34"/>
          <p:cNvCxnSpPr>
            <a:stCxn id="34" idx="0"/>
            <a:endCxn id="18" idx="2"/>
          </p:cNvCxnSpPr>
          <p:nvPr/>
        </p:nvCxnSpPr>
        <p:spPr>
          <a:xfrm flipV="1">
            <a:off x="2028448" y="3874955"/>
            <a:ext cx="0" cy="61452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878644" y="2638708"/>
            <a:ext cx="2617232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playlist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78644" y="4039206"/>
            <a:ext cx="2617232" cy="978749"/>
            <a:chOff x="8878644" y="4039206"/>
            <a:chExt cx="2617232" cy="978749"/>
          </a:xfrm>
        </p:grpSpPr>
        <p:sp>
          <p:nvSpPr>
            <p:cNvPr id="41" name="직사각형 40"/>
            <p:cNvSpPr/>
            <p:nvPr/>
          </p:nvSpPr>
          <p:spPr>
            <a:xfrm>
              <a:off x="8878644" y="4489474"/>
              <a:ext cx="2617232" cy="52848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 algn="ctr">
                <a:buFont typeface="Arial" panose="020B0604020202020204" pitchFamily="34" charset="0"/>
                <a:buChar char="•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Download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rot="5400000">
              <a:off x="8878644" y="4040614"/>
              <a:ext cx="476250" cy="476250"/>
            </a:xfrm>
            <a:prstGeom prst="rtTriangl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878644" y="4039206"/>
              <a:ext cx="2617232" cy="45483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 purchase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878644" y="5409386"/>
            <a:ext cx="2617232" cy="1343820"/>
            <a:chOff x="8878644" y="5409386"/>
            <a:chExt cx="2617232" cy="1343820"/>
          </a:xfrm>
        </p:grpSpPr>
        <p:sp>
          <p:nvSpPr>
            <p:cNvPr id="47" name="직사각형 46"/>
            <p:cNvSpPr/>
            <p:nvPr/>
          </p:nvSpPr>
          <p:spPr>
            <a:xfrm>
              <a:off x="8878644" y="5849714"/>
              <a:ext cx="2617232" cy="9034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작곡가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프로듀서  가수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sz="1600" b="1" dirty="0" smtClean="0">
                  <a:solidFill>
                    <a:schemeClr val="bg1"/>
                  </a:solidFill>
                </a:rPr>
                <a:t>      %         %        %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각 삼각형 47"/>
            <p:cNvSpPr/>
            <p:nvPr/>
          </p:nvSpPr>
          <p:spPr>
            <a:xfrm rot="5400000">
              <a:off x="8878644" y="5411680"/>
              <a:ext cx="476250" cy="476250"/>
            </a:xfrm>
            <a:prstGeom prst="rtTriangle">
              <a:avLst/>
            </a:prstGeom>
            <a:solidFill>
              <a:srgbClr val="C00000">
                <a:alpha val="5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878644" y="5409386"/>
              <a:ext cx="2617232" cy="4403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   Bit Coin (</a:t>
              </a:r>
              <a:r>
                <a:rPr lang="ko-KR" altLang="en-US" b="1" dirty="0" err="1" smtClean="0">
                  <a:solidFill>
                    <a:schemeClr val="bg1"/>
                  </a:solidFill>
                </a:rPr>
                <a:t>보안통화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056896" y="2914098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56896" y="2914674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56896" y="3456612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56896" y="3457188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56896" y="3991006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56896" y="3991582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09022" y="4452622"/>
            <a:ext cx="3561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〮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</a:rPr>
              <a:t>〮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〮</a:t>
            </a:r>
          </a:p>
        </p:txBody>
      </p:sp>
      <p:cxnSp>
        <p:nvCxnSpPr>
          <p:cNvPr id="59" name="직선 연결선 58"/>
          <p:cNvCxnSpPr>
            <a:stCxn id="56" idx="3"/>
            <a:endCxn id="41" idx="1"/>
          </p:cNvCxnSpPr>
          <p:nvPr/>
        </p:nvCxnSpPr>
        <p:spPr>
          <a:xfrm>
            <a:off x="7717336" y="4218421"/>
            <a:ext cx="1161308" cy="535294"/>
          </a:xfrm>
          <a:prstGeom prst="line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1" idx="2"/>
            <a:endCxn id="49" idx="0"/>
          </p:cNvCxnSpPr>
          <p:nvPr/>
        </p:nvCxnSpPr>
        <p:spPr>
          <a:xfrm>
            <a:off x="10187260" y="5017955"/>
            <a:ext cx="0" cy="391431"/>
          </a:xfrm>
          <a:prstGeom prst="line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190128" y="1705911"/>
            <a:ext cx="1515778" cy="4648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Manager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82454" y="1495336"/>
            <a:ext cx="2936166" cy="938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음원이 등록된 음원코드내역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음원을 등록한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Artist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내역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다운로드받은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사용자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결제내역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>
            <a:stCxn id="46" idx="3"/>
            <a:endCxn id="50" idx="1"/>
          </p:cNvCxnSpPr>
          <p:nvPr/>
        </p:nvCxnSpPr>
        <p:spPr>
          <a:xfrm>
            <a:off x="7705906" y="1938323"/>
            <a:ext cx="1176548" cy="262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각 삼각형 59"/>
          <p:cNvSpPr/>
          <p:nvPr/>
        </p:nvSpPr>
        <p:spPr>
          <a:xfrm rot="5400000">
            <a:off x="8856838" y="1046483"/>
            <a:ext cx="527482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882454" y="1019458"/>
            <a:ext cx="2927530" cy="4758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 Manager Page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908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8269" y="3136612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bg1"/>
                </a:solidFill>
              </a:rPr>
              <a:t>THEEND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4087017" y="2898487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4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331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kitri</cp:lastModifiedBy>
  <cp:revision>31</cp:revision>
  <dcterms:created xsi:type="dcterms:W3CDTF">2016-06-30T05:28:49Z</dcterms:created>
  <dcterms:modified xsi:type="dcterms:W3CDTF">2017-06-14T05:40:48Z</dcterms:modified>
</cp:coreProperties>
</file>