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BC49-C236-4202-9B5B-6B6D4A7586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D20E-3CA3-4F0F-B25E-39BA04B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8844"/>
            <a:ext cx="9144000" cy="133111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 Vietnam" panose="00000500000000000000" pitchFamily="2" charset="-93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21C4-51AB-496B-A046-E18C5BF8E883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24000" y="1751161"/>
            <a:ext cx="9143999" cy="4276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StudywithT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 - Study</a:t>
            </a:r>
          </a:p>
        </p:txBody>
      </p:sp>
    </p:spTree>
    <p:extLst>
      <p:ext uri="{BB962C8B-B14F-4D97-AF65-F5344CB8AC3E}">
        <p14:creationId xmlns:p14="http://schemas.microsoft.com/office/powerpoint/2010/main" val="97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EC7-74AF-419A-9020-631D627E4499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9DD-8BC0-4999-B72D-315D4AC8F29C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10" y="171030"/>
            <a:ext cx="10412689" cy="751996"/>
          </a:xfrm>
        </p:spPr>
        <p:txBody>
          <a:bodyPr>
            <a:noAutofit/>
          </a:bodyPr>
          <a:lstStyle>
            <a:lvl1pPr>
              <a:defRPr sz="2800">
                <a:latin typeface="Be Vietnam" panose="00000500000000000000" pitchFamily="2" charset="-93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07" y="1121434"/>
            <a:ext cx="11166893" cy="5055529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>
                <a:latin typeface="Be Vietnam Light" panose="00000400000000000000" pitchFamily="2" charset="-93"/>
              </a:defRPr>
            </a:lvl1pPr>
            <a:lvl2pPr>
              <a:spcAft>
                <a:spcPts val="600"/>
              </a:spcAft>
              <a:defRPr>
                <a:latin typeface="Be Vietnam Light" panose="00000400000000000000" pitchFamily="2" charset="-93"/>
              </a:defRPr>
            </a:lvl2pPr>
            <a:lvl3pPr>
              <a:spcAft>
                <a:spcPts val="600"/>
              </a:spcAft>
              <a:defRPr>
                <a:latin typeface="Be Vietnam Light" panose="00000400000000000000" pitchFamily="2" charset="-93"/>
              </a:defRPr>
            </a:lvl3pPr>
            <a:lvl4pPr>
              <a:spcAft>
                <a:spcPts val="600"/>
              </a:spcAft>
              <a:defRPr>
                <a:latin typeface="Be Vietnam Light" panose="00000400000000000000" pitchFamily="2" charset="-93"/>
              </a:defRPr>
            </a:lvl4pPr>
            <a:lvl5pPr>
              <a:spcAft>
                <a:spcPts val="600"/>
              </a:spcAft>
              <a:defRPr>
                <a:latin typeface="Be Vietnam Light" panose="00000400000000000000" pitchFamily="2" charset="-9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BC6-676C-49E2-BDB5-CE0DE4608AC2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110" y="171030"/>
            <a:ext cx="756000" cy="75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  <a:latin typeface="Be Vietnam" panose="00000500000000000000" pitchFamily="2" charset="-9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e Vietnam" panose="00000500000000000000" pitchFamily="2" charset="-9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DBFE-540A-42F2-86D1-F10989800303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 Vietnam" panose="00000500000000000000" pitchFamily="2" charset="-9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E8F-C7B0-4060-A518-897CCF54107B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A1F-4032-43D1-BD10-77E052CF27F5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BAB-CD64-4C6A-BCE5-D9090BFDB7C6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CF7-D283-4BF6-935D-CE9E9A7EE348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5614-AC55-46C2-BF6E-FD24F0AAF974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C662-AA08-4B9A-83D0-BB2961D73107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204A-5419-4B55-8721-AD73E7233CEF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1109"/>
            <a:ext cx="9144000" cy="1318854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Be Vietnam" panose="00000500000000000000" pitchFamily="2" charset="-93"/>
              </a:rPr>
              <a:t>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e Vietnam" panose="00000500000000000000" pitchFamily="2" charset="-93"/>
              </a:rPr>
              <a:t>Ngô </a:t>
            </a:r>
            <a:r>
              <a:rPr lang="en-US" dirty="0" err="1">
                <a:latin typeface="Be Vietnam" panose="00000500000000000000" pitchFamily="2" charset="-93"/>
              </a:rPr>
              <a:t>Doãn</a:t>
            </a:r>
            <a:r>
              <a:rPr lang="en-US" dirty="0">
                <a:latin typeface="Be Vietnam" panose="00000500000000000000" pitchFamily="2" charset="-93"/>
              </a:rPr>
              <a:t> Thịnh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7" y="4099045"/>
            <a:ext cx="1930131" cy="19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896938">
                            <a:tabLst>
                              <a:tab pos="1793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969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79387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e Vietnam Light" panose="00000400000000000000" pitchFamily="2" charset="-93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e Vietnam Light" panose="00000400000000000000" pitchFamily="2" charset="-93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e Vietnam Light" panose="00000400000000000000" pitchFamily="2" charset="-93"/>
                            </a:rPr>
                            <a:t>+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r="-200000" b="-3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r="-394" b="-3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266" r="-532867" b="-2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3611" r="-532867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t="-73611" r="-200000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t="-73611" r="-394" b="-5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40806" y="2695586"/>
            <a:ext cx="1212841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53352" y="2695586"/>
            <a:ext cx="1154939" cy="70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259" y="4092125"/>
            <a:ext cx="563304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/>
              <a:t>Cực trị của hàm số là điểm có </a:t>
            </a:r>
            <a:r>
              <a:rPr lang="vi-VN" b="1" dirty="0"/>
              <a:t>giá trị lớn nhất</a:t>
            </a:r>
            <a:r>
              <a:rPr lang="vi-VN" dirty="0"/>
              <a:t> so với xung quanh và </a:t>
            </a:r>
            <a:r>
              <a:rPr lang="vi-VN" b="1" dirty="0"/>
              <a:t>giá trị nhỏ nhất </a:t>
            </a:r>
            <a:r>
              <a:rPr lang="vi-VN" dirty="0"/>
              <a:t>so với xung quanh mà hàm số có thể đạt được. </a:t>
            </a:r>
            <a:endParaRPr lang="en-US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/>
              <a:t>Đường tiếp tuyến với đồ thị hàm số đó tại 1 điểm bất kỳ có hệ số góc chính bằng đạo hàm của hàm số tại điểm đó.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1568726"/>
            <a:ext cx="3653591" cy="396909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br>
              <a:rPr lang="en-US" dirty="0"/>
            </a:br>
            <a:r>
              <a:rPr lang="en-US" sz="1600" dirty="0"/>
              <a:t>Gradient Descent </a:t>
            </a:r>
            <a:r>
              <a:rPr lang="en-US" sz="1600" dirty="0" err="1"/>
              <a:t>cho</a:t>
            </a:r>
            <a:r>
              <a:rPr lang="en-US" sz="1600" dirty="0"/>
              <a:t> 1 </a:t>
            </a:r>
            <a:r>
              <a:rPr lang="en-US" sz="1600" dirty="0" err="1"/>
              <a:t>biến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Nhìn </a:t>
                </a:r>
                <a:r>
                  <a:rPr lang="en-US" sz="1800" dirty="0" err="1"/>
                  <a:t>chung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toán</a:t>
                </a:r>
                <a:r>
                  <a:rPr lang="en-US" sz="1800" dirty="0"/>
                  <a:t> Machine Learning, </a:t>
                </a:r>
                <a:r>
                  <a:rPr lang="en-US" sz="1800" dirty="0" err="1"/>
                  <a:t>chúng</a:t>
                </a:r>
                <a:r>
                  <a:rPr lang="en-US" sz="1800" dirty="0"/>
                  <a:t> ta </a:t>
                </a:r>
                <a:r>
                  <a:rPr lang="en-US" sz="1800" dirty="0" err="1"/>
                  <a:t>thường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gắng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tìm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những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cực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tiểu</a:t>
                </a:r>
                <a:r>
                  <a:rPr lang="en-US" sz="1800" dirty="0"/>
                  <a:t> (local </a:t>
                </a:r>
                <a:r>
                  <a:rPr lang="en-US" sz="1800" dirty="0" err="1"/>
                  <a:t>minimun</a:t>
                </a:r>
                <a:r>
                  <a:rPr lang="en-US" sz="1800" dirty="0"/>
                  <a:t>).</a:t>
                </a:r>
              </a:p>
              <a:p>
                <a:pPr lvl="1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/>
                  <a:t>Các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local </a:t>
                </a:r>
                <a:r>
                  <a:rPr lang="en-US" sz="1400" dirty="0" err="1"/>
                  <a:t>minimun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là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nghiệm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phương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trình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đạo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hàm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hàm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.</a:t>
                </a:r>
              </a:p>
              <a:p>
                <a:pPr marL="285750" lvl="1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Gradient Descent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hàm</a:t>
                </a:r>
                <a:r>
                  <a:rPr lang="en-US" sz="1800" dirty="0"/>
                  <a:t> 1 </a:t>
                </a:r>
                <a:r>
                  <a:rPr lang="en-US" sz="1800" dirty="0" err="1"/>
                  <a:t>biến</a:t>
                </a:r>
                <a:endParaRPr lang="en-US" sz="1800" dirty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 err="1"/>
                  <a:t>Tại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nằm</a:t>
                </a:r>
                <a:r>
                  <a:rPr lang="en-US" sz="1400" dirty="0"/>
                  <a:t> ở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phải</a:t>
                </a:r>
                <a:r>
                  <a:rPr lang="en-US" sz="1400" dirty="0"/>
                  <a:t> so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C. </a:t>
                </a: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cần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400" dirty="0" err="1"/>
                  <a:t>về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trái</a:t>
                </a:r>
                <a:r>
                  <a:rPr lang="en-US" sz="1400" dirty="0"/>
                  <a:t>.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800" dirty="0"/>
              </a:p>
              <a:p>
                <a:pPr marL="457200" lvl="1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đó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là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đại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lượng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trái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dấu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/>
                  <a:t>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nằm</a:t>
                </a:r>
                <a:r>
                  <a:rPr lang="en-US" sz="1400" dirty="0"/>
                  <a:t> ở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trái</a:t>
                </a:r>
                <a:r>
                  <a:rPr lang="en-US" sz="1400" dirty="0"/>
                  <a:t> so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C. </a:t>
                </a: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cần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400" dirty="0" err="1"/>
                  <a:t>về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phải</a:t>
                </a:r>
                <a:r>
                  <a:rPr lang="en-US" sz="1400" dirty="0"/>
                  <a:t>.</a:t>
                </a:r>
              </a:p>
              <a:p>
                <a:pPr marL="742950" lvl="2" indent="-285750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:r>
                  <a:rPr lang="en-US" sz="1400" dirty="0" err="1"/>
                  <a:t>thì</a:t>
                </a:r>
                <a:r>
                  <a:rPr lang="en-US" sz="1400" dirty="0"/>
                  <a:t> ta </a:t>
                </a:r>
                <a:r>
                  <a:rPr lang="en-US" sz="1400" dirty="0" err="1"/>
                  <a:t>nên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dùng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đại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lượng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tỉ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lệ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thuận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/>
                  <a:t>Ta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công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thức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tổng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quát</a:t>
                </a:r>
                <a:r>
                  <a:rPr lang="en-US" sz="1400" dirty="0"/>
                  <a:t>: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Content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8" y="1749881"/>
            <a:ext cx="3653591" cy="3969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br>
              <a:rPr lang="en-US" dirty="0"/>
            </a:br>
            <a:r>
              <a:rPr lang="en-US" sz="1600" dirty="0"/>
              <a:t>Gradient Descent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Trong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toán</a:t>
                </a:r>
                <a:r>
                  <a:rPr lang="en-US" sz="1800" dirty="0"/>
                  <a:t> ta </a:t>
                </a:r>
                <a:r>
                  <a:rPr lang="en-US" sz="1800" dirty="0" err="1"/>
                  <a:t>gặp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phải</a:t>
                </a:r>
                <a:r>
                  <a:rPr lang="en-US" sz="1800" dirty="0"/>
                  <a:t>, ta </a:t>
                </a:r>
                <a:r>
                  <a:rPr lang="en-US" sz="1800" dirty="0" err="1"/>
                  <a:t>thường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gặp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hàm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trong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đó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vector. </a:t>
                </a:r>
                <a:r>
                  <a:rPr lang="en-US" sz="1800" dirty="0" err="1"/>
                  <a:t>Vậy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tự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hàm</a:t>
                </a:r>
                <a:r>
                  <a:rPr lang="en-US" sz="1800" dirty="0"/>
                  <a:t> 1 </a:t>
                </a:r>
                <a:r>
                  <a:rPr lang="en-US" sz="1800" dirty="0" err="1"/>
                  <a:t>biến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công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thức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tổng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quát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chung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cập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nhật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tìm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 global minimum: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Gradient Descent </a:t>
                </a:r>
                <a:r>
                  <a:rPr lang="en-US" sz="1800" dirty="0" err="1"/>
                  <a:t>được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áp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dụng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như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thế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nào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toán</a:t>
                </a:r>
                <a:r>
                  <a:rPr lang="en-US" sz="1800" dirty="0"/>
                  <a:t> Linear Regression?</a:t>
                </a:r>
              </a:p>
              <a:p>
                <a:pPr lvl="1"/>
                <a:r>
                  <a:rPr lang="en-US" sz="1500" dirty="0" err="1"/>
                  <a:t>Hàm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của</a:t>
                </a:r>
                <a:r>
                  <a:rPr lang="en-US" sz="1500" dirty="0"/>
                  <a:t> Linear Regression: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00" b="0" dirty="0"/>
              </a:p>
              <a:p>
                <a:pPr marL="457200" lvl="1" indent="0">
                  <a:buNone/>
                </a:pPr>
                <a:r>
                  <a:rPr lang="en-US" sz="1500" dirty="0" err="1"/>
                  <a:t>Trong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đó</a:t>
                </a:r>
                <a:r>
                  <a:rPr lang="en-US" sz="15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dirty="0" err="1"/>
                  <a:t>là</a:t>
                </a:r>
                <a:r>
                  <a:rPr lang="en-US" sz="1300" dirty="0"/>
                  <a:t> vector </a:t>
                </a:r>
                <a:r>
                  <a:rPr lang="en-US" sz="1300" dirty="0" err="1"/>
                  <a:t>của</a:t>
                </a:r>
                <a:r>
                  <a:rPr lang="en-US" sz="1300" dirty="0"/>
                  <a:t> </a:t>
                </a:r>
                <a:r>
                  <a:rPr lang="en-US" sz="1300" dirty="0" err="1"/>
                  <a:t>tham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số</a:t>
                </a:r>
                <a:endParaRPr lang="en-US" sz="13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dirty="0" err="1"/>
                  <a:t>là</a:t>
                </a:r>
                <a:r>
                  <a:rPr lang="en-US" sz="1300" dirty="0"/>
                  <a:t> vector </a:t>
                </a:r>
                <a:r>
                  <a:rPr lang="en-US" sz="1300" dirty="0" err="1"/>
                  <a:t>của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hàm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số</a:t>
                </a:r>
                <a:endParaRPr lang="en-US" sz="1300" dirty="0"/>
              </a:p>
              <a:p>
                <a:pPr lvl="1"/>
                <a:r>
                  <a:rPr lang="en-US" sz="1500" dirty="0"/>
                  <a:t>Loss Function: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300" dirty="0"/>
              </a:p>
              <a:p>
                <a:pPr lvl="1"/>
                <a:r>
                  <a:rPr lang="en-US" sz="1500" dirty="0"/>
                  <a:t>Ý </a:t>
                </a:r>
                <a:r>
                  <a:rPr lang="en-US" sz="1500" dirty="0" err="1"/>
                  <a:t>tưởng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thuật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toán</a:t>
                </a:r>
                <a:r>
                  <a:rPr lang="en-US" sz="1300" dirty="0"/>
                  <a:t>:</a:t>
                </a:r>
              </a:p>
              <a:p>
                <a:pPr marL="914400" lvl="2" indent="0">
                  <a:buNone/>
                </a:pPr>
                <a:r>
                  <a:rPr lang="en-US" sz="1300" dirty="0"/>
                  <a:t>Repeat {</a:t>
                </a:r>
              </a:p>
              <a:p>
                <a:pPr marL="914400" lvl="2" indent="0">
                  <a:buNone/>
                </a:pPr>
                <a:r>
                  <a:rPr lang="en-US" sz="1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≔ 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300" dirty="0"/>
              </a:p>
              <a:p>
                <a:pPr marL="914400" lvl="2" indent="0">
                  <a:buNone/>
                </a:pPr>
                <a:r>
                  <a:rPr lang="en-US" sz="1300" dirty="0"/>
                  <a:t>}</a:t>
                </a:r>
              </a:p>
              <a:p>
                <a:pPr marL="0" lvl="1" indent="0">
                  <a:buNone/>
                </a:pPr>
                <a:endParaRPr lang="en-US" sz="1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04" y="3053751"/>
            <a:ext cx="3103195" cy="2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  <a:br>
              <a:rPr lang="en-US" dirty="0"/>
            </a:b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Bài </a:t>
                </a:r>
                <a:r>
                  <a:rPr lang="en-US" sz="1800" dirty="0" err="1"/>
                  <a:t>toán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đang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xét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PT </a:t>
                </a:r>
                <a:r>
                  <a:rPr lang="en-US" sz="1800" dirty="0" err="1"/>
                  <a:t>bậc</a:t>
                </a:r>
                <a:r>
                  <a:rPr lang="en-US" sz="1800" dirty="0"/>
                  <a:t> 2 </a:t>
                </a:r>
                <a:r>
                  <a:rPr lang="en-US" sz="1800" dirty="0" err="1"/>
                  <a:t>nên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chỉ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1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cực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trị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Vậy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toán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hơn</a:t>
                </a:r>
                <a:r>
                  <a:rPr lang="en-US" sz="1800" dirty="0"/>
                  <a:t> 1 </a:t>
                </a:r>
                <a:r>
                  <a:rPr lang="en-US" sz="1800" dirty="0" err="1"/>
                  <a:t>điểm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cực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trị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Gradient Descent </a:t>
                </a:r>
                <a:r>
                  <a:rPr lang="en-US" sz="1800" dirty="0" err="1"/>
                  <a:t>sẽ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gặp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phải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vấn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đề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gì</a:t>
                </a:r>
                <a:r>
                  <a:rPr lang="en-US" sz="1800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err="1"/>
                  <a:t>Xét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hàm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sau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lvl="1"/>
                <a:r>
                  <a:rPr lang="en-US" sz="1200" dirty="0"/>
                  <a:t>Hàm </a:t>
                </a:r>
                <a:r>
                  <a:rPr lang="en-US" sz="1200" dirty="0" err="1"/>
                  <a:t>số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có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đạo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hàm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Đạo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hàm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hàm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số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có</a:t>
                </a:r>
                <a:r>
                  <a:rPr lang="en-US" sz="1200" dirty="0"/>
                  <a:t> 3 </a:t>
                </a:r>
                <a:r>
                  <a:rPr lang="en-US" sz="1200" dirty="0" err="1"/>
                  <a:t>cực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trị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là</a:t>
                </a:r>
                <a:r>
                  <a:rPr lang="en-US" sz="1200" dirty="0"/>
                  <a:t> U, T, S </a:t>
                </a:r>
                <a:r>
                  <a:rPr lang="en-US" sz="1200" dirty="0" err="1"/>
                  <a:t>tương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ứng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/>
                  <a:t>3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A, B, C</a:t>
                </a:r>
              </a:p>
              <a:p>
                <a:pPr lvl="1"/>
                <a:r>
                  <a:rPr lang="en-US" sz="1200" dirty="0"/>
                  <a:t>Theo </a:t>
                </a:r>
                <a:r>
                  <a:rPr lang="en-US" sz="1200" dirty="0" err="1"/>
                  <a:t>công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thức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tổng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quát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trên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nếu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chúng</a:t>
                </a:r>
                <a:r>
                  <a:rPr lang="en-US" sz="1200" dirty="0"/>
                  <a:t> ta </a:t>
                </a:r>
                <a:r>
                  <a:rPr lang="en-US" sz="1200" dirty="0" err="1"/>
                  <a:t>xét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err="1"/>
                  <a:t>nằm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bên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phải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S </a:t>
                </a:r>
                <a:r>
                  <a:rPr lang="en-US" sz="1200" dirty="0" err="1"/>
                  <a:t>thì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chúng</a:t>
                </a:r>
                <a:r>
                  <a:rPr lang="en-US" sz="1200" dirty="0"/>
                  <a:t> ta </a:t>
                </a:r>
                <a:r>
                  <a:rPr lang="en-US" sz="1200" dirty="0" err="1"/>
                  <a:t>chỉ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dịch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chuyển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đấy</a:t>
                </a:r>
                <a:endParaRPr lang="en-US" sz="1200" dirty="0"/>
              </a:p>
              <a:p>
                <a:pPr marL="457200" lvl="1" indent="0">
                  <a:buNone/>
                </a:pPr>
                <a:r>
                  <a:rPr lang="en-US" sz="1200" dirty="0" err="1"/>
                  <a:t>tới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S (</a:t>
                </a:r>
                <a:r>
                  <a:rPr lang="en-US" sz="1200" dirty="0" err="1"/>
                  <a:t>tương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điểm</a:t>
                </a:r>
                <a:r>
                  <a:rPr lang="en-US" sz="1200" dirty="0"/>
                  <a:t> C </a:t>
                </a:r>
                <a:r>
                  <a:rPr lang="en-US" sz="1200" dirty="0" err="1"/>
                  <a:t>trên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đồ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thị</a:t>
                </a:r>
                <a:r>
                  <a:rPr lang="en-US" sz="1200" dirty="0"/>
                  <a:t>). </a:t>
                </a:r>
                <a:r>
                  <a:rPr lang="en-US" sz="1200" dirty="0" err="1"/>
                  <a:t>Thực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tế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điểm</a:t>
                </a:r>
                <a:endParaRPr lang="en-US" sz="1200" dirty="0"/>
              </a:p>
              <a:p>
                <a:pPr marL="457200" lvl="1" indent="0">
                  <a:buNone/>
                </a:pPr>
                <a:r>
                  <a:rPr lang="en-US" sz="1200" dirty="0"/>
                  <a:t>A </a:t>
                </a:r>
                <a:r>
                  <a:rPr lang="en-US" sz="1200" dirty="0" err="1"/>
                  <a:t>mới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là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kết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quả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mong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muốn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chúng</a:t>
                </a:r>
                <a:r>
                  <a:rPr lang="en-US" sz="1200" dirty="0"/>
                  <a:t> ta</a:t>
                </a: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lvl="1"/>
                <a:endParaRPr lang="en-US" sz="1400" dirty="0"/>
              </a:p>
              <a:p>
                <a:pPr marL="457200" lvl="1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66" y="1647400"/>
            <a:ext cx="2786333" cy="414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7" y="1991493"/>
            <a:ext cx="2954274" cy="3696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3746" y="5877081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Đồ </a:t>
                </a:r>
                <a:r>
                  <a:rPr lang="en-US" sz="1200" dirty="0" err="1"/>
                  <a:t>thị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đạo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hàm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46" y="5877081"/>
                <a:ext cx="193231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Đồ </a:t>
                </a:r>
                <a:r>
                  <a:rPr lang="en-US" sz="1200" dirty="0" err="1"/>
                  <a:t>thị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đạo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hàm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  <a:br>
              <a:rPr lang="en-US" dirty="0"/>
            </a:b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Gradient Descent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Momentum</a:t>
                </a:r>
              </a:p>
              <a:p>
                <a:pPr lvl="1"/>
                <a:r>
                  <a:rPr lang="en-US" sz="1400" dirty="0" err="1"/>
                  <a:t>Tối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ưu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thuật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toán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bằng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cách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chúng</a:t>
                </a:r>
                <a:r>
                  <a:rPr lang="en-US" sz="1400" dirty="0"/>
                  <a:t> ta </a:t>
                </a:r>
                <a:r>
                  <a:rPr lang="en-US" sz="1400" dirty="0" err="1"/>
                  <a:t>sẽ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cộng</a:t>
                </a:r>
                <a:r>
                  <a:rPr lang="en-US" sz="1400" dirty="0"/>
                  <a:t> them 1 </a:t>
                </a:r>
                <a:r>
                  <a:rPr lang="en-US" sz="1400" dirty="0" err="1"/>
                  <a:t>động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lượng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tìm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được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ưu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toán</a:t>
                </a:r>
                <a:endParaRPr lang="en-US" sz="1400" dirty="0"/>
              </a:p>
              <a:p>
                <a:pPr lvl="1"/>
                <a:r>
                  <a:rPr lang="en-US" sz="1400" dirty="0" err="1"/>
                  <a:t>Các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bước</a:t>
                </a:r>
                <a:r>
                  <a:rPr lang="en-US" sz="1400" dirty="0"/>
                  <a:t>:</a:t>
                </a:r>
              </a:p>
              <a:p>
                <a:pPr lvl="2"/>
                <a:r>
                  <a:rPr lang="en-US" sz="1200" dirty="0" err="1"/>
                  <a:t>Sau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mỗi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lần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lặp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lại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chúng</a:t>
                </a:r>
                <a:r>
                  <a:rPr lang="en-US" sz="1200" dirty="0"/>
                  <a:t> ta </a:t>
                </a:r>
                <a:r>
                  <a:rPr lang="en-US" sz="1200" dirty="0" err="1"/>
                  <a:t>sẽ</a:t>
                </a:r>
                <a:r>
                  <a:rPr lang="en-US" sz="1000" dirty="0"/>
                  <a:t> </a:t>
                </a:r>
                <a:r>
                  <a:rPr lang="vi-VN" sz="1200" dirty="0"/>
                  <a:t>thay đổi </a:t>
                </a:r>
                <a:r>
                  <a:rPr lang="en-US" sz="1200" dirty="0" err="1"/>
                  <a:t>một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lượng</a:t>
                </a:r>
                <a:r>
                  <a:rPr lang="en-US" sz="1200" dirty="0"/>
                  <a:t> </a:t>
                </a:r>
                <a:r>
                  <a:rPr lang="vi-VN" sz="1200" dirty="0"/>
                  <a:t>được sử dụng ở thời điểm trước đó (t-1) được trọng số bởi siêu tham số động lượng</a:t>
                </a:r>
                <a:endParaRPr lang="en-US" sz="1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err="1"/>
                  <a:t>Nesterov</a:t>
                </a:r>
                <a:r>
                  <a:rPr lang="en-US" sz="1800" dirty="0"/>
                  <a:t> accelerated gradient (NAG)</a:t>
                </a:r>
              </a:p>
              <a:p>
                <a:pPr lvl="1"/>
                <a:r>
                  <a:rPr lang="en-US" sz="1400" dirty="0" err="1"/>
                  <a:t>Dự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đoán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hướng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theo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dữ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endParaRPr lang="en-US" sz="1400" dirty="0"/>
              </a:p>
              <a:p>
                <a:pPr lvl="1"/>
                <a:r>
                  <a:rPr lang="en-US" sz="1400" dirty="0" err="1"/>
                  <a:t>Thuật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toán</a:t>
                </a:r>
                <a:r>
                  <a:rPr lang="en-US" sz="14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𝑝𝑟𝑜𝑗𝑒𝑐𝑡𝑖𝑜𝑛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𝑝𝑟𝑜𝑗𝑒𝑐𝑡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sz="12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𝑙𝑒𝑎𝑟𝑛𝑖𝑛𝑔𝑅𝑎𝑡𝑒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e Vietnam ExtraBold"/>
        <a:ea typeface=""/>
        <a:cs typeface=""/>
      </a:majorFont>
      <a:minorFont>
        <a:latin typeface="Be Vietn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722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 Vietnam</vt:lpstr>
      <vt:lpstr>Be Vietnam ExtraBold</vt:lpstr>
      <vt:lpstr>Be Vietnam Light</vt:lpstr>
      <vt:lpstr>Calibri</vt:lpstr>
      <vt:lpstr>Cambria Math</vt:lpstr>
      <vt:lpstr>Symbol</vt:lpstr>
      <vt:lpstr>Wingdings</vt:lpstr>
      <vt:lpstr>Office Theme</vt:lpstr>
      <vt:lpstr>Gradient Descent</vt:lpstr>
      <vt:lpstr>Cực trị của hàm số</vt:lpstr>
      <vt:lpstr>Gradient Descent Gradient Descent cho 1 biến</vt:lpstr>
      <vt:lpstr>Gradient Descent Gradient Descent cho nhiều biến</vt:lpstr>
      <vt:lpstr>Gradient Descent  Tối ưu Gradient Descent</vt:lpstr>
      <vt:lpstr>Gradient Descent  Tối ưu Gradient Descent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Admin</dc:creator>
  <cp:lastModifiedBy>Ngô Doãn Thịnh</cp:lastModifiedBy>
  <cp:revision>40</cp:revision>
  <dcterms:created xsi:type="dcterms:W3CDTF">2022-03-03T01:32:45Z</dcterms:created>
  <dcterms:modified xsi:type="dcterms:W3CDTF">2022-09-08T10:52:41Z</dcterms:modified>
</cp:coreProperties>
</file>