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3"/>
  </p:sldMasterIdLst>
  <p:sldIdLst>
    <p:sldId id="256" r:id="rId4"/>
  </p:sldIdLst>
  <p:sldSz cx="29160788" cy="5039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921"/>
    <a:srgbClr val="DD3926"/>
    <a:srgbClr val="FEFEFE"/>
    <a:srgbClr val="46AC49"/>
    <a:srgbClr val="176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>
        <p:scale>
          <a:sx n="36" d="100"/>
          <a:sy n="36" d="100"/>
        </p:scale>
        <p:origin x="-576" y="-4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7059" y="8248329"/>
            <a:ext cx="24786670" cy="17546649"/>
          </a:xfrm>
        </p:spPr>
        <p:txBody>
          <a:bodyPr anchor="b"/>
          <a:lstStyle>
            <a:lvl1pPr algn="ctr">
              <a:defRPr sz="1913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5099" y="26471644"/>
            <a:ext cx="21870591" cy="12168318"/>
          </a:xfrm>
        </p:spPr>
        <p:txBody>
          <a:bodyPr/>
          <a:lstStyle>
            <a:lvl1pPr marL="0" indent="0" algn="ctr">
              <a:buNone/>
              <a:defRPr sz="7654"/>
            </a:lvl1pPr>
            <a:lvl2pPr marL="1458057" indent="0" algn="ctr">
              <a:buNone/>
              <a:defRPr sz="6378"/>
            </a:lvl2pPr>
            <a:lvl3pPr marL="2916113" indent="0" algn="ctr">
              <a:buNone/>
              <a:defRPr sz="5740"/>
            </a:lvl3pPr>
            <a:lvl4pPr marL="4374170" indent="0" algn="ctr">
              <a:buNone/>
              <a:defRPr sz="5103"/>
            </a:lvl4pPr>
            <a:lvl5pPr marL="5832226" indent="0" algn="ctr">
              <a:buNone/>
              <a:defRPr sz="5103"/>
            </a:lvl5pPr>
            <a:lvl6pPr marL="7290283" indent="0" algn="ctr">
              <a:buNone/>
              <a:defRPr sz="5103"/>
            </a:lvl6pPr>
            <a:lvl7pPr marL="8748339" indent="0" algn="ctr">
              <a:buNone/>
              <a:defRPr sz="5103"/>
            </a:lvl7pPr>
            <a:lvl8pPr marL="10206396" indent="0" algn="ctr">
              <a:buNone/>
              <a:defRPr sz="5103"/>
            </a:lvl8pPr>
            <a:lvl9pPr marL="11664452" indent="0" algn="ctr">
              <a:buNone/>
              <a:defRPr sz="510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C55B-12B8-46B2-B13A-12E559ECD297}" type="datetimeFigureOut">
              <a:rPr lang="ko-KR" altLang="en-US" smtClean="0"/>
              <a:t>2023. 11. 29.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DF45-F3CF-4D67-A83E-9D6FC03A3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45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C55B-12B8-46B2-B13A-12E559ECD297}" type="datetimeFigureOut">
              <a:rPr lang="ko-KR" altLang="en-US" smtClean="0"/>
              <a:t>2023. 11. 29.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DF45-F3CF-4D67-A83E-9D6FC03A3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89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68190" y="2683331"/>
            <a:ext cx="6287795" cy="427116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04806" y="2683331"/>
            <a:ext cx="18498875" cy="427116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C55B-12B8-46B2-B13A-12E559ECD297}" type="datetimeFigureOut">
              <a:rPr lang="ko-KR" altLang="en-US" smtClean="0"/>
              <a:t>2023. 11. 29.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DF45-F3CF-4D67-A83E-9D6FC03A3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43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C55B-12B8-46B2-B13A-12E559ECD297}" type="datetimeFigureOut">
              <a:rPr lang="ko-KR" altLang="en-US" smtClean="0"/>
              <a:t>2023. 11. 29.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DF45-F3CF-4D67-A83E-9D6FC03A3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7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618" y="12565002"/>
            <a:ext cx="25151180" cy="20964976"/>
          </a:xfrm>
        </p:spPr>
        <p:txBody>
          <a:bodyPr anchor="b"/>
          <a:lstStyle>
            <a:lvl1pPr>
              <a:defRPr sz="1913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9618" y="33728315"/>
            <a:ext cx="25151180" cy="11024985"/>
          </a:xfrm>
        </p:spPr>
        <p:txBody>
          <a:bodyPr/>
          <a:lstStyle>
            <a:lvl1pPr marL="0" indent="0">
              <a:buNone/>
              <a:defRPr sz="7654">
                <a:solidFill>
                  <a:schemeClr val="tx1"/>
                </a:solidFill>
              </a:defRPr>
            </a:lvl1pPr>
            <a:lvl2pPr marL="1458057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2pPr>
            <a:lvl3pPr marL="2916113" indent="0">
              <a:buNone/>
              <a:defRPr sz="5740">
                <a:solidFill>
                  <a:schemeClr val="tx1">
                    <a:tint val="75000"/>
                  </a:schemeClr>
                </a:solidFill>
              </a:defRPr>
            </a:lvl3pPr>
            <a:lvl4pPr marL="4374170" indent="0">
              <a:buNone/>
              <a:defRPr sz="5103">
                <a:solidFill>
                  <a:schemeClr val="tx1">
                    <a:tint val="75000"/>
                  </a:schemeClr>
                </a:solidFill>
              </a:defRPr>
            </a:lvl4pPr>
            <a:lvl5pPr marL="5832226" indent="0">
              <a:buNone/>
              <a:defRPr sz="5103">
                <a:solidFill>
                  <a:schemeClr val="tx1">
                    <a:tint val="75000"/>
                  </a:schemeClr>
                </a:solidFill>
              </a:defRPr>
            </a:lvl5pPr>
            <a:lvl6pPr marL="7290283" indent="0">
              <a:buNone/>
              <a:defRPr sz="5103">
                <a:solidFill>
                  <a:schemeClr val="tx1">
                    <a:tint val="75000"/>
                  </a:schemeClr>
                </a:solidFill>
              </a:defRPr>
            </a:lvl6pPr>
            <a:lvl7pPr marL="8748339" indent="0">
              <a:buNone/>
              <a:defRPr sz="5103">
                <a:solidFill>
                  <a:schemeClr val="tx1">
                    <a:tint val="75000"/>
                  </a:schemeClr>
                </a:solidFill>
              </a:defRPr>
            </a:lvl7pPr>
            <a:lvl8pPr marL="10206396" indent="0">
              <a:buNone/>
              <a:defRPr sz="5103">
                <a:solidFill>
                  <a:schemeClr val="tx1">
                    <a:tint val="75000"/>
                  </a:schemeClr>
                </a:solidFill>
              </a:defRPr>
            </a:lvl8pPr>
            <a:lvl9pPr marL="11664452" indent="0">
              <a:buNone/>
              <a:defRPr sz="51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C55B-12B8-46B2-B13A-12E559ECD297}" type="datetimeFigureOut">
              <a:rPr lang="ko-KR" altLang="en-US" smtClean="0"/>
              <a:t>2023. 11. 29.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DF45-F3CF-4D67-A83E-9D6FC03A3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32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4804" y="13416653"/>
            <a:ext cx="12393335" cy="319783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62649" y="13416653"/>
            <a:ext cx="12393335" cy="319783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C55B-12B8-46B2-B13A-12E559ECD297}" type="datetimeFigureOut">
              <a:rPr lang="ko-KR" altLang="en-US" smtClean="0"/>
              <a:t>2023. 11. 29.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DF45-F3CF-4D67-A83E-9D6FC03A3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1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602" y="2683342"/>
            <a:ext cx="25151180" cy="97416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8606" y="12354992"/>
            <a:ext cx="12336378" cy="6054990"/>
          </a:xfrm>
        </p:spPr>
        <p:txBody>
          <a:bodyPr anchor="b"/>
          <a:lstStyle>
            <a:lvl1pPr marL="0" indent="0">
              <a:buNone/>
              <a:defRPr sz="7654" b="1"/>
            </a:lvl1pPr>
            <a:lvl2pPr marL="1458057" indent="0">
              <a:buNone/>
              <a:defRPr sz="6378" b="1"/>
            </a:lvl2pPr>
            <a:lvl3pPr marL="2916113" indent="0">
              <a:buNone/>
              <a:defRPr sz="5740" b="1"/>
            </a:lvl3pPr>
            <a:lvl4pPr marL="4374170" indent="0">
              <a:buNone/>
              <a:defRPr sz="5103" b="1"/>
            </a:lvl4pPr>
            <a:lvl5pPr marL="5832226" indent="0">
              <a:buNone/>
              <a:defRPr sz="5103" b="1"/>
            </a:lvl5pPr>
            <a:lvl6pPr marL="7290283" indent="0">
              <a:buNone/>
              <a:defRPr sz="5103" b="1"/>
            </a:lvl6pPr>
            <a:lvl7pPr marL="8748339" indent="0">
              <a:buNone/>
              <a:defRPr sz="5103" b="1"/>
            </a:lvl7pPr>
            <a:lvl8pPr marL="10206396" indent="0">
              <a:buNone/>
              <a:defRPr sz="5103" b="1"/>
            </a:lvl8pPr>
            <a:lvl9pPr marL="11664452" indent="0">
              <a:buNone/>
              <a:defRPr sz="510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8606" y="18409982"/>
            <a:ext cx="12336378" cy="2707831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762651" y="12354992"/>
            <a:ext cx="12397133" cy="6054990"/>
          </a:xfrm>
        </p:spPr>
        <p:txBody>
          <a:bodyPr anchor="b"/>
          <a:lstStyle>
            <a:lvl1pPr marL="0" indent="0">
              <a:buNone/>
              <a:defRPr sz="7654" b="1"/>
            </a:lvl1pPr>
            <a:lvl2pPr marL="1458057" indent="0">
              <a:buNone/>
              <a:defRPr sz="6378" b="1"/>
            </a:lvl2pPr>
            <a:lvl3pPr marL="2916113" indent="0">
              <a:buNone/>
              <a:defRPr sz="5740" b="1"/>
            </a:lvl3pPr>
            <a:lvl4pPr marL="4374170" indent="0">
              <a:buNone/>
              <a:defRPr sz="5103" b="1"/>
            </a:lvl4pPr>
            <a:lvl5pPr marL="5832226" indent="0">
              <a:buNone/>
              <a:defRPr sz="5103" b="1"/>
            </a:lvl5pPr>
            <a:lvl6pPr marL="7290283" indent="0">
              <a:buNone/>
              <a:defRPr sz="5103" b="1"/>
            </a:lvl6pPr>
            <a:lvl7pPr marL="8748339" indent="0">
              <a:buNone/>
              <a:defRPr sz="5103" b="1"/>
            </a:lvl7pPr>
            <a:lvl8pPr marL="10206396" indent="0">
              <a:buNone/>
              <a:defRPr sz="5103" b="1"/>
            </a:lvl8pPr>
            <a:lvl9pPr marL="11664452" indent="0">
              <a:buNone/>
              <a:defRPr sz="510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762651" y="18409982"/>
            <a:ext cx="12397133" cy="2707831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C55B-12B8-46B2-B13A-12E559ECD297}" type="datetimeFigureOut">
              <a:rPr lang="ko-KR" altLang="en-US" smtClean="0"/>
              <a:t>2023. 11. 29.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DF45-F3CF-4D67-A83E-9D6FC03A3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50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C55B-12B8-46B2-B13A-12E559ECD297}" type="datetimeFigureOut">
              <a:rPr lang="ko-KR" altLang="en-US" smtClean="0"/>
              <a:t>2023. 11. 29.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DF45-F3CF-4D67-A83E-9D6FC03A3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96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C55B-12B8-46B2-B13A-12E559ECD297}" type="datetimeFigureOut">
              <a:rPr lang="ko-KR" altLang="en-US" smtClean="0"/>
              <a:t>2023. 11. 29.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DF45-F3CF-4D67-A83E-9D6FC03A3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59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602" y="3359997"/>
            <a:ext cx="9405113" cy="11759988"/>
          </a:xfrm>
        </p:spPr>
        <p:txBody>
          <a:bodyPr anchor="b"/>
          <a:lstStyle>
            <a:lvl1pPr>
              <a:defRPr sz="1020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7133" y="7256671"/>
            <a:ext cx="14762649" cy="35816631"/>
          </a:xfrm>
        </p:spPr>
        <p:txBody>
          <a:bodyPr/>
          <a:lstStyle>
            <a:lvl1pPr>
              <a:defRPr sz="10205"/>
            </a:lvl1pPr>
            <a:lvl2pPr>
              <a:defRPr sz="8929"/>
            </a:lvl2pPr>
            <a:lvl3pPr>
              <a:defRPr sz="7654"/>
            </a:lvl3pPr>
            <a:lvl4pPr>
              <a:defRPr sz="6378"/>
            </a:lvl4pPr>
            <a:lvl5pPr>
              <a:defRPr sz="6378"/>
            </a:lvl5pPr>
            <a:lvl6pPr>
              <a:defRPr sz="6378"/>
            </a:lvl6pPr>
            <a:lvl7pPr>
              <a:defRPr sz="6378"/>
            </a:lvl7pPr>
            <a:lvl8pPr>
              <a:defRPr sz="6378"/>
            </a:lvl8pPr>
            <a:lvl9pPr>
              <a:defRPr sz="63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8602" y="15119985"/>
            <a:ext cx="9405113" cy="28011643"/>
          </a:xfrm>
        </p:spPr>
        <p:txBody>
          <a:bodyPr/>
          <a:lstStyle>
            <a:lvl1pPr marL="0" indent="0">
              <a:buNone/>
              <a:defRPr sz="5103"/>
            </a:lvl1pPr>
            <a:lvl2pPr marL="1458057" indent="0">
              <a:buNone/>
              <a:defRPr sz="4465"/>
            </a:lvl2pPr>
            <a:lvl3pPr marL="2916113" indent="0">
              <a:buNone/>
              <a:defRPr sz="3827"/>
            </a:lvl3pPr>
            <a:lvl4pPr marL="4374170" indent="0">
              <a:buNone/>
              <a:defRPr sz="3189"/>
            </a:lvl4pPr>
            <a:lvl5pPr marL="5832226" indent="0">
              <a:buNone/>
              <a:defRPr sz="3189"/>
            </a:lvl5pPr>
            <a:lvl6pPr marL="7290283" indent="0">
              <a:buNone/>
              <a:defRPr sz="3189"/>
            </a:lvl6pPr>
            <a:lvl7pPr marL="8748339" indent="0">
              <a:buNone/>
              <a:defRPr sz="3189"/>
            </a:lvl7pPr>
            <a:lvl8pPr marL="10206396" indent="0">
              <a:buNone/>
              <a:defRPr sz="3189"/>
            </a:lvl8pPr>
            <a:lvl9pPr marL="11664452" indent="0">
              <a:buNone/>
              <a:defRPr sz="31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C55B-12B8-46B2-B13A-12E559ECD297}" type="datetimeFigureOut">
              <a:rPr lang="ko-KR" altLang="en-US" smtClean="0"/>
              <a:t>2023. 11. 29.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DF45-F3CF-4D67-A83E-9D6FC03A3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7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602" y="3359997"/>
            <a:ext cx="9405113" cy="11759988"/>
          </a:xfrm>
        </p:spPr>
        <p:txBody>
          <a:bodyPr anchor="b"/>
          <a:lstStyle>
            <a:lvl1pPr>
              <a:defRPr sz="1020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397133" y="7256671"/>
            <a:ext cx="14762649" cy="35816631"/>
          </a:xfrm>
        </p:spPr>
        <p:txBody>
          <a:bodyPr anchor="t"/>
          <a:lstStyle>
            <a:lvl1pPr marL="0" indent="0">
              <a:buNone/>
              <a:defRPr sz="10205"/>
            </a:lvl1pPr>
            <a:lvl2pPr marL="1458057" indent="0">
              <a:buNone/>
              <a:defRPr sz="8929"/>
            </a:lvl2pPr>
            <a:lvl3pPr marL="2916113" indent="0">
              <a:buNone/>
              <a:defRPr sz="7654"/>
            </a:lvl3pPr>
            <a:lvl4pPr marL="4374170" indent="0">
              <a:buNone/>
              <a:defRPr sz="6378"/>
            </a:lvl4pPr>
            <a:lvl5pPr marL="5832226" indent="0">
              <a:buNone/>
              <a:defRPr sz="6378"/>
            </a:lvl5pPr>
            <a:lvl6pPr marL="7290283" indent="0">
              <a:buNone/>
              <a:defRPr sz="6378"/>
            </a:lvl6pPr>
            <a:lvl7pPr marL="8748339" indent="0">
              <a:buNone/>
              <a:defRPr sz="6378"/>
            </a:lvl7pPr>
            <a:lvl8pPr marL="10206396" indent="0">
              <a:buNone/>
              <a:defRPr sz="6378"/>
            </a:lvl8pPr>
            <a:lvl9pPr marL="11664452" indent="0">
              <a:buNone/>
              <a:defRPr sz="637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8602" y="15119985"/>
            <a:ext cx="9405113" cy="28011643"/>
          </a:xfrm>
        </p:spPr>
        <p:txBody>
          <a:bodyPr/>
          <a:lstStyle>
            <a:lvl1pPr marL="0" indent="0">
              <a:buNone/>
              <a:defRPr sz="5103"/>
            </a:lvl1pPr>
            <a:lvl2pPr marL="1458057" indent="0">
              <a:buNone/>
              <a:defRPr sz="4465"/>
            </a:lvl2pPr>
            <a:lvl3pPr marL="2916113" indent="0">
              <a:buNone/>
              <a:defRPr sz="3827"/>
            </a:lvl3pPr>
            <a:lvl4pPr marL="4374170" indent="0">
              <a:buNone/>
              <a:defRPr sz="3189"/>
            </a:lvl4pPr>
            <a:lvl5pPr marL="5832226" indent="0">
              <a:buNone/>
              <a:defRPr sz="3189"/>
            </a:lvl5pPr>
            <a:lvl6pPr marL="7290283" indent="0">
              <a:buNone/>
              <a:defRPr sz="3189"/>
            </a:lvl6pPr>
            <a:lvl7pPr marL="8748339" indent="0">
              <a:buNone/>
              <a:defRPr sz="3189"/>
            </a:lvl7pPr>
            <a:lvl8pPr marL="10206396" indent="0">
              <a:buNone/>
              <a:defRPr sz="3189"/>
            </a:lvl8pPr>
            <a:lvl9pPr marL="11664452" indent="0">
              <a:buNone/>
              <a:defRPr sz="31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C55B-12B8-46B2-B13A-12E559ECD297}" type="datetimeFigureOut">
              <a:rPr lang="ko-KR" altLang="en-US" smtClean="0"/>
              <a:t>2023. 11. 29.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DF45-F3CF-4D67-A83E-9D6FC03A3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33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4804" y="2683342"/>
            <a:ext cx="25151180" cy="9741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4804" y="13416653"/>
            <a:ext cx="25151180" cy="31978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4804" y="46713298"/>
            <a:ext cx="6561177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4C55B-12B8-46B2-B13A-12E559ECD297}" type="datetimeFigureOut">
              <a:rPr lang="ko-KR" altLang="en-US" smtClean="0"/>
              <a:t>2023. 11. 29.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59511" y="46713298"/>
            <a:ext cx="9841766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94807" y="46713298"/>
            <a:ext cx="6561177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FDF45-F3CF-4D67-A83E-9D6FC03A3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13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16113" rtl="0" eaLnBrk="1" latinLnBrk="1" hangingPunct="1">
        <a:lnSpc>
          <a:spcPct val="90000"/>
        </a:lnSpc>
        <a:spcBef>
          <a:spcPct val="0"/>
        </a:spcBef>
        <a:buNone/>
        <a:defRPr sz="140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9028" indent="-729028" algn="l" defTabSz="2916113" rtl="0" eaLnBrk="1" latinLnBrk="1" hangingPunct="1">
        <a:lnSpc>
          <a:spcPct val="90000"/>
        </a:lnSpc>
        <a:spcBef>
          <a:spcPts val="3189"/>
        </a:spcBef>
        <a:buFont typeface="Arial" panose="020B0604020202020204" pitchFamily="34" charset="0"/>
        <a:buChar char="•"/>
        <a:defRPr sz="8929" kern="1200">
          <a:solidFill>
            <a:schemeClr val="tx1"/>
          </a:solidFill>
          <a:latin typeface="+mn-lt"/>
          <a:ea typeface="+mn-ea"/>
          <a:cs typeface="+mn-cs"/>
        </a:defRPr>
      </a:lvl1pPr>
      <a:lvl2pPr marL="2187085" indent="-729028" algn="l" defTabSz="2916113" rtl="0" eaLnBrk="1" latinLnBrk="1" hangingPunct="1">
        <a:lnSpc>
          <a:spcPct val="90000"/>
        </a:lnSpc>
        <a:spcBef>
          <a:spcPts val="1595"/>
        </a:spcBef>
        <a:buFont typeface="Arial" panose="020B0604020202020204" pitchFamily="34" charset="0"/>
        <a:buChar char="•"/>
        <a:defRPr sz="7654" kern="1200">
          <a:solidFill>
            <a:schemeClr val="tx1"/>
          </a:solidFill>
          <a:latin typeface="+mn-lt"/>
          <a:ea typeface="+mn-ea"/>
          <a:cs typeface="+mn-cs"/>
        </a:defRPr>
      </a:lvl2pPr>
      <a:lvl3pPr marL="3645141" indent="-729028" algn="l" defTabSz="2916113" rtl="0" eaLnBrk="1" latinLnBrk="1" hangingPunct="1">
        <a:lnSpc>
          <a:spcPct val="90000"/>
        </a:lnSpc>
        <a:spcBef>
          <a:spcPts val="1595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5103198" indent="-729028" algn="l" defTabSz="2916113" rtl="0" eaLnBrk="1" latinLnBrk="1" hangingPunct="1">
        <a:lnSpc>
          <a:spcPct val="90000"/>
        </a:lnSpc>
        <a:spcBef>
          <a:spcPts val="1595"/>
        </a:spcBef>
        <a:buFont typeface="Arial" panose="020B0604020202020204" pitchFamily="34" charset="0"/>
        <a:buChar char="•"/>
        <a:defRPr sz="5740" kern="1200">
          <a:solidFill>
            <a:schemeClr val="tx1"/>
          </a:solidFill>
          <a:latin typeface="+mn-lt"/>
          <a:ea typeface="+mn-ea"/>
          <a:cs typeface="+mn-cs"/>
        </a:defRPr>
      </a:lvl4pPr>
      <a:lvl5pPr marL="6561254" indent="-729028" algn="l" defTabSz="2916113" rtl="0" eaLnBrk="1" latinLnBrk="1" hangingPunct="1">
        <a:lnSpc>
          <a:spcPct val="90000"/>
        </a:lnSpc>
        <a:spcBef>
          <a:spcPts val="1595"/>
        </a:spcBef>
        <a:buFont typeface="Arial" panose="020B0604020202020204" pitchFamily="34" charset="0"/>
        <a:buChar char="•"/>
        <a:defRPr sz="5740" kern="1200">
          <a:solidFill>
            <a:schemeClr val="tx1"/>
          </a:solidFill>
          <a:latin typeface="+mn-lt"/>
          <a:ea typeface="+mn-ea"/>
          <a:cs typeface="+mn-cs"/>
        </a:defRPr>
      </a:lvl5pPr>
      <a:lvl6pPr marL="8019311" indent="-729028" algn="l" defTabSz="2916113" rtl="0" eaLnBrk="1" latinLnBrk="1" hangingPunct="1">
        <a:lnSpc>
          <a:spcPct val="90000"/>
        </a:lnSpc>
        <a:spcBef>
          <a:spcPts val="1595"/>
        </a:spcBef>
        <a:buFont typeface="Arial" panose="020B0604020202020204" pitchFamily="34" charset="0"/>
        <a:buChar char="•"/>
        <a:defRPr sz="5740" kern="1200">
          <a:solidFill>
            <a:schemeClr val="tx1"/>
          </a:solidFill>
          <a:latin typeface="+mn-lt"/>
          <a:ea typeface="+mn-ea"/>
          <a:cs typeface="+mn-cs"/>
        </a:defRPr>
      </a:lvl6pPr>
      <a:lvl7pPr marL="9477367" indent="-729028" algn="l" defTabSz="2916113" rtl="0" eaLnBrk="1" latinLnBrk="1" hangingPunct="1">
        <a:lnSpc>
          <a:spcPct val="90000"/>
        </a:lnSpc>
        <a:spcBef>
          <a:spcPts val="1595"/>
        </a:spcBef>
        <a:buFont typeface="Arial" panose="020B0604020202020204" pitchFamily="34" charset="0"/>
        <a:buChar char="•"/>
        <a:defRPr sz="5740" kern="1200">
          <a:solidFill>
            <a:schemeClr val="tx1"/>
          </a:solidFill>
          <a:latin typeface="+mn-lt"/>
          <a:ea typeface="+mn-ea"/>
          <a:cs typeface="+mn-cs"/>
        </a:defRPr>
      </a:lvl7pPr>
      <a:lvl8pPr marL="10935424" indent="-729028" algn="l" defTabSz="2916113" rtl="0" eaLnBrk="1" latinLnBrk="1" hangingPunct="1">
        <a:lnSpc>
          <a:spcPct val="90000"/>
        </a:lnSpc>
        <a:spcBef>
          <a:spcPts val="1595"/>
        </a:spcBef>
        <a:buFont typeface="Arial" panose="020B0604020202020204" pitchFamily="34" charset="0"/>
        <a:buChar char="•"/>
        <a:defRPr sz="5740" kern="1200">
          <a:solidFill>
            <a:schemeClr val="tx1"/>
          </a:solidFill>
          <a:latin typeface="+mn-lt"/>
          <a:ea typeface="+mn-ea"/>
          <a:cs typeface="+mn-cs"/>
        </a:defRPr>
      </a:lvl8pPr>
      <a:lvl9pPr marL="12393480" indent="-729028" algn="l" defTabSz="2916113" rtl="0" eaLnBrk="1" latinLnBrk="1" hangingPunct="1">
        <a:lnSpc>
          <a:spcPct val="90000"/>
        </a:lnSpc>
        <a:spcBef>
          <a:spcPts val="1595"/>
        </a:spcBef>
        <a:buFont typeface="Arial" panose="020B0604020202020204" pitchFamily="34" charset="0"/>
        <a:buChar char="•"/>
        <a:defRPr sz="57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16113" rtl="0" eaLnBrk="1" latinLnBrk="1" hangingPunct="1">
        <a:defRPr sz="5740" kern="1200">
          <a:solidFill>
            <a:schemeClr val="tx1"/>
          </a:solidFill>
          <a:latin typeface="+mn-lt"/>
          <a:ea typeface="+mn-ea"/>
          <a:cs typeface="+mn-cs"/>
        </a:defRPr>
      </a:lvl1pPr>
      <a:lvl2pPr marL="1458057" algn="l" defTabSz="2916113" rtl="0" eaLnBrk="1" latinLnBrk="1" hangingPunct="1">
        <a:defRPr sz="5740" kern="1200">
          <a:solidFill>
            <a:schemeClr val="tx1"/>
          </a:solidFill>
          <a:latin typeface="+mn-lt"/>
          <a:ea typeface="+mn-ea"/>
          <a:cs typeface="+mn-cs"/>
        </a:defRPr>
      </a:lvl2pPr>
      <a:lvl3pPr marL="2916113" algn="l" defTabSz="2916113" rtl="0" eaLnBrk="1" latinLnBrk="1" hangingPunct="1">
        <a:defRPr sz="5740" kern="1200">
          <a:solidFill>
            <a:schemeClr val="tx1"/>
          </a:solidFill>
          <a:latin typeface="+mn-lt"/>
          <a:ea typeface="+mn-ea"/>
          <a:cs typeface="+mn-cs"/>
        </a:defRPr>
      </a:lvl3pPr>
      <a:lvl4pPr marL="4374170" algn="l" defTabSz="2916113" rtl="0" eaLnBrk="1" latinLnBrk="1" hangingPunct="1">
        <a:defRPr sz="5740" kern="1200">
          <a:solidFill>
            <a:schemeClr val="tx1"/>
          </a:solidFill>
          <a:latin typeface="+mn-lt"/>
          <a:ea typeface="+mn-ea"/>
          <a:cs typeface="+mn-cs"/>
        </a:defRPr>
      </a:lvl4pPr>
      <a:lvl5pPr marL="5832226" algn="l" defTabSz="2916113" rtl="0" eaLnBrk="1" latinLnBrk="1" hangingPunct="1">
        <a:defRPr sz="5740" kern="1200">
          <a:solidFill>
            <a:schemeClr val="tx1"/>
          </a:solidFill>
          <a:latin typeface="+mn-lt"/>
          <a:ea typeface="+mn-ea"/>
          <a:cs typeface="+mn-cs"/>
        </a:defRPr>
      </a:lvl5pPr>
      <a:lvl6pPr marL="7290283" algn="l" defTabSz="2916113" rtl="0" eaLnBrk="1" latinLnBrk="1" hangingPunct="1">
        <a:defRPr sz="5740" kern="1200">
          <a:solidFill>
            <a:schemeClr val="tx1"/>
          </a:solidFill>
          <a:latin typeface="+mn-lt"/>
          <a:ea typeface="+mn-ea"/>
          <a:cs typeface="+mn-cs"/>
        </a:defRPr>
      </a:lvl6pPr>
      <a:lvl7pPr marL="8748339" algn="l" defTabSz="2916113" rtl="0" eaLnBrk="1" latinLnBrk="1" hangingPunct="1">
        <a:defRPr sz="5740" kern="1200">
          <a:solidFill>
            <a:schemeClr val="tx1"/>
          </a:solidFill>
          <a:latin typeface="+mn-lt"/>
          <a:ea typeface="+mn-ea"/>
          <a:cs typeface="+mn-cs"/>
        </a:defRPr>
      </a:lvl7pPr>
      <a:lvl8pPr marL="10206396" algn="l" defTabSz="2916113" rtl="0" eaLnBrk="1" latinLnBrk="1" hangingPunct="1">
        <a:defRPr sz="5740" kern="1200">
          <a:solidFill>
            <a:schemeClr val="tx1"/>
          </a:solidFill>
          <a:latin typeface="+mn-lt"/>
          <a:ea typeface="+mn-ea"/>
          <a:cs typeface="+mn-cs"/>
        </a:defRPr>
      </a:lvl8pPr>
      <a:lvl9pPr marL="11664452" algn="l" defTabSz="2916113" rtl="0" eaLnBrk="1" latinLnBrk="1" hangingPunct="1">
        <a:defRPr sz="57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4263EDEE-F663-D4E9-44F7-EF6D180C260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" y="635"/>
            <a:ext cx="29160216" cy="503986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4CF1AF-A5A2-FA41-7987-17AEA9FE75B5}"/>
              </a:ext>
            </a:extLst>
          </p:cNvPr>
          <p:cNvSpPr txBox="1"/>
          <p:nvPr/>
        </p:nvSpPr>
        <p:spPr>
          <a:xfrm>
            <a:off x="1108234" y="3631565"/>
            <a:ext cx="269443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0" dirty="0">
                <a:solidFill>
                  <a:srgbClr val="F3992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재구매 확률 예측 모델링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632077-F475-CBC4-CE85-A9EEBA05B457}"/>
              </a:ext>
            </a:extLst>
          </p:cNvPr>
          <p:cNvSpPr txBox="1"/>
          <p:nvPr/>
        </p:nvSpPr>
        <p:spPr>
          <a:xfrm>
            <a:off x="6276339" y="7847149"/>
            <a:ext cx="49175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5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팀명</a:t>
            </a:r>
            <a:r>
              <a:rPr lang="ko-KR" altLang="en-US" sz="45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45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| </a:t>
            </a:r>
            <a:r>
              <a:rPr lang="en-US" altLang="ko-KR" sz="45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Cart+Tracer</a:t>
            </a:r>
            <a:endParaRPr lang="ko-KR" altLang="en-US" sz="45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632734-4EBA-10C2-02E9-421DC0554442}"/>
              </a:ext>
            </a:extLst>
          </p:cNvPr>
          <p:cNvSpPr txBox="1"/>
          <p:nvPr/>
        </p:nvSpPr>
        <p:spPr>
          <a:xfrm>
            <a:off x="11761823" y="7847149"/>
            <a:ext cx="979947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5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팀원 </a:t>
            </a:r>
            <a:r>
              <a:rPr lang="en-US" altLang="ko-KR" sz="45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| </a:t>
            </a:r>
            <a:r>
              <a:rPr lang="ko-KR" altLang="en-US" sz="45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김동현</a:t>
            </a:r>
            <a:r>
              <a:rPr lang="en-US" altLang="ko-KR" sz="45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45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김성연</a:t>
            </a:r>
            <a:r>
              <a:rPr lang="en-US" altLang="ko-KR" sz="45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45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송민주</a:t>
            </a:r>
            <a:r>
              <a:rPr lang="en-US" altLang="ko-KR" sz="45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45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이정은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B655E0-868F-80DA-BFD6-F85EAD20C863}"/>
              </a:ext>
            </a:extLst>
          </p:cNvPr>
          <p:cNvSpPr txBox="1"/>
          <p:nvPr/>
        </p:nvSpPr>
        <p:spPr>
          <a:xfrm>
            <a:off x="22003896" y="7847149"/>
            <a:ext cx="612699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5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지도교수 </a:t>
            </a:r>
            <a:r>
              <a:rPr lang="en-US" altLang="ko-KR" sz="45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| </a:t>
            </a:r>
            <a:r>
              <a:rPr lang="ko-KR" altLang="en-US" sz="45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곽일엽</a:t>
            </a:r>
            <a:r>
              <a:rPr lang="ko-KR" altLang="en-US" sz="45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교수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00854D-6FE3-1FD5-D977-5FACC8E5EE36}"/>
              </a:ext>
            </a:extLst>
          </p:cNvPr>
          <p:cNvSpPr txBox="1"/>
          <p:nvPr/>
        </p:nvSpPr>
        <p:spPr>
          <a:xfrm>
            <a:off x="2706422" y="7847149"/>
            <a:ext cx="2527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kern="1200" dirty="0"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공학</a:t>
            </a:r>
            <a:r>
              <a:rPr lang="en-US" altLang="ko-KR" sz="4000" kern="1200" dirty="0"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·</a:t>
            </a:r>
            <a:r>
              <a:rPr lang="ko-KR" altLang="en-US" sz="4000" kern="1200" dirty="0"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자연</a:t>
            </a:r>
            <a:endParaRPr lang="ko-KR" altLang="en-US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4CBFC0-0A20-F6C2-A5E6-D53E7B4FD0E7}"/>
              </a:ext>
            </a:extLst>
          </p:cNvPr>
          <p:cNvSpPr txBox="1"/>
          <p:nvPr/>
        </p:nvSpPr>
        <p:spPr>
          <a:xfrm>
            <a:off x="-13572203" y="7048582"/>
            <a:ext cx="124090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분야선택</a:t>
            </a:r>
            <a:endParaRPr lang="en-US" altLang="ko-KR" sz="4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r"/>
            <a:r>
              <a:rPr lang="ko-KR" altLang="en-US" sz="4800" kern="1200" dirty="0"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인문</a:t>
            </a:r>
            <a:r>
              <a:rPr lang="en-US" altLang="ko-KR" sz="4800" kern="1200" dirty="0"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·</a:t>
            </a:r>
            <a:r>
              <a:rPr lang="ko-KR" altLang="en-US" sz="4800" kern="1200" dirty="0"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사회</a:t>
            </a:r>
            <a:r>
              <a:rPr lang="en-US" altLang="ko-KR" sz="4800" kern="1200" dirty="0"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·</a:t>
            </a:r>
            <a:r>
              <a:rPr lang="ko-KR" altLang="en-US" sz="4800" kern="1200" dirty="0"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예술 </a:t>
            </a:r>
            <a:r>
              <a:rPr lang="en-US" altLang="ko-KR" sz="4800" kern="1200" dirty="0"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 </a:t>
            </a:r>
            <a:r>
              <a:rPr lang="ko-KR" altLang="en-US" sz="4800" kern="1200" dirty="0"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공학</a:t>
            </a:r>
            <a:r>
              <a:rPr lang="en-US" altLang="ko-KR" sz="4800" kern="1200" dirty="0"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·</a:t>
            </a:r>
            <a:r>
              <a:rPr lang="ko-KR" altLang="en-US" sz="4800" kern="1200" dirty="0"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자연 </a:t>
            </a:r>
            <a:r>
              <a:rPr lang="en-US" altLang="ko-KR" sz="4800" kern="1200" dirty="0"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 </a:t>
            </a:r>
            <a:r>
              <a:rPr lang="ko-KR" altLang="en-US" sz="4800" kern="1200" dirty="0"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창업 </a:t>
            </a:r>
            <a:r>
              <a:rPr lang="en-US" altLang="ko-KR" sz="4800" kern="1200" dirty="0"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 </a:t>
            </a:r>
            <a:r>
              <a:rPr lang="ko-KR" altLang="en-US" sz="4800" kern="1200" dirty="0"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로컬 </a:t>
            </a:r>
            <a:endParaRPr lang="en-US" altLang="ko-KR" sz="4800" kern="1200" dirty="0">
              <a:effectLst/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r"/>
            <a:r>
              <a:rPr lang="ko-KR" altLang="en-US" sz="4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하나 선택하여 기재</a:t>
            </a:r>
            <a:br>
              <a:rPr lang="en-US" altLang="ko-KR" sz="4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endParaRPr lang="ko-KR" altLang="en-US" sz="4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C2D2A6-ECC2-28B2-73A3-5EE5E59EDF40}"/>
              </a:ext>
            </a:extLst>
          </p:cNvPr>
          <p:cNvSpPr txBox="1"/>
          <p:nvPr/>
        </p:nvSpPr>
        <p:spPr>
          <a:xfrm>
            <a:off x="1235462" y="11185569"/>
            <a:ext cx="28392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solidFill>
                  <a:srgbClr val="F3992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과제 목적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AA246E-0E11-A427-E2FF-63B30198CB0C}"/>
              </a:ext>
            </a:extLst>
          </p:cNvPr>
          <p:cNvSpPr txBox="1"/>
          <p:nvPr/>
        </p:nvSpPr>
        <p:spPr>
          <a:xfrm>
            <a:off x="1235462" y="12552054"/>
            <a:ext cx="13219678" cy="22030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400"/>
              </a:lnSpc>
            </a:pPr>
            <a:endParaRPr lang="en-US" altLang="ko-KR" sz="3500" b="1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ts val="5400"/>
              </a:lnSpc>
            </a:pPr>
            <a:endParaRPr lang="en-US" altLang="ko-KR" sz="3500" b="1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ts val="5400"/>
              </a:lnSpc>
            </a:pPr>
            <a:endParaRPr lang="en-US" altLang="ko-KR" sz="3500" b="1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ts val="5400"/>
              </a:lnSpc>
            </a:pPr>
            <a:endParaRPr lang="en-US" altLang="ko-KR" sz="3500" b="1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ts val="5400"/>
              </a:lnSpc>
            </a:pPr>
            <a:endParaRPr lang="en-US" altLang="ko-KR" sz="3500" b="1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ts val="5400"/>
              </a:lnSpc>
            </a:pPr>
            <a:endParaRPr lang="en-US" altLang="ko-KR" sz="3500" b="1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ts val="5400"/>
              </a:lnSpc>
            </a:pPr>
            <a:endParaRPr lang="en-US" altLang="ko-KR" sz="3500" b="1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ts val="5400"/>
              </a:lnSpc>
            </a:pPr>
            <a:endParaRPr lang="en-US" altLang="ko-KR" sz="3500" b="1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ts val="5400"/>
              </a:lnSpc>
            </a:pPr>
            <a:endParaRPr lang="en-US" altLang="ko-KR" sz="3500" b="1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ts val="5400"/>
              </a:lnSpc>
            </a:pPr>
            <a:endParaRPr lang="en-US" altLang="ko-KR" sz="3500" b="1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ts val="5600"/>
              </a:lnSpc>
            </a:pPr>
            <a:r>
              <a:rPr lang="en-US" altLang="ko-KR" sz="35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&lt;</a:t>
            </a:r>
            <a:r>
              <a:rPr lang="ko-KR" altLang="en-US" sz="35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과제 배경 및 필요성</a:t>
            </a:r>
            <a:r>
              <a:rPr lang="en-US" altLang="ko-KR" sz="35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&gt;</a:t>
            </a:r>
          </a:p>
          <a:p>
            <a:pPr>
              <a:lnSpc>
                <a:spcPts val="5600"/>
              </a:lnSpc>
            </a:pPr>
            <a:r>
              <a:rPr lang="ko-KR" altLang="en-US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현재 </a:t>
            </a:r>
            <a:r>
              <a:rPr lang="en-US" altLang="ko-KR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AI</a:t>
            </a:r>
            <a:r>
              <a:rPr lang="ko-KR" altLang="en-US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기술을 다양한 분야에서 적응하는 것이 주요 흐름이며</a:t>
            </a:r>
            <a:r>
              <a:rPr lang="en-US" altLang="ko-KR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이에 따라 학습 모델을 적용할 분야를 모색한 결과 재구매 고객 예측을 중요한 영역으로 선정하였다</a:t>
            </a:r>
            <a:r>
              <a:rPr lang="en-US" altLang="ko-KR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  <a:r>
              <a:rPr lang="ko-KR" altLang="en-US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현대사회의 고객들은 유튜브 알고리즘</a:t>
            </a:r>
            <a:r>
              <a:rPr lang="en-US" altLang="ko-KR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맞춤형 광고 등의 맞춤형 서비스에 익숙하다</a:t>
            </a:r>
            <a:r>
              <a:rPr lang="en-US" altLang="ko-KR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</a:p>
          <a:p>
            <a:pPr>
              <a:lnSpc>
                <a:spcPts val="5600"/>
              </a:lnSpc>
            </a:pPr>
            <a:r>
              <a:rPr lang="ko-KR" altLang="en-US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이에 따라 도</a:t>
            </a:r>
            <a:r>
              <a:rPr lang="en-US" altLang="ko-KR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</a:t>
            </a:r>
            <a:r>
              <a:rPr lang="ko-KR" altLang="en-US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소매 분야에 학습 모델을 적용하여 고객이 구매할 물건</a:t>
            </a:r>
            <a:r>
              <a:rPr lang="en-US" altLang="ko-KR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브랜드를 예측하여 제공한다면 물건 탐색의 시간이 줄어들고</a:t>
            </a:r>
            <a:r>
              <a:rPr lang="en-US" altLang="ko-KR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기업의 입장에서 이에 대비하여 마케팅 전략을 효과적으로 세울 수 있을 것이다</a:t>
            </a:r>
            <a:r>
              <a:rPr lang="en-US" altLang="ko-KR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pPr>
              <a:lnSpc>
                <a:spcPts val="5600"/>
              </a:lnSpc>
            </a:pPr>
            <a:endParaRPr lang="en-US" altLang="ko-KR" sz="56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ts val="5600"/>
              </a:lnSpc>
            </a:pPr>
            <a:r>
              <a:rPr lang="en-US" altLang="ko-KR" sz="35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&lt;</a:t>
            </a:r>
            <a:r>
              <a:rPr lang="ko-KR" altLang="en-US" sz="35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목적</a:t>
            </a:r>
            <a:r>
              <a:rPr lang="en-US" altLang="ko-KR" sz="35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&gt; </a:t>
            </a:r>
          </a:p>
          <a:p>
            <a:pPr>
              <a:lnSpc>
                <a:spcPts val="5600"/>
              </a:lnSpc>
            </a:pPr>
            <a:r>
              <a:rPr lang="ko-KR" altLang="en-US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판매자들은 특정날짜</a:t>
            </a:r>
            <a:r>
              <a:rPr lang="en-US" altLang="ko-KR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(double11)</a:t>
            </a:r>
            <a:r>
              <a:rPr lang="ko-KR" altLang="en-US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 대규모 프로모션 진행을 통해 신규 구매자를 유치하나 구매자 중 다수는 일회성 거래로 끝나게 되어 판매에 제한된 영향력을 가진다</a:t>
            </a:r>
            <a:r>
              <a:rPr lang="en-US" altLang="ko-KR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</a:p>
          <a:p>
            <a:pPr>
              <a:lnSpc>
                <a:spcPts val="5600"/>
              </a:lnSpc>
            </a:pPr>
            <a:r>
              <a:rPr lang="ko-KR" altLang="en-US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이러한 문제 해결을 위해 판매자는 반복 구매 가능성이 높은</a:t>
            </a:r>
            <a:r>
              <a:rPr lang="en-US" altLang="ko-KR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  <a:r>
              <a:rPr lang="ko-KR" altLang="en-US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고객을 식별해야 한다</a:t>
            </a:r>
            <a:r>
              <a:rPr lang="en-US" altLang="ko-KR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  <a:r>
              <a:rPr lang="ko-KR" altLang="en-US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 잠재성을 타겟팅 하게 되면 충성고객을 식별하여 판촉 비용을 절감하며 불필요한 생산과 에너지 소비를 최소화하여 경제적 이점과 함께 환경적 가치 지향성을 강조할 수 있다</a:t>
            </a:r>
            <a:r>
              <a:rPr lang="en-US" altLang="ko-KR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</a:p>
          <a:p>
            <a:pPr>
              <a:lnSpc>
                <a:spcPts val="5600"/>
              </a:lnSpc>
            </a:pPr>
            <a:r>
              <a:rPr lang="ko-KR" altLang="en-US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특히 온라인 광고 분야에서 고객 타겟팅이 어렵기에 사용자 행동 로그를 통한 재구매 확률 예측 모델은 의미 있는 과제가 될 것이다</a:t>
            </a:r>
            <a:r>
              <a:rPr lang="en-US" altLang="ko-KR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62786F-A14C-93D9-FEC8-0E2BE617CFE3}"/>
              </a:ext>
            </a:extLst>
          </p:cNvPr>
          <p:cNvSpPr txBox="1"/>
          <p:nvPr/>
        </p:nvSpPr>
        <p:spPr>
          <a:xfrm>
            <a:off x="14951462" y="11185569"/>
            <a:ext cx="28392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solidFill>
                  <a:srgbClr val="F3992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과제 내용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2311B9-20F0-3A07-8201-1650BC71ACDB}"/>
              </a:ext>
            </a:extLst>
          </p:cNvPr>
          <p:cNvSpPr txBox="1"/>
          <p:nvPr/>
        </p:nvSpPr>
        <p:spPr>
          <a:xfrm>
            <a:off x="14951462" y="12094854"/>
            <a:ext cx="13219678" cy="29468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600"/>
              </a:lnSpc>
            </a:pPr>
            <a:r>
              <a:rPr lang="en-US" altLang="ko-KR" sz="3500" b="1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&lt;</a:t>
            </a:r>
            <a:r>
              <a:rPr lang="ko-KR" altLang="en-US" sz="3500" b="1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프로젝트 개요 및 목표</a:t>
            </a:r>
            <a:r>
              <a:rPr lang="en-US" altLang="ko-KR" sz="3500" b="1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&gt;</a:t>
            </a:r>
          </a:p>
          <a:p>
            <a:pPr>
              <a:lnSpc>
                <a:spcPts val="5600"/>
              </a:lnSpc>
            </a:pPr>
            <a:r>
              <a:rPr lang="ko-KR" alt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   본 프로젝트는 </a:t>
            </a:r>
            <a:r>
              <a:rPr lang="en-US" altLang="ko-KR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'</a:t>
            </a:r>
            <a:r>
              <a:rPr lang="en-US" altLang="ko-KR" sz="35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Tmall.com</a:t>
            </a:r>
            <a:r>
              <a:rPr lang="en-US" altLang="ko-KR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'</a:t>
            </a:r>
            <a:r>
              <a:rPr lang="ko-KR" alt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의 가맹점 및 신규 구매자 데이터를 기반으로</a:t>
            </a:r>
            <a:r>
              <a:rPr lang="en-US" altLang="ko-KR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ko-KR" alt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신규 구매자가 </a:t>
            </a:r>
            <a:r>
              <a:rPr lang="en-US" altLang="ko-KR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6</a:t>
            </a:r>
            <a:r>
              <a:rPr lang="ko-KR" alt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개월 이내에 동일한 판매자로부터 다시 상품을 구매할 확률을 예측하여</a:t>
            </a:r>
            <a:r>
              <a:rPr lang="en-US" altLang="ko-KR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  <a:r>
              <a:rPr lang="ko-KR" alt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고객의 재구매 행동을 파악하고 그에 관한 마케팅 전략을 최적화하는 것이 목표이다</a:t>
            </a:r>
            <a:r>
              <a:rPr lang="en-US" altLang="ko-KR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>
              <a:lnSpc>
                <a:spcPts val="5600"/>
              </a:lnSpc>
            </a:pPr>
            <a:endParaRPr lang="en-US" altLang="ko-KR" sz="35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>
              <a:lnSpc>
                <a:spcPts val="5600"/>
              </a:lnSpc>
            </a:pPr>
            <a:endParaRPr lang="en-US" altLang="ko-KR" sz="35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>
              <a:lnSpc>
                <a:spcPts val="5600"/>
              </a:lnSpc>
            </a:pPr>
            <a:endParaRPr lang="en-US" altLang="ko-KR" sz="35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>
              <a:lnSpc>
                <a:spcPts val="5600"/>
              </a:lnSpc>
            </a:pPr>
            <a:endParaRPr lang="en-US" altLang="ko-KR" sz="35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>
              <a:lnSpc>
                <a:spcPts val="5600"/>
              </a:lnSpc>
            </a:pPr>
            <a:endParaRPr lang="en-US" altLang="ko-KR" sz="35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>
              <a:lnSpc>
                <a:spcPts val="5600"/>
              </a:lnSpc>
            </a:pPr>
            <a:endParaRPr lang="en-US" altLang="ko-KR" sz="35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>
              <a:lnSpc>
                <a:spcPts val="5600"/>
              </a:lnSpc>
            </a:pPr>
            <a:endParaRPr lang="en-US" altLang="ko-KR" sz="35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>
              <a:lnSpc>
                <a:spcPts val="5600"/>
              </a:lnSpc>
            </a:pPr>
            <a:endParaRPr lang="en-US" altLang="ko-KR" sz="35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>
              <a:lnSpc>
                <a:spcPts val="5600"/>
              </a:lnSpc>
            </a:pPr>
            <a:endParaRPr lang="en-US" altLang="ko-KR" sz="35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>
              <a:lnSpc>
                <a:spcPts val="5600"/>
              </a:lnSpc>
            </a:pPr>
            <a:endParaRPr lang="en-US" altLang="ko-KR" sz="35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>
              <a:lnSpc>
                <a:spcPts val="5600"/>
              </a:lnSpc>
            </a:pPr>
            <a:endParaRPr lang="en-US" altLang="ko-KR" sz="3500" b="1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>
              <a:lnSpc>
                <a:spcPts val="5600"/>
              </a:lnSpc>
            </a:pPr>
            <a:r>
              <a:rPr lang="en-US" altLang="ko-KR" sz="3500" b="1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&lt;</a:t>
            </a:r>
            <a:r>
              <a:rPr lang="ko-KR" altLang="en-US" sz="3500" b="1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결측치</a:t>
            </a:r>
            <a:r>
              <a:rPr lang="ko-KR" altLang="en-US" sz="3500" b="1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처리</a:t>
            </a:r>
            <a:r>
              <a:rPr lang="en-US" altLang="ko-KR" sz="3500" b="1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&gt;</a:t>
            </a:r>
            <a:endParaRPr lang="ko-KR" altLang="en-US" sz="3500" b="1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>
              <a:lnSpc>
                <a:spcPts val="5600"/>
              </a:lnSpc>
            </a:pPr>
            <a:r>
              <a:rPr lang="ko-KR" alt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   </a:t>
            </a:r>
            <a:r>
              <a:rPr 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MICE, Scikit-learn</a:t>
            </a:r>
            <a:r>
              <a:rPr lang="ko-KR" alt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의 </a:t>
            </a:r>
            <a:r>
              <a:rPr lang="en-US" sz="35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IterativeImpute</a:t>
            </a:r>
            <a:r>
              <a:rPr 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K-</a:t>
            </a:r>
            <a:r>
              <a:rPr lang="en-US" sz="35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Nearset</a:t>
            </a:r>
            <a:r>
              <a:rPr 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Neighbor </a:t>
            </a:r>
            <a:r>
              <a:rPr lang="ko-KR" alt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알고리즘을 이용한 </a:t>
            </a:r>
            <a:r>
              <a:rPr lang="ko-KR" altLang="en-US" sz="35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결측치</a:t>
            </a:r>
            <a:r>
              <a:rPr lang="ko-KR" alt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처리를 통해 </a:t>
            </a:r>
            <a:r>
              <a:rPr lang="ko-KR" altLang="en-US" sz="35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결측치를</a:t>
            </a:r>
            <a:r>
              <a:rPr lang="ko-KR" alt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lang="ko-KR" altLang="en-US" sz="35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의미있는</a:t>
            </a:r>
            <a:r>
              <a:rPr lang="ko-KR" alt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수치로 변환하였다</a:t>
            </a:r>
            <a:r>
              <a:rPr lang="en-US" altLang="ko-KR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>
              <a:lnSpc>
                <a:spcPts val="5600"/>
              </a:lnSpc>
            </a:pPr>
            <a:endParaRPr lang="en-US" altLang="ko-KR" sz="35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>
              <a:lnSpc>
                <a:spcPts val="5600"/>
              </a:lnSpc>
            </a:pPr>
            <a:r>
              <a:rPr lang="en-US" altLang="ko-KR" sz="3500" b="1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&lt;</a:t>
            </a:r>
            <a:r>
              <a:rPr lang="en-US" sz="3500" b="1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Label </a:t>
            </a:r>
            <a:r>
              <a:rPr lang="ko-KR" altLang="en-US" sz="3500" b="1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불균형 해소</a:t>
            </a:r>
            <a:r>
              <a:rPr lang="en-US" altLang="ko-KR" sz="3500" b="1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&gt;</a:t>
            </a:r>
            <a:endParaRPr lang="ko-KR" altLang="en-US" sz="3500" b="1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>
              <a:lnSpc>
                <a:spcPts val="5600"/>
              </a:lnSpc>
            </a:pPr>
            <a:r>
              <a:rPr lang="ko-KR" alt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   소수 클래스 샘플 주변에 가상의 샘플을 생성하여 불균형한 데이터의 균형을 맞추는 </a:t>
            </a:r>
            <a:r>
              <a:rPr 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SMOTE(Synthetic Minority Over-sampling Technique)</a:t>
            </a:r>
            <a:r>
              <a:rPr lang="ko-KR" alt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을 이용하였다</a:t>
            </a:r>
            <a:r>
              <a:rPr lang="en-US" altLang="ko-KR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>
              <a:lnSpc>
                <a:spcPts val="5600"/>
              </a:lnSpc>
            </a:pPr>
            <a:endParaRPr lang="en-US" altLang="ko-KR" sz="35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>
              <a:lnSpc>
                <a:spcPts val="5600"/>
              </a:lnSpc>
            </a:pPr>
            <a:r>
              <a:rPr lang="en-US" altLang="ko-KR" sz="3500" b="1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&lt;</a:t>
            </a:r>
            <a:r>
              <a:rPr lang="en-US" sz="3500" b="1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EDA(</a:t>
            </a:r>
            <a:r>
              <a:rPr lang="ko-KR" altLang="en-US" sz="3500" b="1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탐색적 데이터 분석</a:t>
            </a:r>
            <a:r>
              <a:rPr lang="en-US" altLang="ko-KR" sz="3500" b="1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)&gt;</a:t>
            </a:r>
            <a:endParaRPr lang="ko-KR" altLang="en-US" sz="3500" b="1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>
              <a:lnSpc>
                <a:spcPts val="5600"/>
              </a:lnSpc>
            </a:pPr>
            <a:r>
              <a:rPr lang="ko-KR" alt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   변수간 상관분석 </a:t>
            </a:r>
            <a:r>
              <a:rPr lang="en-US" altLang="ko-KR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:</a:t>
            </a:r>
            <a:r>
              <a:rPr lang="ko-KR" alt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데이터 양이 충분하므로 </a:t>
            </a:r>
            <a:r>
              <a:rPr lang="ko-KR" altLang="en-US" sz="35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피어슨</a:t>
            </a:r>
            <a:r>
              <a:rPr lang="ko-KR" alt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상관계수를 사용하여 변수 간 상관관계 분석을 수행했다</a:t>
            </a:r>
            <a:r>
              <a:rPr lang="en-US" altLang="ko-KR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>
              <a:lnSpc>
                <a:spcPts val="5600"/>
              </a:lnSpc>
            </a:pPr>
            <a:r>
              <a:rPr lang="ko-KR" alt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   파생변수 생성 </a:t>
            </a:r>
            <a:r>
              <a:rPr lang="en-US" altLang="ko-KR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:</a:t>
            </a:r>
            <a:r>
              <a:rPr lang="ko-KR" alt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lang="en-US" altLang="ko-KR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lang="ko-KR" alt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변수 간의 상관분석을 바탕으로 </a:t>
            </a:r>
            <a:r>
              <a:rPr 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User, Merchant, </a:t>
            </a:r>
            <a:r>
              <a:rPr lang="en-US" sz="35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Active_type</a:t>
            </a:r>
            <a:r>
              <a:rPr lang="ko-KR" alt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의 </a:t>
            </a:r>
            <a:r>
              <a:rPr lang="en-US" altLang="ko-KR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4</a:t>
            </a:r>
            <a:r>
              <a:rPr lang="ko-KR" alt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가지 카테고리</a:t>
            </a:r>
            <a:r>
              <a:rPr lang="en-US" altLang="ko-KR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(</a:t>
            </a:r>
            <a:r>
              <a:rPr lang="ko-KR" alt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클릭</a:t>
            </a:r>
            <a:r>
              <a:rPr lang="en-US" altLang="ko-KR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ko-KR" alt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장바구니 담기</a:t>
            </a:r>
            <a:r>
              <a:rPr lang="en-US" altLang="ko-KR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ko-KR" alt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구매하기</a:t>
            </a:r>
            <a:r>
              <a:rPr lang="en-US" altLang="ko-KR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ko-KR" altLang="en-US" sz="35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찜하기</a:t>
            </a:r>
            <a:r>
              <a:rPr lang="en-US" altLang="ko-KR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)</a:t>
            </a:r>
            <a:r>
              <a:rPr lang="ko-KR" alt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와 </a:t>
            </a:r>
            <a:r>
              <a:rPr 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Time stamp</a:t>
            </a:r>
            <a:r>
              <a:rPr lang="ko-KR" alt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의 상호작용을 분석하여 파생변수를 생성하였다</a:t>
            </a:r>
            <a:r>
              <a:rPr lang="en-US" altLang="ko-KR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>
              <a:lnSpc>
                <a:spcPts val="5600"/>
              </a:lnSpc>
            </a:pPr>
            <a:endParaRPr lang="en-US" altLang="ko-KR" sz="35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>
              <a:lnSpc>
                <a:spcPts val="5600"/>
              </a:lnSpc>
            </a:pPr>
            <a:r>
              <a:rPr lang="en-US" altLang="ko-KR" sz="3500" b="1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&lt;</a:t>
            </a:r>
            <a:r>
              <a:rPr lang="ko-KR" altLang="en-US" sz="3500" b="1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모델링</a:t>
            </a:r>
            <a:r>
              <a:rPr lang="en-US" altLang="ko-KR" sz="3500" b="1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&gt;</a:t>
            </a:r>
          </a:p>
          <a:p>
            <a:pPr>
              <a:lnSpc>
                <a:spcPts val="5600"/>
              </a:lnSpc>
            </a:pPr>
            <a:r>
              <a:rPr lang="ko-KR" alt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   선행</a:t>
            </a:r>
            <a:r>
              <a:rPr 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lang="ko-KR" alt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모델들의 성능을 참고해 본 결과 </a:t>
            </a:r>
            <a:r>
              <a:rPr 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Boosting </a:t>
            </a:r>
            <a:r>
              <a:rPr lang="ko-KR" alt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모델들의 성능이 </a:t>
            </a:r>
            <a:r>
              <a:rPr lang="en-US" altLang="ko-KR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AUC</a:t>
            </a:r>
            <a:r>
              <a:rPr 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lang="ko-KR" alt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기준</a:t>
            </a:r>
            <a:r>
              <a:rPr lang="en-US" altLang="ko-KR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lang="ko-KR" alt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높았던 것을 확인하였다</a:t>
            </a:r>
            <a:r>
              <a:rPr lang="en-US" altLang="ko-KR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 </a:t>
            </a:r>
            <a:r>
              <a:rPr lang="ko-KR" alt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이에 따라 </a:t>
            </a:r>
            <a:r>
              <a:rPr 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boosting </a:t>
            </a:r>
            <a:r>
              <a:rPr lang="ko-KR" alt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모델들을 통해 학습을 진행했다</a:t>
            </a:r>
            <a:endParaRPr lang="en-US" altLang="ko-KR" sz="35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>
              <a:lnSpc>
                <a:spcPts val="5600"/>
              </a:lnSpc>
            </a:pPr>
            <a:r>
              <a:rPr lang="ko-KR" alt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   앙상블 기법 활용</a:t>
            </a:r>
            <a:r>
              <a:rPr lang="en-US" altLang="ko-KR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: </a:t>
            </a:r>
            <a:r>
              <a:rPr lang="en-US" sz="35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XGBoost</a:t>
            </a:r>
            <a:r>
              <a:rPr 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en-US" sz="35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LightGBM</a:t>
            </a:r>
            <a:r>
              <a:rPr 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en-US" sz="35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CatBoost</a:t>
            </a:r>
            <a:r>
              <a:rPr 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lang="ko-KR" alt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등의 다양한 앙상블 모델을 활용하여 </a:t>
            </a:r>
            <a:r>
              <a:rPr 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validation </a:t>
            </a:r>
            <a:r>
              <a:rPr lang="ko-KR" alt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성능을 확인하고 성능이 높은 모델을 가중 평균한 결과를 도출하여 </a:t>
            </a:r>
            <a:r>
              <a:rPr 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test </a:t>
            </a:r>
            <a:r>
              <a:rPr lang="ko-KR" altLang="en-US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성능을 극대화 하였다</a:t>
            </a:r>
            <a:r>
              <a:rPr lang="en-US" altLang="ko-KR" sz="35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7B4CF6-8593-B898-0D31-FE2AE57ACE26}"/>
              </a:ext>
            </a:extLst>
          </p:cNvPr>
          <p:cNvSpPr txBox="1"/>
          <p:nvPr/>
        </p:nvSpPr>
        <p:spPr>
          <a:xfrm>
            <a:off x="30077162" y="11185569"/>
            <a:ext cx="85667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F3992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800</a:t>
            </a:r>
            <a:r>
              <a:rPr lang="ko-KR" altLang="en-US" sz="5000" dirty="0" err="1">
                <a:solidFill>
                  <a:srgbClr val="F3992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자이내</a:t>
            </a:r>
            <a:r>
              <a:rPr lang="en-US" altLang="ko-KR" sz="5000" dirty="0">
                <a:solidFill>
                  <a:srgbClr val="F3992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(</a:t>
            </a:r>
            <a:r>
              <a:rPr lang="ko-KR" altLang="en-US" sz="5000" dirty="0">
                <a:solidFill>
                  <a:srgbClr val="F3992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글자</a:t>
            </a:r>
            <a:r>
              <a:rPr lang="en-US" altLang="ko-KR" sz="5000" dirty="0">
                <a:solidFill>
                  <a:srgbClr val="F3992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or</a:t>
            </a:r>
            <a:r>
              <a:rPr lang="ko-KR" altLang="en-US" sz="5000" dirty="0">
                <a:solidFill>
                  <a:srgbClr val="F3992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글자</a:t>
            </a:r>
            <a:r>
              <a:rPr lang="en-US" altLang="ko-KR" sz="5000" dirty="0">
                <a:solidFill>
                  <a:srgbClr val="F3992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+</a:t>
            </a:r>
            <a:r>
              <a:rPr lang="ko-KR" altLang="en-US" sz="5000" dirty="0">
                <a:solidFill>
                  <a:srgbClr val="F3992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사진</a:t>
            </a:r>
            <a:r>
              <a:rPr lang="en-US" altLang="ko-KR" sz="5000" dirty="0">
                <a:solidFill>
                  <a:srgbClr val="F3992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)</a:t>
            </a:r>
            <a:endParaRPr lang="ko-KR" altLang="en-US" sz="5000" dirty="0">
              <a:solidFill>
                <a:srgbClr val="F3992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145359-C3F8-A79F-297E-6A97F88D55FC}"/>
              </a:ext>
            </a:extLst>
          </p:cNvPr>
          <p:cNvSpPr txBox="1"/>
          <p:nvPr/>
        </p:nvSpPr>
        <p:spPr>
          <a:xfrm>
            <a:off x="1235462" y="35008073"/>
            <a:ext cx="63017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solidFill>
                  <a:srgbClr val="F3992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활용 방안 및 기대효과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38BF2B-E97B-5568-EDE1-8E254CE1996F}"/>
              </a:ext>
            </a:extLst>
          </p:cNvPr>
          <p:cNvSpPr txBox="1"/>
          <p:nvPr/>
        </p:nvSpPr>
        <p:spPr>
          <a:xfrm>
            <a:off x="1235462" y="36158814"/>
            <a:ext cx="13716000" cy="12239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600"/>
              </a:lnSpc>
            </a:pPr>
            <a:r>
              <a:rPr lang="en-US" altLang="ko-KR" sz="35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&lt;</a:t>
            </a:r>
            <a:r>
              <a:rPr lang="ko-KR" altLang="en-US" sz="35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기업 측면</a:t>
            </a:r>
            <a:r>
              <a:rPr lang="en-US" altLang="ko-KR" sz="35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&gt;</a:t>
            </a:r>
            <a:endParaRPr lang="ko-KR" altLang="en-US" sz="35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ts val="5600"/>
              </a:lnSpc>
            </a:pPr>
            <a:r>
              <a:rPr lang="ko-KR" altLang="en-US" sz="3500" b="1" u="sng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고객 맞춤형 서비스 제공</a:t>
            </a:r>
            <a:endParaRPr lang="en-US" altLang="ko-KR" sz="35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457200" indent="-457200">
              <a:lnSpc>
                <a:spcPts val="5600"/>
              </a:lnSpc>
              <a:buFont typeface="Arial" panose="020B0604020202020204" pitchFamily="34" charset="0"/>
              <a:buChar char="•"/>
            </a:pPr>
            <a:r>
              <a:rPr lang="ko-KR" altLang="en-US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구매 이력 및 선호도를 분석을 통한 맞춤형 제품 추천 및 할인 제공</a:t>
            </a:r>
            <a:endParaRPr lang="en-US" altLang="ko-KR" sz="35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457200" indent="-457200">
              <a:lnSpc>
                <a:spcPts val="5600"/>
              </a:lnSpc>
              <a:buFont typeface="Arial" panose="020B0604020202020204" pitchFamily="34" charset="0"/>
              <a:buChar char="•"/>
            </a:pPr>
            <a:r>
              <a:rPr lang="ko-KR" altLang="en-US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고객의 취향에 적합하면서  친환경적인 제품을 우선적으로 추천</a:t>
            </a:r>
            <a:endParaRPr lang="en-US" altLang="ko-KR" sz="35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ts val="5600"/>
              </a:lnSpc>
            </a:pPr>
            <a:r>
              <a:rPr lang="ko-KR" altLang="en-US" sz="3500" b="1" u="sng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마케팅 및 프로모션 전략 수립</a:t>
            </a:r>
            <a:endParaRPr lang="en-US" altLang="ko-KR" sz="35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457200" indent="-457200">
              <a:lnSpc>
                <a:spcPts val="5600"/>
              </a:lnSpc>
              <a:buFont typeface="Arial" panose="020B0604020202020204" pitchFamily="34" charset="0"/>
              <a:buChar char="•"/>
            </a:pPr>
            <a:r>
              <a:rPr lang="ko-KR" altLang="en-US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 인사이트 기반 마케팅</a:t>
            </a:r>
            <a:r>
              <a:rPr lang="en-US" altLang="ko-KR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</a:t>
            </a:r>
            <a:r>
              <a:rPr lang="ko-KR" altLang="en-US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타겟 시장 집중</a:t>
            </a:r>
            <a:r>
              <a:rPr lang="en-US" altLang="ko-KR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및 비용 효율적 관리</a:t>
            </a:r>
            <a:endParaRPr lang="en-US" altLang="ko-KR" sz="35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ts val="5600"/>
              </a:lnSpc>
            </a:pPr>
            <a:r>
              <a:rPr lang="ko-KR" altLang="en-US" sz="3500" b="1" u="sng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지속 가능한 경제 성장</a:t>
            </a:r>
            <a:endParaRPr lang="ko-KR" altLang="en-US" sz="35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457200" indent="-457200">
              <a:lnSpc>
                <a:spcPts val="5600"/>
              </a:lnSpc>
              <a:buFont typeface="Arial" panose="020B0604020202020204" pitchFamily="34" charset="0"/>
              <a:buChar char="•"/>
            </a:pPr>
            <a:r>
              <a:rPr lang="ko-KR" altLang="en-US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소비자 행동 예측으로 불필요한 재고와 에너지 소비 감소 및 절감</a:t>
            </a:r>
            <a:endParaRPr lang="en-US" altLang="ko-KR" sz="35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457200" indent="-457200">
              <a:lnSpc>
                <a:spcPts val="5600"/>
              </a:lnSpc>
              <a:buFont typeface="Arial" panose="020B0604020202020204" pitchFamily="34" charset="0"/>
              <a:buChar char="•"/>
            </a:pPr>
            <a:r>
              <a:rPr lang="en-US" altLang="ko-KR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UN-SDGs ‘</a:t>
            </a:r>
            <a:r>
              <a:rPr lang="ko-KR" altLang="en-US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지속</a:t>
            </a:r>
            <a:r>
              <a:rPr lang="en-US" altLang="ko-KR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가능한 경제 성장</a:t>
            </a:r>
            <a:r>
              <a:rPr lang="en-US" altLang="ko-KR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’:</a:t>
            </a:r>
            <a:r>
              <a:rPr lang="ko-KR" altLang="en-US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예측 통한 기업 운영 효율성 개선</a:t>
            </a:r>
            <a:endParaRPr lang="en-US" altLang="ko-KR" sz="35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ts val="5600"/>
              </a:lnSpc>
              <a:buFont typeface="Arial" panose="020B0604020202020204" pitchFamily="34" charset="0"/>
              <a:buChar char="•"/>
            </a:pPr>
            <a:endParaRPr lang="en-US" altLang="ko-KR" sz="56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ts val="5600"/>
              </a:lnSpc>
            </a:pPr>
            <a:r>
              <a:rPr lang="en-US" altLang="ko-KR" sz="35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&lt;</a:t>
            </a:r>
            <a:r>
              <a:rPr lang="ko-KR" altLang="en-US" sz="35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고객 측면</a:t>
            </a:r>
            <a:r>
              <a:rPr lang="en-US" altLang="ko-KR" sz="35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&gt;</a:t>
            </a:r>
            <a:endParaRPr lang="ko-KR" altLang="en-US" sz="35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ts val="5600"/>
              </a:lnSpc>
            </a:pPr>
            <a:r>
              <a:rPr lang="ko-KR" altLang="en-US" sz="3500" b="1" u="sng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고객 만족도 향상</a:t>
            </a:r>
            <a:endParaRPr lang="en-US" altLang="ko-KR" sz="35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457200" indent="-457200">
              <a:lnSpc>
                <a:spcPts val="5600"/>
              </a:lnSpc>
              <a:buFont typeface="Arial" panose="020B0604020202020204" pitchFamily="34" charset="0"/>
              <a:buChar char="•"/>
            </a:pPr>
            <a:r>
              <a:rPr lang="ko-KR" altLang="en-US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불필요한 마케팅</a:t>
            </a:r>
            <a:r>
              <a:rPr lang="en-US" altLang="ko-KR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대신 개인화 서비스 제공으로 고객 만족도 상승</a:t>
            </a:r>
            <a:endParaRPr lang="en-US" altLang="ko-KR" sz="35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ts val="5600"/>
              </a:lnSpc>
            </a:pPr>
            <a:r>
              <a:rPr lang="ko-KR" altLang="en-US" sz="3500" b="1" u="sng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경제적 이익</a:t>
            </a:r>
            <a:endParaRPr lang="en-US" altLang="ko-KR" sz="35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457200" indent="-457200">
              <a:lnSpc>
                <a:spcPts val="5600"/>
              </a:lnSpc>
              <a:buFont typeface="Arial" panose="020B0604020202020204" pitchFamily="34" charset="0"/>
              <a:buChar char="•"/>
            </a:pPr>
            <a:r>
              <a:rPr lang="ko-KR" altLang="en-US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고객별 맞춤 할인 혜택 제공으로 소비자의 탐색 비용 및 시간 감소 </a:t>
            </a:r>
          </a:p>
          <a:p>
            <a:pPr marL="457200" indent="-457200">
              <a:lnSpc>
                <a:spcPts val="5600"/>
              </a:lnSpc>
              <a:buFont typeface="Arial" panose="020B0604020202020204" pitchFamily="34" charset="0"/>
              <a:buChar char="•"/>
            </a:pPr>
            <a:r>
              <a:rPr lang="ko-KR" altLang="en-US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제</a:t>
            </a:r>
            <a:r>
              <a:rPr lang="en-US" altLang="ko-KR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12 SDG ‘</a:t>
            </a:r>
            <a:r>
              <a:rPr lang="ko-KR" altLang="en-US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지속 가능한 소비 달성</a:t>
            </a:r>
            <a:r>
              <a:rPr lang="en-US" altLang="ko-KR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’:</a:t>
            </a:r>
            <a:r>
              <a:rPr lang="ko-KR" altLang="en-US" sz="3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맞춤형 서비스로 효율적 소비</a:t>
            </a:r>
            <a:endParaRPr lang="en-US" altLang="ko-KR" sz="35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ts val="5600"/>
              </a:lnSpc>
              <a:buFont typeface="Arial" panose="020B0604020202020204" pitchFamily="34" charset="0"/>
              <a:buChar char="•"/>
            </a:pPr>
            <a:endParaRPr lang="en-US" altLang="ko-KR" sz="3500" dirty="0">
              <a:ea typeface="에스코어 드림 3 Light" panose="020B030303030202020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5B7BBD-7524-C0AF-006F-3A9C9C934613}"/>
              </a:ext>
            </a:extLst>
          </p:cNvPr>
          <p:cNvSpPr txBox="1"/>
          <p:nvPr/>
        </p:nvSpPr>
        <p:spPr>
          <a:xfrm>
            <a:off x="30077162" y="34930472"/>
            <a:ext cx="104759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F3992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800</a:t>
            </a:r>
            <a:r>
              <a:rPr lang="ko-KR" altLang="en-US" sz="5000" dirty="0" err="1">
                <a:solidFill>
                  <a:srgbClr val="F3992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자이내</a:t>
            </a:r>
            <a:r>
              <a:rPr lang="en-US" altLang="ko-KR" sz="5000" dirty="0">
                <a:solidFill>
                  <a:srgbClr val="F3992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(</a:t>
            </a:r>
            <a:r>
              <a:rPr lang="ko-KR" altLang="en-US" sz="5000" dirty="0">
                <a:solidFill>
                  <a:srgbClr val="F3992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글자</a:t>
            </a:r>
            <a:r>
              <a:rPr lang="en-US" altLang="ko-KR" sz="5000" dirty="0">
                <a:solidFill>
                  <a:srgbClr val="F3992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or</a:t>
            </a:r>
            <a:r>
              <a:rPr lang="ko-KR" altLang="en-US" sz="5000" dirty="0">
                <a:solidFill>
                  <a:srgbClr val="F3992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글자</a:t>
            </a:r>
            <a:r>
              <a:rPr lang="en-US" altLang="ko-KR" sz="5000" dirty="0">
                <a:solidFill>
                  <a:srgbClr val="F3992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+</a:t>
            </a:r>
            <a:r>
              <a:rPr lang="ko-KR" altLang="en-US" sz="5000" dirty="0">
                <a:solidFill>
                  <a:srgbClr val="F3992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사진</a:t>
            </a:r>
            <a:r>
              <a:rPr lang="en-US" altLang="ko-KR" sz="5000" dirty="0">
                <a:solidFill>
                  <a:srgbClr val="F3992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or</a:t>
            </a:r>
            <a:r>
              <a:rPr lang="ko-KR" altLang="en-US" sz="5000" dirty="0">
                <a:solidFill>
                  <a:srgbClr val="F3992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사진</a:t>
            </a:r>
            <a:r>
              <a:rPr lang="en-US" altLang="ko-KR" sz="5000" dirty="0">
                <a:solidFill>
                  <a:srgbClr val="F3992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)</a:t>
            </a:r>
            <a:endParaRPr lang="ko-KR" altLang="en-US" sz="5000" dirty="0">
              <a:solidFill>
                <a:srgbClr val="F3992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5AC7B79-15EA-2C5E-8117-048F772D0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80" y="11262513"/>
            <a:ext cx="13716000" cy="9698182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0F75099-3B50-F40A-3F02-B51D58641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1300" y="39355134"/>
            <a:ext cx="15747532" cy="118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diagram of a cat boot training&#10;&#10;Description automatically generated with medium confidence">
            <a:extLst>
              <a:ext uri="{FF2B5EF4-FFF2-40B4-BE49-F238E27FC236}">
                <a16:creationId xmlns:a16="http://schemas.microsoft.com/office/drawing/2014/main" id="{119A2CBE-564D-A2EB-411F-F4D87ABCFA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4301" y="15863670"/>
            <a:ext cx="13716000" cy="771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8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0B97023DE870C42869739D9CF59B717" ma:contentTypeVersion="15" ma:contentTypeDescription="새 문서를 만듭니다." ma:contentTypeScope="" ma:versionID="3b6d69008b1329c97fdaa0585f630fc8">
  <xsd:schema xmlns:xsd="http://www.w3.org/2001/XMLSchema" xmlns:xs="http://www.w3.org/2001/XMLSchema" xmlns:p="http://schemas.microsoft.com/office/2006/metadata/properties" xmlns:ns2="a299acc5-eb73-46ef-828f-1d75a04bf2fc" xmlns:ns3="478e5f00-7c1a-4d40-804d-edd8db21e1f3" targetNamespace="http://schemas.microsoft.com/office/2006/metadata/properties" ma:root="true" ma:fieldsID="9f1bb2a9f0885a748e197fea666b9150" ns2:_="" ns3:_="">
    <xsd:import namespace="a299acc5-eb73-46ef-828f-1d75a04bf2fc"/>
    <xsd:import namespace="478e5f00-7c1a-4d40-804d-edd8db21e1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99acc5-eb73-46ef-828f-1d75a04bf2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이미지 태그" ma:readOnly="false" ma:fieldId="{5cf76f15-5ced-4ddc-b409-7134ff3c332f}" ma:taxonomyMulti="true" ma:sspId="7ff54aef-ecd8-4eac-80ff-db30800a26e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8e5f00-7c1a-4d40-804d-edd8db21e1f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89785ce3-6cc3-44df-b545-4e4c38f61c13}" ma:internalName="TaxCatchAll" ma:showField="CatchAllData" ma:web="478e5f00-7c1a-4d40-804d-edd8db21e1f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CD1B29-79A6-432F-BFB4-DAD025902B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99acc5-eb73-46ef-828f-1d75a04bf2fc"/>
    <ds:schemaRef ds:uri="478e5f00-7c1a-4d40-804d-edd8db21e1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7AF36B-28B2-4925-9A48-CA23471620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1039</TotalTime>
  <Words>564</Words>
  <Application>Microsoft Macintosh PowerPoint</Application>
  <PresentationFormat>Custom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S-Core Dream 3 Light</vt:lpstr>
      <vt:lpstr>에스코어 드림 3 Light</vt:lpstr>
      <vt:lpstr>에스코어 드림 5 Medium</vt:lpstr>
      <vt:lpstr>에스코어 드림 6 Bold</vt:lpstr>
      <vt:lpstr>에스코어 드림 9 Black</vt:lpstr>
      <vt:lpstr>Arial</vt:lpstr>
      <vt:lpstr>Calibri</vt:lpstr>
      <vt:lpstr>Calibri Light</vt:lpstr>
      <vt:lpstr>Office 테마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사업운영팀</dc:creator>
  <cp:lastModifiedBy>김성연</cp:lastModifiedBy>
  <cp:revision>18</cp:revision>
  <cp:lastPrinted>2023-11-28T12:33:56Z</cp:lastPrinted>
  <dcterms:created xsi:type="dcterms:W3CDTF">2023-11-16T07:33:08Z</dcterms:created>
  <dcterms:modified xsi:type="dcterms:W3CDTF">2023-11-28T16:57:38Z</dcterms:modified>
</cp:coreProperties>
</file>