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ECCCA"/>
          </a:solidFill>
        </a:fill>
      </a:tcStyle>
    </a:wholeTbl>
    <a:band2H>
      <a:tcTxStyle/>
      <a:tcStyle>
        <a:tcBdr/>
        <a:fill>
          <a:solidFill>
            <a:srgbClr val="E8E7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5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마스터 제목 스타일 편집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 algn="ctr">
              <a:buSzTx/>
              <a:buNone/>
            </a:lvl1pPr>
          </a:lstStyle>
          <a:p>
            <a:r>
              <a:t>마스터 부제목 스타일 편집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마스터 제목 스타일 편집</a:t>
            </a:r>
          </a:p>
        </p:txBody>
      </p:sp>
      <p:sp>
        <p:nvSpPr>
          <p:cNvPr id="94" name="Shape 94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</a:lstStyle>
          <a:p>
            <a:r>
              <a:t>마스터 텍스트 스타일을 편집합니다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마스터 제목 스타일 편집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382000" cy="411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t>마스터 텍스트 스타일을 편집합니다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6515100" y="152400"/>
            <a:ext cx="2095500" cy="5105400"/>
          </a:xfrm>
          <a:prstGeom prst="rect">
            <a:avLst/>
          </a:prstGeom>
        </p:spPr>
        <p:txBody>
          <a:bodyPr/>
          <a:lstStyle/>
          <a:p>
            <a:r>
              <a:t>마스터 제목 스타일 편집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228600" y="152400"/>
            <a:ext cx="6134100" cy="5105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t>마스터 텍스트 스타일을 편집합니다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마스터 제목 스타일 편집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 algn="ctr">
              <a:spcBef>
                <a:spcPts val="400"/>
              </a:spcBef>
              <a:buSzTx/>
              <a:buNone/>
              <a:defRPr sz="1800"/>
            </a:lvl1pPr>
          </a:lstStyle>
          <a:p>
            <a:r>
              <a:t>마스터 부제목 스타일 편집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마스터 제목 스타일 편집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382000" cy="411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/>
            </a:lvl1pPr>
            <a:lvl2pPr marL="742950" indent="-285750">
              <a:spcBef>
                <a:spcPts val="400"/>
              </a:spcBef>
              <a:defRPr sz="1800"/>
            </a:lvl2pPr>
            <a:lvl3pPr marL="1085850" indent="-171450">
              <a:spcBef>
                <a:spcPts val="400"/>
              </a:spcBef>
              <a:defRPr sz="1800"/>
            </a:lvl3pPr>
            <a:lvl4pPr marL="1577339" indent="-205739">
              <a:spcBef>
                <a:spcPts val="400"/>
              </a:spcBef>
              <a:defRPr sz="1800"/>
            </a:lvl4pPr>
            <a:lvl5pPr marL="2034539" indent="-205739">
              <a:spcBef>
                <a:spcPts val="400"/>
              </a:spcBef>
              <a:defRPr sz="1800"/>
            </a:lvl5pPr>
          </a:lstStyle>
          <a:p>
            <a:r>
              <a:t>마스터 텍스트 스타일을 편집합니다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cap="all"/>
            </a:lvl1pPr>
          </a:lstStyle>
          <a:p>
            <a:r>
              <a:t>마스터 제목 스타일 편집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</a:lstStyle>
          <a:p>
            <a:r>
              <a:t>마스터 텍스트 스타일을 편집합니다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마스터 제목 스타일 편집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114800" cy="411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마스터 텍스트 스타일을 편집합니다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마스터 제목 스타일 편집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/>
            </a:lvl1pPr>
          </a:lstStyle>
          <a:p>
            <a:r>
              <a:t>마스터 텍스트 스타일을 편집합니다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3"/>
          </p:nvPr>
        </p:nvSpPr>
        <p:spPr>
          <a:xfrm>
            <a:off x="4668421" y="1558508"/>
            <a:ext cx="3994983" cy="592971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마스터 제목 스타일 편집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마스터 제목 스타일 편집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382000" cy="411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t>마스터 텍스트 스타일을 편집합니다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마스터 제목 스타일 편집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t>마스터 텍스트 스타일을 편집합니다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3"/>
          </p:nvPr>
        </p:nvSpPr>
        <p:spPr>
          <a:xfrm>
            <a:off x="567214" y="1545115"/>
            <a:ext cx="2788285" cy="44710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마스터 제목 스타일 편집</a:t>
            </a:r>
          </a:p>
        </p:txBody>
      </p:sp>
      <p:sp>
        <p:nvSpPr>
          <p:cNvPr id="193" name="Shape 193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</a:lstStyle>
          <a:p>
            <a:r>
              <a:t>마스터 텍스트 스타일을 편집합니다</a:t>
            </a:r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마스터 제목 스타일 편집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382000" cy="411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/>
            </a:lvl1pPr>
            <a:lvl2pPr marL="742950" indent="-285750">
              <a:spcBef>
                <a:spcPts val="400"/>
              </a:spcBef>
              <a:defRPr sz="1800"/>
            </a:lvl2pPr>
            <a:lvl3pPr marL="1085850" indent="-171450">
              <a:spcBef>
                <a:spcPts val="400"/>
              </a:spcBef>
              <a:defRPr sz="1800"/>
            </a:lvl3pPr>
            <a:lvl4pPr marL="1577339" indent="-205739">
              <a:spcBef>
                <a:spcPts val="400"/>
              </a:spcBef>
              <a:defRPr sz="1800"/>
            </a:lvl4pPr>
            <a:lvl5pPr marL="2034539" indent="-205739">
              <a:spcBef>
                <a:spcPts val="400"/>
              </a:spcBef>
              <a:defRPr sz="1800"/>
            </a:lvl5pPr>
          </a:lstStyle>
          <a:p>
            <a:r>
              <a:t>마스터 텍스트 스타일을 편집합니다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6515100" y="152400"/>
            <a:ext cx="2095500" cy="5105400"/>
          </a:xfrm>
          <a:prstGeom prst="rect">
            <a:avLst/>
          </a:prstGeom>
        </p:spPr>
        <p:txBody>
          <a:bodyPr/>
          <a:lstStyle/>
          <a:p>
            <a:r>
              <a:t>마스터 제목 스타일 편집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xfrm>
            <a:off x="228600" y="152400"/>
            <a:ext cx="6134100" cy="5105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spcBef>
                <a:spcPts val="400"/>
              </a:spcBef>
              <a:defRPr sz="1800"/>
            </a:lvl1pPr>
            <a:lvl2pPr marL="742950" indent="-285750">
              <a:spcBef>
                <a:spcPts val="400"/>
              </a:spcBef>
              <a:defRPr sz="1800"/>
            </a:lvl2pPr>
            <a:lvl3pPr marL="1085850" indent="-171450">
              <a:spcBef>
                <a:spcPts val="400"/>
              </a:spcBef>
              <a:defRPr sz="1800"/>
            </a:lvl3pPr>
            <a:lvl4pPr marL="1577339" indent="-205739">
              <a:spcBef>
                <a:spcPts val="400"/>
              </a:spcBef>
              <a:defRPr sz="1800"/>
            </a:lvl4pPr>
            <a:lvl5pPr marL="2034539" indent="-205739">
              <a:spcBef>
                <a:spcPts val="400"/>
              </a:spcBef>
              <a:defRPr sz="1800"/>
            </a:lvl5pPr>
          </a:lstStyle>
          <a:p>
            <a:r>
              <a:t>마스터 텍스트 스타일을 편집합니다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마스터 제목 스타일 편집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내용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마스터 제목 스타일 편집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382000" cy="411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t>마스터 텍스트 스타일을 편집합니다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cap="all"/>
            </a:lvl1pPr>
          </a:lstStyle>
          <a:p>
            <a:r>
              <a:t>마스터 제목 스타일 편집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</a:lstStyle>
          <a:p>
            <a:r>
              <a:t>마스터 텍스트 스타일을 편집합니다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마스터 제목 스타일 편집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114800" cy="411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마스터 텍스트 스타일을 편집합니다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마스터 제목 스타일 편집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/>
            </a:lvl1pPr>
          </a:lstStyle>
          <a:p>
            <a:r>
              <a:t>마스터 텍스트 스타일을 편집합니다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sz="quarter" idx="13"/>
          </p:nvPr>
        </p:nvSpPr>
        <p:spPr>
          <a:xfrm>
            <a:off x="4668421" y="1558508"/>
            <a:ext cx="3994983" cy="592971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마스터 제목 스타일 편집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마스터 제목 스타일 편집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t>마스터 텍스트 스타일을 편집합니다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sz="quarter" idx="13"/>
          </p:nvPr>
        </p:nvSpPr>
        <p:spPr>
          <a:xfrm>
            <a:off x="567214" y="1545115"/>
            <a:ext cx="2788285" cy="44710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44488" y="838200"/>
            <a:ext cx="8456612" cy="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8520113" y="6310312"/>
            <a:ext cx="406401" cy="418853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450" tIns="44450" rIns="44450" bIns="44450" anchor="ctr">
            <a:normAutofit/>
          </a:bodyPr>
          <a:lstStyle/>
          <a:p>
            <a:r>
              <a:t>마스터 제목 스타일 편집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4450" tIns="44450" rIns="44450" bIns="4445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8520113" y="6310312"/>
            <a:ext cx="254001" cy="4188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685800" y="1628775"/>
            <a:ext cx="7772400" cy="2736850"/>
          </a:xfrm>
          <a:prstGeom prst="rect">
            <a:avLst/>
          </a:prstGeom>
        </p:spPr>
        <p:txBody>
          <a:bodyPr/>
          <a:lstStyle/>
          <a:p>
            <a:pPr algn="ctr">
              <a:defRPr sz="4800"/>
            </a:pPr>
            <a:r>
              <a:t>Control for </a:t>
            </a:r>
            <a:br/>
            <a:r>
              <a:t>Multicycle Approach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98" name="Shape 3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Instruction Execution Steps</a:t>
            </a:r>
          </a:p>
        </p:txBody>
      </p:sp>
      <p:pic>
        <p:nvPicPr>
          <p:cNvPr id="399" name="image6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1711325"/>
            <a:ext cx="8610600" cy="3089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/>
          </p:cNvSpPr>
          <p:nvPr>
            <p:ph type="sldNum" sz="quarter" idx="2"/>
          </p:nvPr>
        </p:nvSpPr>
        <p:spPr>
          <a:xfrm>
            <a:off x="8520113" y="6310312"/>
            <a:ext cx="395090" cy="4188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402" name="Shape 4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Figure 5.37 IF and ID</a:t>
            </a:r>
          </a:p>
        </p:txBody>
      </p:sp>
      <p:sp>
        <p:nvSpPr>
          <p:cNvPr id="403" name="Shape 403"/>
          <p:cNvSpPr>
            <a:spLocks noGrp="1"/>
          </p:cNvSpPr>
          <p:nvPr>
            <p:ph type="body" idx="1"/>
          </p:nvPr>
        </p:nvSpPr>
        <p:spPr>
          <a:xfrm>
            <a:off x="379078" y="1293478"/>
            <a:ext cx="8081044" cy="3813844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endParaRPr/>
          </a:p>
        </p:txBody>
      </p:sp>
      <p:pic>
        <p:nvPicPr>
          <p:cNvPr id="404" name="image7.png" descr="~AUT00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212" y="1628775"/>
            <a:ext cx="7148513" cy="3984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407" name="Shape 4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Figure 5.38 Memory-reference instruction</a:t>
            </a:r>
          </a:p>
        </p:txBody>
      </p:sp>
      <p:sp>
        <p:nvSpPr>
          <p:cNvPr id="408" name="Shape 408"/>
          <p:cNvSpPr>
            <a:spLocks noGrp="1"/>
          </p:cNvSpPr>
          <p:nvPr>
            <p:ph type="body" idx="1"/>
          </p:nvPr>
        </p:nvSpPr>
        <p:spPr>
          <a:xfrm>
            <a:off x="379078" y="1293478"/>
            <a:ext cx="8081044" cy="3813844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endParaRPr/>
          </a:p>
        </p:txBody>
      </p:sp>
      <p:pic>
        <p:nvPicPr>
          <p:cNvPr id="409" name="image8.png" descr="~AUT00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4600" y="836612"/>
            <a:ext cx="4356100" cy="60213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412" name="Shape 4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Figure 5.39,40,41 Other Instructions</a:t>
            </a:r>
          </a:p>
        </p:txBody>
      </p:sp>
      <p:pic>
        <p:nvPicPr>
          <p:cNvPr id="413" name="image9.png" descr="~AUT00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387" y="1341437"/>
            <a:ext cx="2781301" cy="4645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image10.png" descr="~AUT00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25775" y="2349500"/>
            <a:ext cx="2698750" cy="3095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image11.png" descr="~AUT00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00787" y="2420938"/>
            <a:ext cx="2427288" cy="2951162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Shape 416"/>
          <p:cNvSpPr/>
          <p:nvPr/>
        </p:nvSpPr>
        <p:spPr>
          <a:xfrm>
            <a:off x="468312" y="6237287"/>
            <a:ext cx="2207455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R-type instructions</a:t>
            </a:r>
          </a:p>
        </p:txBody>
      </p:sp>
      <p:sp>
        <p:nvSpPr>
          <p:cNvPr id="417" name="Shape 417"/>
          <p:cNvSpPr/>
          <p:nvPr/>
        </p:nvSpPr>
        <p:spPr>
          <a:xfrm>
            <a:off x="6372225" y="6165850"/>
            <a:ext cx="1953454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Jump instruction</a:t>
            </a:r>
          </a:p>
        </p:txBody>
      </p:sp>
      <p:sp>
        <p:nvSpPr>
          <p:cNvPr id="418" name="Shape 418"/>
          <p:cNvSpPr/>
          <p:nvPr/>
        </p:nvSpPr>
        <p:spPr>
          <a:xfrm>
            <a:off x="3429000" y="6165850"/>
            <a:ext cx="22860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t>Branch instruction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/>
          </p:cNvSpPr>
          <p:nvPr>
            <p:ph type="body" idx="1"/>
          </p:nvPr>
        </p:nvSpPr>
        <p:spPr>
          <a:xfrm>
            <a:off x="379078" y="1293478"/>
            <a:ext cx="8081044" cy="381384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SzTx/>
              <a:buNone/>
              <a:defRPr sz="1600"/>
            </a:pPr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endParaRPr/>
          </a:p>
          <a:p>
            <a:pPr>
              <a:lnSpc>
                <a:spcPct val="90000"/>
              </a:lnSpc>
              <a:spcBef>
                <a:spcPts val="300"/>
              </a:spcBef>
              <a:buSzTx/>
              <a:buNone/>
              <a:defRPr sz="1600"/>
            </a:pPr>
            <a:r>
              <a:t/>
            </a:r>
            <a:br/>
            <a:endParaRPr/>
          </a:p>
        </p:txBody>
      </p:sp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Graphical Specification of FSM</a:t>
            </a:r>
          </a:p>
        </p:txBody>
      </p:sp>
      <p:sp>
        <p:nvSpPr>
          <p:cNvPr id="422" name="Shape 422"/>
          <p:cNvSpPr/>
          <p:nvPr/>
        </p:nvSpPr>
        <p:spPr>
          <a:xfrm>
            <a:off x="354012" y="828675"/>
            <a:ext cx="4637089" cy="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23" name="image1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600" y="595312"/>
            <a:ext cx="6042025" cy="6262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426" name="Shape 426"/>
          <p:cNvSpPr>
            <a:spLocks noGrp="1"/>
          </p:cNvSpPr>
          <p:nvPr>
            <p:ph type="body" idx="1"/>
          </p:nvPr>
        </p:nvSpPr>
        <p:spPr>
          <a:xfrm>
            <a:off x="379078" y="1293478"/>
            <a:ext cx="8081044" cy="3813844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sz="1800"/>
            </a:lvl1pPr>
          </a:lstStyle>
          <a:p>
            <a:r>
              <a:t>Implementation:</a:t>
            </a:r>
          </a:p>
        </p:txBody>
      </p:sp>
      <p:sp>
        <p:nvSpPr>
          <p:cNvPr id="427" name="Shape 4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Finite State Machine for Control</a:t>
            </a:r>
          </a:p>
        </p:txBody>
      </p:sp>
      <p:pic>
        <p:nvPicPr>
          <p:cNvPr id="428" name="image13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9975" y="1700213"/>
            <a:ext cx="4608513" cy="4752976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Shape 429"/>
          <p:cNvSpPr/>
          <p:nvPr/>
        </p:nvSpPr>
        <p:spPr>
          <a:xfrm>
            <a:off x="2771775" y="2659063"/>
            <a:ext cx="2601476" cy="42139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t>Combinational logic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432" name="Shape 432"/>
          <p:cNvSpPr>
            <a:spLocks noGrp="1"/>
          </p:cNvSpPr>
          <p:nvPr>
            <p:ph type="title"/>
          </p:nvPr>
        </p:nvSpPr>
        <p:spPr>
          <a:xfrm>
            <a:off x="228600" y="152400"/>
            <a:ext cx="9023350" cy="609600"/>
          </a:xfrm>
          <a:prstGeom prst="rect">
            <a:avLst/>
          </a:prstGeom>
        </p:spPr>
        <p:txBody>
          <a:bodyPr/>
          <a:lstStyle/>
          <a:p>
            <a:r>
              <a:t>Output Table (next state function + output function)</a:t>
            </a:r>
          </a:p>
        </p:txBody>
      </p:sp>
      <p:sp>
        <p:nvSpPr>
          <p:cNvPr id="433" name="Shape 433"/>
          <p:cNvSpPr>
            <a:spLocks noGrp="1"/>
          </p:cNvSpPr>
          <p:nvPr>
            <p:ph type="body" idx="1"/>
          </p:nvPr>
        </p:nvSpPr>
        <p:spPr>
          <a:xfrm>
            <a:off x="379078" y="1293478"/>
            <a:ext cx="8081044" cy="3813844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endParaRPr/>
          </a:p>
        </p:txBody>
      </p:sp>
      <p:pic>
        <p:nvPicPr>
          <p:cNvPr id="434" name="image14.png" descr="~AUT00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1912" y="990600"/>
            <a:ext cx="6364289" cy="5802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437" name="Shape 4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 Implementation for control logic</a:t>
            </a:r>
          </a:p>
        </p:txBody>
      </p:sp>
      <p:pic>
        <p:nvPicPr>
          <p:cNvPr id="438" name="image15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387" y="908050"/>
            <a:ext cx="4248151" cy="5949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9" name="image16.png" descr="~AUT000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1275" y="981075"/>
            <a:ext cx="5292725" cy="1290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40" name="image17.png" descr="~AUT00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27537" y="2276475"/>
            <a:ext cx="4716463" cy="4300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443" name="Shape 4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Summary</a:t>
            </a:r>
          </a:p>
        </p:txBody>
      </p:sp>
      <p:sp>
        <p:nvSpPr>
          <p:cNvPr id="444" name="Shape 444"/>
          <p:cNvSpPr>
            <a:spLocks noGrp="1"/>
          </p:cNvSpPr>
          <p:nvPr>
            <p:ph type="body" idx="1"/>
          </p:nvPr>
        </p:nvSpPr>
        <p:spPr>
          <a:xfrm>
            <a:off x="353679" y="1131553"/>
            <a:ext cx="8435055" cy="381384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88035" indent="-288035" defTabSz="768095">
              <a:lnSpc>
                <a:spcPct val="125000"/>
              </a:lnSpc>
              <a:spcBef>
                <a:spcPts val="400"/>
              </a:spcBef>
              <a:defRPr sz="2016"/>
            </a:pPr>
            <a:r>
              <a:t>If we understand the instructions…</a:t>
            </a:r>
            <a:br/>
            <a:r>
              <a:t>	We can build a simple processor!</a:t>
            </a:r>
          </a:p>
          <a:p>
            <a:pPr marL="288035" indent="-288035" defTabSz="768095">
              <a:lnSpc>
                <a:spcPct val="125000"/>
              </a:lnSpc>
              <a:spcBef>
                <a:spcPts val="400"/>
              </a:spcBef>
              <a:defRPr sz="2016"/>
            </a:pPr>
            <a:r>
              <a:t>If instructions take different amounts of time, multi-cycle is better</a:t>
            </a:r>
          </a:p>
          <a:p>
            <a:pPr marL="288035" indent="-288035" defTabSz="768095">
              <a:lnSpc>
                <a:spcPct val="125000"/>
              </a:lnSpc>
              <a:spcBef>
                <a:spcPts val="400"/>
              </a:spcBef>
              <a:defRPr sz="2016"/>
            </a:pPr>
            <a:r>
              <a:t>Datapath implemented using:</a:t>
            </a:r>
          </a:p>
          <a:p>
            <a:pPr marL="624077" lvl="1" indent="-240029" defTabSz="768095">
              <a:lnSpc>
                <a:spcPct val="125000"/>
              </a:lnSpc>
              <a:spcBef>
                <a:spcPts val="400"/>
              </a:spcBef>
              <a:defRPr sz="2016"/>
            </a:pPr>
            <a:r>
              <a:t>Combinational logic for arithmetic</a:t>
            </a:r>
            <a:endParaRPr sz="2351"/>
          </a:p>
          <a:p>
            <a:pPr marL="624077" lvl="1" indent="-240029" defTabSz="768095">
              <a:lnSpc>
                <a:spcPct val="125000"/>
              </a:lnSpc>
              <a:spcBef>
                <a:spcPts val="400"/>
              </a:spcBef>
              <a:defRPr sz="2016"/>
            </a:pPr>
            <a:r>
              <a:t>State holding elements to remember bits</a:t>
            </a:r>
            <a:endParaRPr sz="2351"/>
          </a:p>
          <a:p>
            <a:pPr marL="288035" indent="-288035" defTabSz="768095">
              <a:lnSpc>
                <a:spcPct val="125000"/>
              </a:lnSpc>
              <a:spcBef>
                <a:spcPts val="400"/>
              </a:spcBef>
              <a:defRPr sz="2016"/>
            </a:pPr>
            <a:r>
              <a:t>Control implemented using:</a:t>
            </a:r>
          </a:p>
          <a:p>
            <a:pPr marL="624077" lvl="1" indent="-240029" defTabSz="768095">
              <a:lnSpc>
                <a:spcPct val="125000"/>
              </a:lnSpc>
              <a:spcBef>
                <a:spcPts val="400"/>
              </a:spcBef>
              <a:defRPr sz="2016"/>
            </a:pPr>
            <a:r>
              <a:t>Combinational logic for single-cycle implementation</a:t>
            </a:r>
            <a:endParaRPr sz="2351"/>
          </a:p>
          <a:p>
            <a:pPr marL="624077" lvl="1" indent="-240029" defTabSz="768095">
              <a:lnSpc>
                <a:spcPct val="125000"/>
              </a:lnSpc>
              <a:spcBef>
                <a:spcPts val="400"/>
              </a:spcBef>
              <a:defRPr sz="2016"/>
            </a:pPr>
            <a:r>
              <a:t>Finite state machine for multi-cycle implementation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sldNum" sz="quarter" idx="2"/>
          </p:nvPr>
        </p:nvSpPr>
        <p:spPr>
          <a:xfrm>
            <a:off x="8520113" y="6310312"/>
            <a:ext cx="254001" cy="4188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33" name="Shape 233"/>
          <p:cNvSpPr>
            <a:spLocks noGrp="1"/>
          </p:cNvSpPr>
          <p:nvPr>
            <p:ph type="body" idx="1"/>
          </p:nvPr>
        </p:nvSpPr>
        <p:spPr>
          <a:xfrm>
            <a:off x="437531" y="1063006"/>
            <a:ext cx="8008588" cy="473198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dirty="0"/>
              <a:t>How many cycles will it take to execute this code? </a:t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$t2, 0($t3)</a:t>
            </a:r>
            <a:br>
              <a:rPr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$t3, 4($t3)</a:t>
            </a:r>
            <a:br>
              <a:rPr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beq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$t2, $t3, Label #assume not taken</a:t>
            </a:r>
            <a:br>
              <a:rPr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	add $t5, $t2, $t3</a:t>
            </a:r>
            <a:br>
              <a:rPr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sw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$t5, 8($t3</a:t>
            </a:r>
            <a:r>
              <a:rPr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Label:	...</a:t>
            </a:r>
            <a:br>
              <a:rPr dirty="0">
                <a:latin typeface="Courier New"/>
                <a:ea typeface="Courier New"/>
                <a:cs typeface="Courier New"/>
                <a:sym typeface="Courier New"/>
              </a:rPr>
            </a:b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dirty="0"/>
              <a:t>What is going on during the 8th cycle of execution?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dirty="0"/>
              <a:t>In what cycle does the actual addition of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$t2 </a:t>
            </a:r>
            <a:r>
              <a:rPr dirty="0"/>
              <a:t>and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$t3 </a:t>
            </a:r>
            <a:r>
              <a:rPr dirty="0"/>
              <a:t>takes place?	</a:t>
            </a:r>
            <a:br>
              <a:rPr dirty="0"/>
            </a:br>
            <a:r>
              <a:rPr sz="1600" dirty="0"/>
              <a:t>	</a:t>
            </a:r>
          </a:p>
        </p:txBody>
      </p:sp>
      <p:sp>
        <p:nvSpPr>
          <p:cNvPr id="234" name="Shape 234"/>
          <p:cNvSpPr/>
          <p:nvPr/>
        </p:nvSpPr>
        <p:spPr>
          <a:xfrm flipH="1">
            <a:off x="5029199" y="2667000"/>
            <a:ext cx="838201" cy="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58" name="Group 358"/>
          <p:cNvGrpSpPr/>
          <p:nvPr/>
        </p:nvGrpSpPr>
        <p:grpSpPr>
          <a:xfrm>
            <a:off x="1201737" y="5805488"/>
            <a:ext cx="6732587" cy="236537"/>
            <a:chOff x="0" y="0"/>
            <a:chExt cx="6732585" cy="236535"/>
          </a:xfrm>
        </p:grpSpPr>
        <p:grpSp>
          <p:nvGrpSpPr>
            <p:cNvPr id="275" name="Group 275"/>
            <p:cNvGrpSpPr/>
            <p:nvPr/>
          </p:nvGrpSpPr>
          <p:grpSpPr>
            <a:xfrm>
              <a:off x="0" y="0"/>
              <a:ext cx="2224087" cy="236537"/>
              <a:chOff x="0" y="0"/>
              <a:chExt cx="2224086" cy="236535"/>
            </a:xfrm>
          </p:grpSpPr>
          <p:grpSp>
            <p:nvGrpSpPr>
              <p:cNvPr id="239" name="Group 239"/>
              <p:cNvGrpSpPr/>
              <p:nvPr/>
            </p:nvGrpSpPr>
            <p:grpSpPr>
              <a:xfrm>
                <a:off x="0" y="0"/>
                <a:ext cx="269874" cy="236537"/>
                <a:chOff x="0" y="0"/>
                <a:chExt cx="269873" cy="236535"/>
              </a:xfrm>
            </p:grpSpPr>
            <p:sp>
              <p:nvSpPr>
                <p:cNvPr id="235" name="Shape 235"/>
                <p:cNvSpPr/>
                <p:nvPr/>
              </p:nvSpPr>
              <p:spPr>
                <a:xfrm flipV="1">
                  <a:off x="-1" y="0"/>
                  <a:ext cx="2" cy="236537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6" name="Shape 236"/>
                <p:cNvSpPr/>
                <p:nvPr/>
              </p:nvSpPr>
              <p:spPr>
                <a:xfrm>
                  <a:off x="7937" y="4761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7" name="Shape 237"/>
                <p:cNvSpPr/>
                <p:nvPr/>
              </p:nvSpPr>
              <p:spPr>
                <a:xfrm flipH="1">
                  <a:off x="138112" y="12698"/>
                  <a:ext cx="1" cy="21113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8" name="Shape 238"/>
                <p:cNvSpPr/>
                <p:nvPr/>
              </p:nvSpPr>
              <p:spPr>
                <a:xfrm>
                  <a:off x="146049" y="230186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44" name="Group 244"/>
              <p:cNvGrpSpPr/>
              <p:nvPr/>
            </p:nvGrpSpPr>
            <p:grpSpPr>
              <a:xfrm>
                <a:off x="276224" y="0"/>
                <a:ext cx="268288" cy="236537"/>
                <a:chOff x="0" y="0"/>
                <a:chExt cx="268286" cy="236535"/>
              </a:xfrm>
            </p:grpSpPr>
            <p:sp>
              <p:nvSpPr>
                <p:cNvPr id="240" name="Shape 240"/>
                <p:cNvSpPr/>
                <p:nvPr/>
              </p:nvSpPr>
              <p:spPr>
                <a:xfrm flipV="1">
                  <a:off x="-1" y="0"/>
                  <a:ext cx="2" cy="236537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1" name="Shape 241"/>
                <p:cNvSpPr/>
                <p:nvPr/>
              </p:nvSpPr>
              <p:spPr>
                <a:xfrm>
                  <a:off x="7937" y="4761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2" name="Shape 242"/>
                <p:cNvSpPr/>
                <p:nvPr/>
              </p:nvSpPr>
              <p:spPr>
                <a:xfrm flipH="1">
                  <a:off x="138112" y="12698"/>
                  <a:ext cx="1" cy="21113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3" name="Shape 243"/>
                <p:cNvSpPr/>
                <p:nvPr/>
              </p:nvSpPr>
              <p:spPr>
                <a:xfrm>
                  <a:off x="146049" y="230186"/>
                  <a:ext cx="122238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49" name="Group 249"/>
              <p:cNvGrpSpPr/>
              <p:nvPr/>
            </p:nvGrpSpPr>
            <p:grpSpPr>
              <a:xfrm>
                <a:off x="550862" y="0"/>
                <a:ext cx="282575" cy="236537"/>
                <a:chOff x="0" y="0"/>
                <a:chExt cx="282573" cy="236535"/>
              </a:xfrm>
            </p:grpSpPr>
            <p:sp>
              <p:nvSpPr>
                <p:cNvPr id="245" name="Shape 245"/>
                <p:cNvSpPr/>
                <p:nvPr/>
              </p:nvSpPr>
              <p:spPr>
                <a:xfrm flipV="1">
                  <a:off x="-1" y="0"/>
                  <a:ext cx="2" cy="236537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6" name="Shape 246"/>
                <p:cNvSpPr/>
                <p:nvPr/>
              </p:nvSpPr>
              <p:spPr>
                <a:xfrm>
                  <a:off x="7937" y="4761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7" name="Shape 247"/>
                <p:cNvSpPr/>
                <p:nvPr/>
              </p:nvSpPr>
              <p:spPr>
                <a:xfrm flipH="1">
                  <a:off x="138112" y="12698"/>
                  <a:ext cx="1" cy="21113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8" name="Shape 248"/>
                <p:cNvSpPr/>
                <p:nvPr/>
              </p:nvSpPr>
              <p:spPr>
                <a:xfrm>
                  <a:off x="146049" y="230186"/>
                  <a:ext cx="1365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54" name="Group 254"/>
              <p:cNvGrpSpPr/>
              <p:nvPr/>
            </p:nvGrpSpPr>
            <p:grpSpPr>
              <a:xfrm>
                <a:off x="839787" y="0"/>
                <a:ext cx="268288" cy="236537"/>
                <a:chOff x="0" y="0"/>
                <a:chExt cx="268286" cy="236535"/>
              </a:xfrm>
            </p:grpSpPr>
            <p:sp>
              <p:nvSpPr>
                <p:cNvPr id="250" name="Shape 250"/>
                <p:cNvSpPr/>
                <p:nvPr/>
              </p:nvSpPr>
              <p:spPr>
                <a:xfrm flipV="1">
                  <a:off x="-1" y="0"/>
                  <a:ext cx="2" cy="236537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1" name="Shape 251"/>
                <p:cNvSpPr/>
                <p:nvPr/>
              </p:nvSpPr>
              <p:spPr>
                <a:xfrm>
                  <a:off x="7937" y="4761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2" name="Shape 252"/>
                <p:cNvSpPr/>
                <p:nvPr/>
              </p:nvSpPr>
              <p:spPr>
                <a:xfrm flipH="1">
                  <a:off x="138112" y="12698"/>
                  <a:ext cx="1" cy="21113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3" name="Shape 253"/>
                <p:cNvSpPr/>
                <p:nvPr/>
              </p:nvSpPr>
              <p:spPr>
                <a:xfrm>
                  <a:off x="146049" y="230186"/>
                  <a:ext cx="122238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59" name="Group 259"/>
              <p:cNvGrpSpPr/>
              <p:nvPr/>
            </p:nvGrpSpPr>
            <p:grpSpPr>
              <a:xfrm>
                <a:off x="1114424" y="0"/>
                <a:ext cx="269875" cy="236537"/>
                <a:chOff x="0" y="0"/>
                <a:chExt cx="269873" cy="236535"/>
              </a:xfrm>
            </p:grpSpPr>
            <p:sp>
              <p:nvSpPr>
                <p:cNvPr id="255" name="Shape 255"/>
                <p:cNvSpPr/>
                <p:nvPr/>
              </p:nvSpPr>
              <p:spPr>
                <a:xfrm flipV="1">
                  <a:off x="-1" y="0"/>
                  <a:ext cx="2" cy="236537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6" name="Shape 256"/>
                <p:cNvSpPr/>
                <p:nvPr/>
              </p:nvSpPr>
              <p:spPr>
                <a:xfrm>
                  <a:off x="7937" y="4761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7" name="Shape 257"/>
                <p:cNvSpPr/>
                <p:nvPr/>
              </p:nvSpPr>
              <p:spPr>
                <a:xfrm flipH="1">
                  <a:off x="138112" y="12698"/>
                  <a:ext cx="1" cy="21113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8" name="Shape 258"/>
                <p:cNvSpPr/>
                <p:nvPr/>
              </p:nvSpPr>
              <p:spPr>
                <a:xfrm>
                  <a:off x="146049" y="230186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64" name="Group 264"/>
              <p:cNvGrpSpPr/>
              <p:nvPr/>
            </p:nvGrpSpPr>
            <p:grpSpPr>
              <a:xfrm>
                <a:off x="1390649" y="0"/>
                <a:ext cx="280988" cy="236537"/>
                <a:chOff x="0" y="0"/>
                <a:chExt cx="280986" cy="236535"/>
              </a:xfrm>
            </p:grpSpPr>
            <p:sp>
              <p:nvSpPr>
                <p:cNvPr id="260" name="Shape 260"/>
                <p:cNvSpPr/>
                <p:nvPr/>
              </p:nvSpPr>
              <p:spPr>
                <a:xfrm flipV="1">
                  <a:off x="-1" y="0"/>
                  <a:ext cx="2" cy="236537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1" name="Shape 261"/>
                <p:cNvSpPr/>
                <p:nvPr/>
              </p:nvSpPr>
              <p:spPr>
                <a:xfrm>
                  <a:off x="7937" y="4761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2" name="Shape 262"/>
                <p:cNvSpPr/>
                <p:nvPr/>
              </p:nvSpPr>
              <p:spPr>
                <a:xfrm flipH="1">
                  <a:off x="138112" y="12698"/>
                  <a:ext cx="1" cy="21113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3" name="Shape 263"/>
                <p:cNvSpPr/>
                <p:nvPr/>
              </p:nvSpPr>
              <p:spPr>
                <a:xfrm>
                  <a:off x="146049" y="230186"/>
                  <a:ext cx="134938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69" name="Group 269"/>
              <p:cNvGrpSpPr/>
              <p:nvPr/>
            </p:nvGrpSpPr>
            <p:grpSpPr>
              <a:xfrm>
                <a:off x="1677987" y="0"/>
                <a:ext cx="269875" cy="236537"/>
                <a:chOff x="0" y="0"/>
                <a:chExt cx="269873" cy="236535"/>
              </a:xfrm>
            </p:grpSpPr>
            <p:sp>
              <p:nvSpPr>
                <p:cNvPr id="265" name="Shape 265"/>
                <p:cNvSpPr/>
                <p:nvPr/>
              </p:nvSpPr>
              <p:spPr>
                <a:xfrm flipV="1">
                  <a:off x="-1" y="0"/>
                  <a:ext cx="2" cy="236537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6" name="Shape 266"/>
                <p:cNvSpPr/>
                <p:nvPr/>
              </p:nvSpPr>
              <p:spPr>
                <a:xfrm>
                  <a:off x="7937" y="4761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7" name="Shape 267"/>
                <p:cNvSpPr/>
                <p:nvPr/>
              </p:nvSpPr>
              <p:spPr>
                <a:xfrm flipH="1">
                  <a:off x="138112" y="12698"/>
                  <a:ext cx="1" cy="21113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8" name="Shape 268"/>
                <p:cNvSpPr/>
                <p:nvPr/>
              </p:nvSpPr>
              <p:spPr>
                <a:xfrm>
                  <a:off x="146049" y="230186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74" name="Group 274"/>
              <p:cNvGrpSpPr/>
              <p:nvPr/>
            </p:nvGrpSpPr>
            <p:grpSpPr>
              <a:xfrm>
                <a:off x="1954212" y="0"/>
                <a:ext cx="269875" cy="236537"/>
                <a:chOff x="0" y="0"/>
                <a:chExt cx="269873" cy="236535"/>
              </a:xfrm>
            </p:grpSpPr>
            <p:sp>
              <p:nvSpPr>
                <p:cNvPr id="270" name="Shape 270"/>
                <p:cNvSpPr/>
                <p:nvPr/>
              </p:nvSpPr>
              <p:spPr>
                <a:xfrm flipV="1">
                  <a:off x="-1" y="0"/>
                  <a:ext cx="2" cy="236537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71" name="Shape 271"/>
                <p:cNvSpPr/>
                <p:nvPr/>
              </p:nvSpPr>
              <p:spPr>
                <a:xfrm>
                  <a:off x="7937" y="4761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72" name="Shape 272"/>
                <p:cNvSpPr/>
                <p:nvPr/>
              </p:nvSpPr>
              <p:spPr>
                <a:xfrm flipH="1">
                  <a:off x="138112" y="12698"/>
                  <a:ext cx="1" cy="21113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73" name="Shape 273"/>
                <p:cNvSpPr/>
                <p:nvPr/>
              </p:nvSpPr>
              <p:spPr>
                <a:xfrm>
                  <a:off x="146049" y="230186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316" name="Group 316"/>
            <p:cNvGrpSpPr/>
            <p:nvPr/>
          </p:nvGrpSpPr>
          <p:grpSpPr>
            <a:xfrm>
              <a:off x="2254249" y="0"/>
              <a:ext cx="2224088" cy="236537"/>
              <a:chOff x="0" y="0"/>
              <a:chExt cx="2224086" cy="236535"/>
            </a:xfrm>
          </p:grpSpPr>
          <p:grpSp>
            <p:nvGrpSpPr>
              <p:cNvPr id="280" name="Group 280"/>
              <p:cNvGrpSpPr/>
              <p:nvPr/>
            </p:nvGrpSpPr>
            <p:grpSpPr>
              <a:xfrm>
                <a:off x="0" y="0"/>
                <a:ext cx="269874" cy="236537"/>
                <a:chOff x="0" y="0"/>
                <a:chExt cx="269873" cy="236535"/>
              </a:xfrm>
            </p:grpSpPr>
            <p:sp>
              <p:nvSpPr>
                <p:cNvPr id="276" name="Shape 276"/>
                <p:cNvSpPr/>
                <p:nvPr/>
              </p:nvSpPr>
              <p:spPr>
                <a:xfrm flipV="1">
                  <a:off x="-1" y="0"/>
                  <a:ext cx="2" cy="236537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77" name="Shape 277"/>
                <p:cNvSpPr/>
                <p:nvPr/>
              </p:nvSpPr>
              <p:spPr>
                <a:xfrm>
                  <a:off x="7937" y="4761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78" name="Shape 278"/>
                <p:cNvSpPr/>
                <p:nvPr/>
              </p:nvSpPr>
              <p:spPr>
                <a:xfrm flipH="1">
                  <a:off x="138112" y="12698"/>
                  <a:ext cx="1" cy="21113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79" name="Shape 279"/>
                <p:cNvSpPr/>
                <p:nvPr/>
              </p:nvSpPr>
              <p:spPr>
                <a:xfrm>
                  <a:off x="146049" y="230186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85" name="Group 285"/>
              <p:cNvGrpSpPr/>
              <p:nvPr/>
            </p:nvGrpSpPr>
            <p:grpSpPr>
              <a:xfrm>
                <a:off x="276224" y="0"/>
                <a:ext cx="269875" cy="236537"/>
                <a:chOff x="0" y="0"/>
                <a:chExt cx="269873" cy="236535"/>
              </a:xfrm>
            </p:grpSpPr>
            <p:sp>
              <p:nvSpPr>
                <p:cNvPr id="281" name="Shape 281"/>
                <p:cNvSpPr/>
                <p:nvPr/>
              </p:nvSpPr>
              <p:spPr>
                <a:xfrm flipV="1">
                  <a:off x="-1" y="0"/>
                  <a:ext cx="2" cy="236537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2" name="Shape 282"/>
                <p:cNvSpPr/>
                <p:nvPr/>
              </p:nvSpPr>
              <p:spPr>
                <a:xfrm>
                  <a:off x="7937" y="4761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3" name="Shape 283"/>
                <p:cNvSpPr/>
                <p:nvPr/>
              </p:nvSpPr>
              <p:spPr>
                <a:xfrm flipH="1">
                  <a:off x="138112" y="12698"/>
                  <a:ext cx="1" cy="21113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4" name="Shape 284"/>
                <p:cNvSpPr/>
                <p:nvPr/>
              </p:nvSpPr>
              <p:spPr>
                <a:xfrm>
                  <a:off x="146049" y="230186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90" name="Group 290"/>
              <p:cNvGrpSpPr/>
              <p:nvPr/>
            </p:nvGrpSpPr>
            <p:grpSpPr>
              <a:xfrm>
                <a:off x="552449" y="0"/>
                <a:ext cx="280988" cy="236537"/>
                <a:chOff x="0" y="0"/>
                <a:chExt cx="280986" cy="236535"/>
              </a:xfrm>
            </p:grpSpPr>
            <p:sp>
              <p:nvSpPr>
                <p:cNvPr id="286" name="Shape 286"/>
                <p:cNvSpPr/>
                <p:nvPr/>
              </p:nvSpPr>
              <p:spPr>
                <a:xfrm flipV="1">
                  <a:off x="-1" y="0"/>
                  <a:ext cx="2" cy="236537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7" name="Shape 287"/>
                <p:cNvSpPr/>
                <p:nvPr/>
              </p:nvSpPr>
              <p:spPr>
                <a:xfrm>
                  <a:off x="7937" y="4761"/>
                  <a:ext cx="122238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8" name="Shape 288"/>
                <p:cNvSpPr/>
                <p:nvPr/>
              </p:nvSpPr>
              <p:spPr>
                <a:xfrm flipH="1">
                  <a:off x="136524" y="12698"/>
                  <a:ext cx="1" cy="21113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9" name="Shape 289"/>
                <p:cNvSpPr/>
                <p:nvPr/>
              </p:nvSpPr>
              <p:spPr>
                <a:xfrm>
                  <a:off x="144462" y="230186"/>
                  <a:ext cx="1365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95" name="Group 295"/>
              <p:cNvGrpSpPr/>
              <p:nvPr/>
            </p:nvGrpSpPr>
            <p:grpSpPr>
              <a:xfrm>
                <a:off x="839787" y="0"/>
                <a:ext cx="269875" cy="236537"/>
                <a:chOff x="0" y="0"/>
                <a:chExt cx="269873" cy="236535"/>
              </a:xfrm>
            </p:grpSpPr>
            <p:sp>
              <p:nvSpPr>
                <p:cNvPr id="291" name="Shape 291"/>
                <p:cNvSpPr/>
                <p:nvPr/>
              </p:nvSpPr>
              <p:spPr>
                <a:xfrm flipV="1">
                  <a:off x="-1" y="0"/>
                  <a:ext cx="2" cy="236537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92" name="Shape 292"/>
                <p:cNvSpPr/>
                <p:nvPr/>
              </p:nvSpPr>
              <p:spPr>
                <a:xfrm>
                  <a:off x="7937" y="4761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93" name="Shape 293"/>
                <p:cNvSpPr/>
                <p:nvPr/>
              </p:nvSpPr>
              <p:spPr>
                <a:xfrm flipH="1">
                  <a:off x="138112" y="12698"/>
                  <a:ext cx="1" cy="21113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94" name="Shape 294"/>
                <p:cNvSpPr/>
                <p:nvPr/>
              </p:nvSpPr>
              <p:spPr>
                <a:xfrm>
                  <a:off x="146049" y="230186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00" name="Group 300"/>
              <p:cNvGrpSpPr/>
              <p:nvPr/>
            </p:nvGrpSpPr>
            <p:grpSpPr>
              <a:xfrm>
                <a:off x="1116012" y="0"/>
                <a:ext cx="268287" cy="236537"/>
                <a:chOff x="0" y="0"/>
                <a:chExt cx="268286" cy="236535"/>
              </a:xfrm>
            </p:grpSpPr>
            <p:sp>
              <p:nvSpPr>
                <p:cNvPr id="296" name="Shape 296"/>
                <p:cNvSpPr/>
                <p:nvPr/>
              </p:nvSpPr>
              <p:spPr>
                <a:xfrm flipV="1">
                  <a:off x="-1" y="0"/>
                  <a:ext cx="2" cy="236537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97" name="Shape 297"/>
                <p:cNvSpPr/>
                <p:nvPr/>
              </p:nvSpPr>
              <p:spPr>
                <a:xfrm>
                  <a:off x="7937" y="4761"/>
                  <a:ext cx="122238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98" name="Shape 298"/>
                <p:cNvSpPr/>
                <p:nvPr/>
              </p:nvSpPr>
              <p:spPr>
                <a:xfrm flipH="1">
                  <a:off x="136524" y="12698"/>
                  <a:ext cx="1" cy="21113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99" name="Shape 299"/>
                <p:cNvSpPr/>
                <p:nvPr/>
              </p:nvSpPr>
              <p:spPr>
                <a:xfrm>
                  <a:off x="144462" y="230186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05" name="Group 305"/>
              <p:cNvGrpSpPr/>
              <p:nvPr/>
            </p:nvGrpSpPr>
            <p:grpSpPr>
              <a:xfrm>
                <a:off x="1390649" y="0"/>
                <a:ext cx="282575" cy="236537"/>
                <a:chOff x="0" y="0"/>
                <a:chExt cx="282573" cy="236535"/>
              </a:xfrm>
            </p:grpSpPr>
            <p:sp>
              <p:nvSpPr>
                <p:cNvPr id="301" name="Shape 301"/>
                <p:cNvSpPr/>
                <p:nvPr/>
              </p:nvSpPr>
              <p:spPr>
                <a:xfrm flipV="1">
                  <a:off x="-1" y="0"/>
                  <a:ext cx="2" cy="236537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02" name="Shape 302"/>
                <p:cNvSpPr/>
                <p:nvPr/>
              </p:nvSpPr>
              <p:spPr>
                <a:xfrm>
                  <a:off x="7937" y="4761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03" name="Shape 303"/>
                <p:cNvSpPr/>
                <p:nvPr/>
              </p:nvSpPr>
              <p:spPr>
                <a:xfrm flipH="1">
                  <a:off x="138112" y="12698"/>
                  <a:ext cx="1" cy="21113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04" name="Shape 304"/>
                <p:cNvSpPr/>
                <p:nvPr/>
              </p:nvSpPr>
              <p:spPr>
                <a:xfrm>
                  <a:off x="146049" y="230186"/>
                  <a:ext cx="1365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10" name="Group 310"/>
              <p:cNvGrpSpPr/>
              <p:nvPr/>
            </p:nvGrpSpPr>
            <p:grpSpPr>
              <a:xfrm>
                <a:off x="1679574" y="0"/>
                <a:ext cx="268288" cy="236537"/>
                <a:chOff x="0" y="0"/>
                <a:chExt cx="268286" cy="236535"/>
              </a:xfrm>
            </p:grpSpPr>
            <p:sp>
              <p:nvSpPr>
                <p:cNvPr id="306" name="Shape 306"/>
                <p:cNvSpPr/>
                <p:nvPr/>
              </p:nvSpPr>
              <p:spPr>
                <a:xfrm flipV="1">
                  <a:off x="-1" y="0"/>
                  <a:ext cx="2" cy="236537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07" name="Shape 307"/>
                <p:cNvSpPr/>
                <p:nvPr/>
              </p:nvSpPr>
              <p:spPr>
                <a:xfrm>
                  <a:off x="7937" y="4761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08" name="Shape 308"/>
                <p:cNvSpPr/>
                <p:nvPr/>
              </p:nvSpPr>
              <p:spPr>
                <a:xfrm flipH="1">
                  <a:off x="138112" y="12698"/>
                  <a:ext cx="1" cy="21113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09" name="Shape 309"/>
                <p:cNvSpPr/>
                <p:nvPr/>
              </p:nvSpPr>
              <p:spPr>
                <a:xfrm>
                  <a:off x="146049" y="230186"/>
                  <a:ext cx="122238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15" name="Group 315"/>
              <p:cNvGrpSpPr/>
              <p:nvPr/>
            </p:nvGrpSpPr>
            <p:grpSpPr>
              <a:xfrm>
                <a:off x="1954212" y="0"/>
                <a:ext cx="269875" cy="236537"/>
                <a:chOff x="0" y="0"/>
                <a:chExt cx="269873" cy="236535"/>
              </a:xfrm>
            </p:grpSpPr>
            <p:sp>
              <p:nvSpPr>
                <p:cNvPr id="311" name="Shape 311"/>
                <p:cNvSpPr/>
                <p:nvPr/>
              </p:nvSpPr>
              <p:spPr>
                <a:xfrm flipV="1">
                  <a:off x="-1" y="0"/>
                  <a:ext cx="2" cy="236537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12" name="Shape 312"/>
                <p:cNvSpPr/>
                <p:nvPr/>
              </p:nvSpPr>
              <p:spPr>
                <a:xfrm>
                  <a:off x="7937" y="4761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13" name="Shape 313"/>
                <p:cNvSpPr/>
                <p:nvPr/>
              </p:nvSpPr>
              <p:spPr>
                <a:xfrm flipH="1">
                  <a:off x="138112" y="12698"/>
                  <a:ext cx="1" cy="21113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14" name="Shape 314"/>
                <p:cNvSpPr/>
                <p:nvPr/>
              </p:nvSpPr>
              <p:spPr>
                <a:xfrm>
                  <a:off x="146049" y="230186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357" name="Group 357"/>
            <p:cNvGrpSpPr/>
            <p:nvPr/>
          </p:nvGrpSpPr>
          <p:grpSpPr>
            <a:xfrm>
              <a:off x="4510086" y="0"/>
              <a:ext cx="2222500" cy="236537"/>
              <a:chOff x="0" y="0"/>
              <a:chExt cx="2222498" cy="236535"/>
            </a:xfrm>
          </p:grpSpPr>
          <p:grpSp>
            <p:nvGrpSpPr>
              <p:cNvPr id="321" name="Group 321"/>
              <p:cNvGrpSpPr/>
              <p:nvPr/>
            </p:nvGrpSpPr>
            <p:grpSpPr>
              <a:xfrm>
                <a:off x="0" y="0"/>
                <a:ext cx="268287" cy="236537"/>
                <a:chOff x="0" y="0"/>
                <a:chExt cx="268286" cy="236535"/>
              </a:xfrm>
            </p:grpSpPr>
            <p:sp>
              <p:nvSpPr>
                <p:cNvPr id="317" name="Shape 317"/>
                <p:cNvSpPr/>
                <p:nvPr/>
              </p:nvSpPr>
              <p:spPr>
                <a:xfrm flipV="1">
                  <a:off x="-1" y="0"/>
                  <a:ext cx="2" cy="236537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18" name="Shape 318"/>
                <p:cNvSpPr/>
                <p:nvPr/>
              </p:nvSpPr>
              <p:spPr>
                <a:xfrm>
                  <a:off x="7937" y="4761"/>
                  <a:ext cx="122238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19" name="Shape 319"/>
                <p:cNvSpPr/>
                <p:nvPr/>
              </p:nvSpPr>
              <p:spPr>
                <a:xfrm flipH="1">
                  <a:off x="136524" y="12698"/>
                  <a:ext cx="1" cy="21113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20" name="Shape 320"/>
                <p:cNvSpPr/>
                <p:nvPr/>
              </p:nvSpPr>
              <p:spPr>
                <a:xfrm>
                  <a:off x="144462" y="230186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26" name="Group 326"/>
              <p:cNvGrpSpPr/>
              <p:nvPr/>
            </p:nvGrpSpPr>
            <p:grpSpPr>
              <a:xfrm>
                <a:off x="274637" y="0"/>
                <a:ext cx="269875" cy="236537"/>
                <a:chOff x="0" y="0"/>
                <a:chExt cx="269873" cy="236535"/>
              </a:xfrm>
            </p:grpSpPr>
            <p:sp>
              <p:nvSpPr>
                <p:cNvPr id="322" name="Shape 322"/>
                <p:cNvSpPr/>
                <p:nvPr/>
              </p:nvSpPr>
              <p:spPr>
                <a:xfrm flipV="1">
                  <a:off x="-1" y="0"/>
                  <a:ext cx="2" cy="236537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23" name="Shape 323"/>
                <p:cNvSpPr/>
                <p:nvPr/>
              </p:nvSpPr>
              <p:spPr>
                <a:xfrm>
                  <a:off x="7937" y="4761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24" name="Shape 324"/>
                <p:cNvSpPr/>
                <p:nvPr/>
              </p:nvSpPr>
              <p:spPr>
                <a:xfrm flipH="1">
                  <a:off x="138112" y="12698"/>
                  <a:ext cx="1" cy="21113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25" name="Shape 325"/>
                <p:cNvSpPr/>
                <p:nvPr/>
              </p:nvSpPr>
              <p:spPr>
                <a:xfrm>
                  <a:off x="146049" y="230186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31" name="Group 331"/>
              <p:cNvGrpSpPr/>
              <p:nvPr/>
            </p:nvGrpSpPr>
            <p:grpSpPr>
              <a:xfrm>
                <a:off x="550862" y="0"/>
                <a:ext cx="280988" cy="236537"/>
                <a:chOff x="0" y="0"/>
                <a:chExt cx="280986" cy="236535"/>
              </a:xfrm>
            </p:grpSpPr>
            <p:sp>
              <p:nvSpPr>
                <p:cNvPr id="327" name="Shape 327"/>
                <p:cNvSpPr/>
                <p:nvPr/>
              </p:nvSpPr>
              <p:spPr>
                <a:xfrm flipV="1">
                  <a:off x="-1" y="0"/>
                  <a:ext cx="2" cy="236537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28" name="Shape 328"/>
                <p:cNvSpPr/>
                <p:nvPr/>
              </p:nvSpPr>
              <p:spPr>
                <a:xfrm>
                  <a:off x="7937" y="4761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29" name="Shape 329"/>
                <p:cNvSpPr/>
                <p:nvPr/>
              </p:nvSpPr>
              <p:spPr>
                <a:xfrm flipH="1">
                  <a:off x="138112" y="12698"/>
                  <a:ext cx="1" cy="21113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0" name="Shape 330"/>
                <p:cNvSpPr/>
                <p:nvPr/>
              </p:nvSpPr>
              <p:spPr>
                <a:xfrm>
                  <a:off x="146049" y="230186"/>
                  <a:ext cx="134938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36" name="Group 336"/>
              <p:cNvGrpSpPr/>
              <p:nvPr/>
            </p:nvGrpSpPr>
            <p:grpSpPr>
              <a:xfrm>
                <a:off x="838199" y="0"/>
                <a:ext cx="269875" cy="236537"/>
                <a:chOff x="0" y="0"/>
                <a:chExt cx="269873" cy="236535"/>
              </a:xfrm>
            </p:grpSpPr>
            <p:sp>
              <p:nvSpPr>
                <p:cNvPr id="332" name="Shape 332"/>
                <p:cNvSpPr/>
                <p:nvPr/>
              </p:nvSpPr>
              <p:spPr>
                <a:xfrm flipV="1">
                  <a:off x="-1" y="0"/>
                  <a:ext cx="2" cy="236537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3" name="Shape 333"/>
                <p:cNvSpPr/>
                <p:nvPr/>
              </p:nvSpPr>
              <p:spPr>
                <a:xfrm>
                  <a:off x="7937" y="4761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4" name="Shape 334"/>
                <p:cNvSpPr/>
                <p:nvPr/>
              </p:nvSpPr>
              <p:spPr>
                <a:xfrm flipH="1">
                  <a:off x="138112" y="12698"/>
                  <a:ext cx="1" cy="21113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5" name="Shape 335"/>
                <p:cNvSpPr/>
                <p:nvPr/>
              </p:nvSpPr>
              <p:spPr>
                <a:xfrm>
                  <a:off x="146049" y="230186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41" name="Group 341"/>
              <p:cNvGrpSpPr/>
              <p:nvPr/>
            </p:nvGrpSpPr>
            <p:grpSpPr>
              <a:xfrm>
                <a:off x="1114424" y="0"/>
                <a:ext cx="269875" cy="236537"/>
                <a:chOff x="0" y="0"/>
                <a:chExt cx="269873" cy="236535"/>
              </a:xfrm>
            </p:grpSpPr>
            <p:sp>
              <p:nvSpPr>
                <p:cNvPr id="337" name="Shape 337"/>
                <p:cNvSpPr/>
                <p:nvPr/>
              </p:nvSpPr>
              <p:spPr>
                <a:xfrm flipV="1">
                  <a:off x="-1" y="0"/>
                  <a:ext cx="2" cy="236537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8" name="Shape 338"/>
                <p:cNvSpPr/>
                <p:nvPr/>
              </p:nvSpPr>
              <p:spPr>
                <a:xfrm>
                  <a:off x="7937" y="4761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9" name="Shape 339"/>
                <p:cNvSpPr/>
                <p:nvPr/>
              </p:nvSpPr>
              <p:spPr>
                <a:xfrm flipH="1">
                  <a:off x="138112" y="12698"/>
                  <a:ext cx="1" cy="21113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0" name="Shape 340"/>
                <p:cNvSpPr/>
                <p:nvPr/>
              </p:nvSpPr>
              <p:spPr>
                <a:xfrm>
                  <a:off x="146049" y="230186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46" name="Group 346"/>
              <p:cNvGrpSpPr/>
              <p:nvPr/>
            </p:nvGrpSpPr>
            <p:grpSpPr>
              <a:xfrm>
                <a:off x="1390649" y="0"/>
                <a:ext cx="280988" cy="236537"/>
                <a:chOff x="0" y="0"/>
                <a:chExt cx="280986" cy="236535"/>
              </a:xfrm>
            </p:grpSpPr>
            <p:sp>
              <p:nvSpPr>
                <p:cNvPr id="342" name="Shape 342"/>
                <p:cNvSpPr/>
                <p:nvPr/>
              </p:nvSpPr>
              <p:spPr>
                <a:xfrm flipV="1">
                  <a:off x="-1" y="0"/>
                  <a:ext cx="2" cy="236537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3" name="Shape 343"/>
                <p:cNvSpPr/>
                <p:nvPr/>
              </p:nvSpPr>
              <p:spPr>
                <a:xfrm>
                  <a:off x="7937" y="4761"/>
                  <a:ext cx="122238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4" name="Shape 344"/>
                <p:cNvSpPr/>
                <p:nvPr/>
              </p:nvSpPr>
              <p:spPr>
                <a:xfrm flipH="1">
                  <a:off x="136524" y="12698"/>
                  <a:ext cx="1" cy="21113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5" name="Shape 345"/>
                <p:cNvSpPr/>
                <p:nvPr/>
              </p:nvSpPr>
              <p:spPr>
                <a:xfrm>
                  <a:off x="144462" y="230186"/>
                  <a:ext cx="1365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51" name="Group 351"/>
              <p:cNvGrpSpPr/>
              <p:nvPr/>
            </p:nvGrpSpPr>
            <p:grpSpPr>
              <a:xfrm>
                <a:off x="1677987" y="0"/>
                <a:ext cx="269875" cy="236537"/>
                <a:chOff x="0" y="0"/>
                <a:chExt cx="269873" cy="236535"/>
              </a:xfrm>
            </p:grpSpPr>
            <p:sp>
              <p:nvSpPr>
                <p:cNvPr id="347" name="Shape 347"/>
                <p:cNvSpPr/>
                <p:nvPr/>
              </p:nvSpPr>
              <p:spPr>
                <a:xfrm flipV="1">
                  <a:off x="-1" y="0"/>
                  <a:ext cx="2" cy="236537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8" name="Shape 348"/>
                <p:cNvSpPr/>
                <p:nvPr/>
              </p:nvSpPr>
              <p:spPr>
                <a:xfrm>
                  <a:off x="7937" y="4761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9" name="Shape 349"/>
                <p:cNvSpPr/>
                <p:nvPr/>
              </p:nvSpPr>
              <p:spPr>
                <a:xfrm flipH="1">
                  <a:off x="138112" y="12698"/>
                  <a:ext cx="1" cy="21113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50" name="Shape 350"/>
                <p:cNvSpPr/>
                <p:nvPr/>
              </p:nvSpPr>
              <p:spPr>
                <a:xfrm>
                  <a:off x="146049" y="230186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56" name="Group 356"/>
              <p:cNvGrpSpPr/>
              <p:nvPr/>
            </p:nvGrpSpPr>
            <p:grpSpPr>
              <a:xfrm>
                <a:off x="1954212" y="0"/>
                <a:ext cx="268287" cy="236537"/>
                <a:chOff x="0" y="0"/>
                <a:chExt cx="268286" cy="236535"/>
              </a:xfrm>
            </p:grpSpPr>
            <p:sp>
              <p:nvSpPr>
                <p:cNvPr id="352" name="Shape 352"/>
                <p:cNvSpPr/>
                <p:nvPr/>
              </p:nvSpPr>
              <p:spPr>
                <a:xfrm flipV="1">
                  <a:off x="-1" y="0"/>
                  <a:ext cx="2" cy="236537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53" name="Shape 353"/>
                <p:cNvSpPr/>
                <p:nvPr/>
              </p:nvSpPr>
              <p:spPr>
                <a:xfrm>
                  <a:off x="7937" y="4761"/>
                  <a:ext cx="122238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54" name="Shape 354"/>
                <p:cNvSpPr/>
                <p:nvPr/>
              </p:nvSpPr>
              <p:spPr>
                <a:xfrm flipH="1">
                  <a:off x="136524" y="12698"/>
                  <a:ext cx="1" cy="21113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55" name="Shape 355"/>
                <p:cNvSpPr/>
                <p:nvPr/>
              </p:nvSpPr>
              <p:spPr>
                <a:xfrm>
                  <a:off x="144462" y="230186"/>
                  <a:ext cx="123825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359" name="Shape 3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Simple Questions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sldNum" sz="quarter" idx="2"/>
          </p:nvPr>
        </p:nvSpPr>
        <p:spPr>
          <a:xfrm>
            <a:off x="8520113" y="6310312"/>
            <a:ext cx="254001" cy="4188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362" name="Shape 362"/>
          <p:cNvSpPr>
            <a:spLocks noGrp="1"/>
          </p:cNvSpPr>
          <p:nvPr>
            <p:ph type="body" idx="1"/>
          </p:nvPr>
        </p:nvSpPr>
        <p:spPr>
          <a:xfrm>
            <a:off x="404390" y="1318791"/>
            <a:ext cx="8335220" cy="445536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ts val="500"/>
              </a:spcBef>
              <a:defRPr sz="2400"/>
            </a:pPr>
            <a:r>
              <a:t>Value of control signals is dependent upon: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what instruction is being executed</a:t>
            </a:r>
            <a:endParaRPr sz="2800"/>
          </a:p>
          <a:p>
            <a:pPr marL="742950" lvl="1" indent="-285750">
              <a:spcBef>
                <a:spcPts val="500"/>
              </a:spcBef>
              <a:defRPr sz="2400"/>
            </a:pPr>
            <a:r>
              <a:t>which step is being performed</a:t>
            </a:r>
            <a:br/>
            <a:endParaRPr/>
          </a:p>
          <a:p>
            <a:pPr>
              <a:spcBef>
                <a:spcPts val="500"/>
              </a:spcBef>
              <a:defRPr sz="2400"/>
            </a:pPr>
            <a:r>
              <a:t>Use the information we</a:t>
            </a:r>
            <a:r>
              <a:rPr>
                <a:latin typeface="+mn-lt"/>
                <a:ea typeface="+mn-ea"/>
                <a:cs typeface="+mn-cs"/>
                <a:sym typeface="Times New Roman"/>
              </a:rPr>
              <a:t>’</a:t>
            </a:r>
            <a:r>
              <a:t>ve accumulated to specify a finite state machine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specify the finite state machine graphically, or</a:t>
            </a:r>
            <a:endParaRPr sz="2800"/>
          </a:p>
          <a:p>
            <a:pPr marL="742950" lvl="1" indent="-285750">
              <a:spcBef>
                <a:spcPts val="500"/>
              </a:spcBef>
              <a:defRPr sz="2400"/>
            </a:pPr>
            <a:r>
              <a:t>use microprogramming</a:t>
            </a:r>
            <a:br/>
            <a:endParaRPr/>
          </a:p>
          <a:p>
            <a:pPr>
              <a:spcBef>
                <a:spcPts val="500"/>
              </a:spcBef>
              <a:defRPr sz="2400"/>
            </a:pPr>
            <a:r>
              <a:t>Implementation can be derived from specification</a:t>
            </a:r>
            <a:br/>
            <a:endParaRPr/>
          </a:p>
        </p:txBody>
      </p:sp>
      <p:sp>
        <p:nvSpPr>
          <p:cNvPr id="363" name="Shape 3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Implementing the Control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/>
          </p:cNvSpPr>
          <p:nvPr>
            <p:ph type="sldNum" sz="quarter" idx="2"/>
          </p:nvPr>
        </p:nvSpPr>
        <p:spPr>
          <a:xfrm>
            <a:off x="8520113" y="6310312"/>
            <a:ext cx="254001" cy="4188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366" name="Shape 366"/>
          <p:cNvSpPr>
            <a:spLocks noGrp="1"/>
          </p:cNvSpPr>
          <p:nvPr>
            <p:ph type="body" idx="1"/>
          </p:nvPr>
        </p:nvSpPr>
        <p:spPr>
          <a:xfrm>
            <a:off x="329866" y="1131553"/>
            <a:ext cx="8081044" cy="3813844"/>
          </a:xfrm>
          <a:prstGeom prst="rect">
            <a:avLst/>
          </a:prstGeom>
        </p:spPr>
        <p:txBody>
          <a:bodyPr/>
          <a:lstStyle/>
          <a:p>
            <a:pPr marL="233172" indent="-233172" defTabSz="621791">
              <a:lnSpc>
                <a:spcPct val="90000"/>
              </a:lnSpc>
              <a:spcBef>
                <a:spcPts val="300"/>
              </a:spcBef>
              <a:defRPr sz="1632"/>
            </a:pPr>
            <a:r>
              <a:t>Finite state machines: </a:t>
            </a:r>
          </a:p>
          <a:p>
            <a:pPr marL="505205" lvl="1" indent="-194310" defTabSz="621791">
              <a:lnSpc>
                <a:spcPct val="90000"/>
              </a:lnSpc>
              <a:spcBef>
                <a:spcPts val="300"/>
              </a:spcBef>
              <a:defRPr sz="1632"/>
            </a:pPr>
            <a:r>
              <a:t>sets of states, inputs, outputs and </a:t>
            </a:r>
            <a:endParaRPr sz="1904"/>
          </a:p>
          <a:p>
            <a:pPr marL="505205" lvl="1" indent="-194310" defTabSz="621791">
              <a:lnSpc>
                <a:spcPct val="90000"/>
              </a:lnSpc>
              <a:spcBef>
                <a:spcPts val="300"/>
              </a:spcBef>
              <a:defRPr sz="1632"/>
            </a:pPr>
            <a:r>
              <a:t>next state function : </a:t>
            </a:r>
            <a:endParaRPr sz="1904"/>
          </a:p>
          <a:p>
            <a:pPr marL="194310" lvl="1" indent="116586" defTabSz="621791">
              <a:lnSpc>
                <a:spcPct val="90000"/>
              </a:lnSpc>
              <a:spcBef>
                <a:spcPts val="300"/>
              </a:spcBef>
              <a:buSzTx/>
              <a:buNone/>
              <a:defRPr sz="1632"/>
            </a:pPr>
            <a:r>
              <a:t>		next state = </a:t>
            </a:r>
            <a:r>
              <a:rPr i="1"/>
              <a:t>f (</a:t>
            </a:r>
            <a:r>
              <a:t>current state, input)</a:t>
            </a:r>
            <a:endParaRPr sz="1904"/>
          </a:p>
          <a:p>
            <a:pPr marL="505205" lvl="1" indent="-194310" defTabSz="621791">
              <a:lnSpc>
                <a:spcPct val="90000"/>
              </a:lnSpc>
              <a:spcBef>
                <a:spcPts val="300"/>
              </a:spcBef>
              <a:defRPr sz="1632"/>
            </a:pPr>
            <a:r>
              <a:t>output function </a:t>
            </a:r>
            <a:endParaRPr sz="1904"/>
          </a:p>
          <a:p>
            <a:pPr marL="194310" lvl="1" indent="116586" defTabSz="621791">
              <a:lnSpc>
                <a:spcPct val="90000"/>
              </a:lnSpc>
              <a:spcBef>
                <a:spcPts val="300"/>
              </a:spcBef>
              <a:buSzTx/>
              <a:buNone/>
              <a:defRPr sz="1632"/>
            </a:pPr>
            <a:r>
              <a:t>		output = </a:t>
            </a:r>
            <a:r>
              <a:rPr i="1"/>
              <a:t>f </a:t>
            </a:r>
            <a:r>
              <a:t>(current state, {input})</a:t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endParaRPr/>
          </a:p>
          <a:p>
            <a:pPr marL="505205" lvl="1" indent="-194310" defTabSz="621791">
              <a:lnSpc>
                <a:spcPct val="90000"/>
              </a:lnSpc>
              <a:spcBef>
                <a:spcPts val="300"/>
              </a:spcBef>
              <a:defRPr sz="1632"/>
            </a:pPr>
            <a:r>
              <a:t>We</a:t>
            </a:r>
            <a:r>
              <a:rPr>
                <a:latin typeface="+mn-lt"/>
                <a:ea typeface="+mn-ea"/>
                <a:cs typeface="+mn-cs"/>
                <a:sym typeface="Times New Roman"/>
              </a:rPr>
              <a:t>’</a:t>
            </a:r>
            <a:r>
              <a:t>ll use a Moore machine (output based only on current state)</a:t>
            </a:r>
          </a:p>
        </p:txBody>
      </p:sp>
      <p:sp>
        <p:nvSpPr>
          <p:cNvPr id="367" name="Shape 3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Review:  finite state machines</a:t>
            </a:r>
          </a:p>
        </p:txBody>
      </p:sp>
      <p:pic>
        <p:nvPicPr>
          <p:cNvPr id="368" name="image1.jpg" descr="fs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9300" y="3573462"/>
            <a:ext cx="5105400" cy="247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/>
          </p:cNvSpPr>
          <p:nvPr>
            <p:ph type="sldNum" sz="quarter" idx="2"/>
          </p:nvPr>
        </p:nvSpPr>
        <p:spPr>
          <a:xfrm>
            <a:off x="8520113" y="6310312"/>
            <a:ext cx="254001" cy="4188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71" name="Shape 3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FSM example</a:t>
            </a:r>
          </a:p>
        </p:txBody>
      </p:sp>
      <p:sp>
        <p:nvSpPr>
          <p:cNvPr id="372" name="Shape 372"/>
          <p:cNvSpPr>
            <a:spLocks noGrp="1"/>
          </p:cNvSpPr>
          <p:nvPr>
            <p:ph type="body" idx="1"/>
          </p:nvPr>
        </p:nvSpPr>
        <p:spPr>
          <a:xfrm>
            <a:off x="379078" y="1293477"/>
            <a:ext cx="8081044" cy="46612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400"/>
              </a:spcBef>
              <a:buSzTx/>
              <a:buNone/>
              <a:defRPr sz="1800"/>
            </a:pPr>
            <a:r>
              <a:rPr dirty="0"/>
              <a:t>Define a Finite State Machine which output 0 if the input is 0, and output 1 if the input is 1.  </a:t>
            </a:r>
            <a:endParaRPr lang="en-US" dirty="0" smtClean="0"/>
          </a:p>
          <a:p>
            <a:pPr>
              <a:spcBef>
                <a:spcPts val="400"/>
              </a:spcBef>
              <a:buSzTx/>
              <a:buNone/>
              <a:defRPr sz="1800"/>
            </a:pPr>
            <a:endParaRPr lang="en-US" dirty="0"/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rPr lang="en-US" dirty="0" smtClean="0"/>
              <a:t>Set of input = {0,1}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rPr lang="en-US" dirty="0" smtClean="0"/>
              <a:t>Set of output = {0,1}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rPr lang="en-US" dirty="0" smtClean="0"/>
              <a:t>Set of state = {0,1,2,….?}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rPr lang="en-US" dirty="0" smtClean="0"/>
              <a:t>Output f  current stats | output   		0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state       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state</a:t>
            </a:r>
            <a:endParaRPr lang="en-US" dirty="0" smtClean="0"/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rPr lang="en-US" dirty="0"/>
              <a:t>	</a:t>
            </a:r>
            <a:r>
              <a:rPr lang="en-US" dirty="0" smtClean="0"/>
              <a:t>		0	0                                             0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rPr lang="en-US" dirty="0"/>
              <a:t>	</a:t>
            </a:r>
            <a:r>
              <a:rPr lang="en-US" dirty="0" smtClean="0"/>
              <a:t>		1	1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rPr lang="en-US" dirty="0"/>
              <a:t>C</a:t>
            </a:r>
            <a:r>
              <a:rPr lang="en-US" dirty="0" smtClean="0"/>
              <a:t>.S  in  | N.S					   1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rPr lang="en-US" dirty="0" smtClean="0"/>
              <a:t>0	0	0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rPr lang="en-US" dirty="0" smtClean="0"/>
              <a:t>0	1	1</a:t>
            </a:r>
          </a:p>
          <a:p>
            <a:pPr>
              <a:spcBef>
                <a:spcPts val="400"/>
              </a:spcBef>
              <a:buSzTx/>
              <a:buAutoNum type="arabicPlain"/>
              <a:defRPr sz="1800"/>
            </a:pPr>
            <a:r>
              <a:rPr lang="en-US" dirty="0" smtClean="0"/>
              <a:t>0	0</a:t>
            </a:r>
          </a:p>
          <a:p>
            <a:pPr marL="0" indent="0">
              <a:spcBef>
                <a:spcPts val="400"/>
              </a:spcBef>
              <a:buSzTx/>
              <a:buNone/>
              <a:defRPr sz="1800"/>
            </a:pPr>
            <a:r>
              <a:rPr lang="en-US" dirty="0" smtClean="0"/>
              <a:t>1   1	1</a:t>
            </a:r>
            <a:endParaRPr dirty="0"/>
          </a:p>
        </p:txBody>
      </p:sp>
      <p:sp>
        <p:nvSpPr>
          <p:cNvPr id="2" name="타원 1"/>
          <p:cNvSpPr/>
          <p:nvPr/>
        </p:nvSpPr>
        <p:spPr>
          <a:xfrm>
            <a:off x="4928839" y="3624145"/>
            <a:ext cx="903249" cy="649185"/>
          </a:xfrm>
          <a:prstGeom prst="ellipse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rgbClr val="0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0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579219" y="3624145"/>
            <a:ext cx="903249" cy="649185"/>
          </a:xfrm>
          <a:prstGeom prst="ellipse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rgbClr val="0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1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직선 화살표 연결선 3"/>
          <p:cNvCxnSpPr>
            <a:stCxn id="6" idx="2"/>
            <a:endCxn id="2" idx="6"/>
          </p:cNvCxnSpPr>
          <p:nvPr/>
        </p:nvCxnSpPr>
        <p:spPr>
          <a:xfrm flipH="1">
            <a:off x="5832088" y="3948738"/>
            <a:ext cx="74713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직선 화살표 연결선 6"/>
          <p:cNvCxnSpPr>
            <a:endCxn id="6" idx="3"/>
          </p:cNvCxnSpPr>
          <p:nvPr/>
        </p:nvCxnSpPr>
        <p:spPr>
          <a:xfrm>
            <a:off x="5832088" y="4103649"/>
            <a:ext cx="879409" cy="7461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/>
          </p:cNvSpPr>
          <p:nvPr>
            <p:ph type="sldNum" sz="quarter" idx="2"/>
          </p:nvPr>
        </p:nvSpPr>
        <p:spPr>
          <a:xfrm>
            <a:off x="8520113" y="6310312"/>
            <a:ext cx="254001" cy="4188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75" name="Shape 3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Implementing a FSM</a:t>
            </a:r>
          </a:p>
        </p:txBody>
      </p:sp>
      <p:sp>
        <p:nvSpPr>
          <p:cNvPr id="376" name="Shape 376"/>
          <p:cNvSpPr>
            <a:spLocks noGrp="1"/>
          </p:cNvSpPr>
          <p:nvPr>
            <p:ph type="body" idx="1"/>
          </p:nvPr>
        </p:nvSpPr>
        <p:spPr>
          <a:xfrm>
            <a:off x="379078" y="1293478"/>
            <a:ext cx="8081044" cy="3813844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endParaRPr/>
          </a:p>
        </p:txBody>
      </p:sp>
      <p:pic>
        <p:nvPicPr>
          <p:cNvPr id="377" name="image2.jpg" descr="fsm-implementatio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2975" y="1557337"/>
            <a:ext cx="5357813" cy="4276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/>
          </p:cNvSpPr>
          <p:nvPr>
            <p:ph type="sldNum" sz="quarter" idx="2"/>
          </p:nvPr>
        </p:nvSpPr>
        <p:spPr>
          <a:xfrm>
            <a:off x="8520113" y="6310312"/>
            <a:ext cx="254001" cy="4188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80" name="Shape 3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The high level view of the FSM control</a:t>
            </a:r>
          </a:p>
        </p:txBody>
      </p:sp>
      <p:sp>
        <p:nvSpPr>
          <p:cNvPr id="381" name="Shape 381"/>
          <p:cNvSpPr>
            <a:spLocks noGrp="1"/>
          </p:cNvSpPr>
          <p:nvPr>
            <p:ph type="body" idx="1"/>
          </p:nvPr>
        </p:nvSpPr>
        <p:spPr>
          <a:xfrm>
            <a:off x="379078" y="1293478"/>
            <a:ext cx="8081044" cy="3813844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endParaRPr/>
          </a:p>
        </p:txBody>
      </p:sp>
      <p:pic>
        <p:nvPicPr>
          <p:cNvPr id="382" name="image3.png" descr="~AUT000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1371600"/>
            <a:ext cx="7829550" cy="32750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/>
          </p:cNvSpPr>
          <p:nvPr>
            <p:ph type="sldNum" sz="quarter" idx="2"/>
          </p:nvPr>
        </p:nvSpPr>
        <p:spPr>
          <a:xfrm>
            <a:off x="8520113" y="6310312"/>
            <a:ext cx="254001" cy="4188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85" name="Shape 3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multicycle datapath</a:t>
            </a:r>
          </a:p>
        </p:txBody>
      </p:sp>
      <p:pic>
        <p:nvPicPr>
          <p:cNvPr id="386" name="image4.png" descr="~AUT000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81075"/>
            <a:ext cx="9144000" cy="5187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/>
          </p:cNvSpPr>
          <p:nvPr>
            <p:ph type="sldNum" sz="quarter" idx="2"/>
          </p:nvPr>
        </p:nvSpPr>
        <p:spPr>
          <a:xfrm>
            <a:off x="8520113" y="6310312"/>
            <a:ext cx="254001" cy="4188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89" name="Shape 389"/>
          <p:cNvSpPr>
            <a:spLocks noGrp="1"/>
          </p:cNvSpPr>
          <p:nvPr>
            <p:ph type="body" idx="1"/>
          </p:nvPr>
        </p:nvSpPr>
        <p:spPr>
          <a:xfrm>
            <a:off x="379078" y="1293478"/>
            <a:ext cx="8081044" cy="3813844"/>
          </a:xfrm>
          <a:prstGeom prst="rect">
            <a:avLst/>
          </a:prstGeom>
        </p:spPr>
        <p:txBody>
          <a:bodyPr/>
          <a:lstStyle/>
          <a:p>
            <a:r>
              <a:t>Must describe hardware to compute 3-bit ALU control input</a:t>
            </a:r>
          </a:p>
          <a:p>
            <a:pPr lvl="1"/>
            <a:r>
              <a:t>given instruction type </a:t>
            </a:r>
            <a:br/>
            <a:r>
              <a:t>		00 = lw, sw</a:t>
            </a:r>
            <a:br/>
            <a:r>
              <a:t>		01 = beq, </a:t>
            </a:r>
            <a:br/>
            <a:r>
              <a:t>		10 = arithmetic</a:t>
            </a:r>
          </a:p>
          <a:p>
            <a:pPr lvl="1"/>
            <a:r>
              <a:t>function code for arithmetic</a:t>
            </a:r>
            <a:br/>
            <a:endParaRPr/>
          </a:p>
          <a:p>
            <a:r>
              <a:t>Describe it using a truth table (can turn into gates):</a:t>
            </a:r>
            <a:br/>
            <a:r>
              <a:t/>
            </a:r>
            <a:br/>
            <a:endParaRPr/>
          </a:p>
        </p:txBody>
      </p:sp>
      <p:grpSp>
        <p:nvGrpSpPr>
          <p:cNvPr id="393" name="Group 393"/>
          <p:cNvGrpSpPr/>
          <p:nvPr/>
        </p:nvGrpSpPr>
        <p:grpSpPr>
          <a:xfrm>
            <a:off x="4116387" y="1989138"/>
            <a:ext cx="4284999" cy="712788"/>
            <a:chOff x="0" y="0"/>
            <a:chExt cx="4284997" cy="712787"/>
          </a:xfrm>
        </p:grpSpPr>
        <p:sp>
          <p:nvSpPr>
            <p:cNvPr id="390" name="Shape 390"/>
            <p:cNvSpPr/>
            <p:nvPr/>
          </p:nvSpPr>
          <p:spPr>
            <a:xfrm>
              <a:off x="1133475" y="55562"/>
              <a:ext cx="3151523" cy="5676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9050" tIns="19050" rIns="19050" bIns="19050" numCol="1" anchor="t">
              <a:spAutoFit/>
            </a:bodyPr>
            <a:lstStyle/>
            <a:p>
              <a:pPr defTabSz="904875">
                <a:lnSpc>
                  <a:spcPts val="2100"/>
                </a:lnSpc>
                <a:tabLst>
                  <a:tab pos="444500" algn="l"/>
                  <a:tab pos="901700" algn="l"/>
                  <a:tab pos="1346200" algn="l"/>
                </a:tabLst>
                <a:defRPr sz="1800" b="1"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t>ALUOp 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defTabSz="904875">
                <a:lnSpc>
                  <a:spcPts val="2100"/>
                </a:lnSpc>
                <a:tabLst>
                  <a:tab pos="444500" algn="l"/>
                  <a:tab pos="901700" algn="l"/>
                  <a:tab pos="1346200" algn="l"/>
                </a:tabLst>
                <a:defRPr sz="1800" b="1"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t>computed from instruction type</a:t>
              </a:r>
            </a:p>
          </p:txBody>
        </p:sp>
        <p:sp>
          <p:nvSpPr>
            <p:cNvPr id="391" name="Shape 391"/>
            <p:cNvSpPr/>
            <p:nvPr/>
          </p:nvSpPr>
          <p:spPr>
            <a:xfrm>
              <a:off x="14287" y="0"/>
              <a:ext cx="923926" cy="2619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 flipV="1">
              <a:off x="0" y="312738"/>
              <a:ext cx="923926" cy="4000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94" name="Shape 3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ALU Control</a:t>
            </a:r>
          </a:p>
        </p:txBody>
      </p:sp>
      <p:pic>
        <p:nvPicPr>
          <p:cNvPr id="395" name="image5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9150" y="3981450"/>
            <a:ext cx="4979988" cy="238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CS3339">
  <a:themeElements>
    <a:clrScheme name="CS333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553E00"/>
      </a:accent2>
      <a:accent3>
        <a:srgbClr val="8F8F8F"/>
      </a:accent3>
      <a:accent4>
        <a:srgbClr val="919191"/>
      </a:accent4>
      <a:accent5>
        <a:srgbClr val="AAAAAA"/>
      </a:accent5>
      <a:accent6>
        <a:srgbClr val="4C3700"/>
      </a:accent6>
      <a:hlink>
        <a:srgbClr val="0000FF"/>
      </a:hlink>
      <a:folHlink>
        <a:srgbClr val="FF00FF"/>
      </a:folHlink>
    </a:clrScheme>
    <a:fontScheme name="CS3339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CS333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S3339">
  <a:themeElements>
    <a:clrScheme name="CS333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553E00"/>
      </a:accent2>
      <a:accent3>
        <a:srgbClr val="8F8F8F"/>
      </a:accent3>
      <a:accent4>
        <a:srgbClr val="919191"/>
      </a:accent4>
      <a:accent5>
        <a:srgbClr val="AAAAAA"/>
      </a:accent5>
      <a:accent6>
        <a:srgbClr val="4C3700"/>
      </a:accent6>
      <a:hlink>
        <a:srgbClr val="0000FF"/>
      </a:hlink>
      <a:folHlink>
        <a:srgbClr val="FF00FF"/>
      </a:folHlink>
    </a:clrScheme>
    <a:fontScheme name="CS3339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CS333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5130</TotalTime>
  <Words>221</Words>
  <Application>Microsoft Office PowerPoint</Application>
  <PresentationFormat>화면 슬라이드 쇼(4:3)</PresentationFormat>
  <Paragraphs>88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Arial</vt:lpstr>
      <vt:lpstr>Courier New</vt:lpstr>
      <vt:lpstr>Times New Roman</vt:lpstr>
      <vt:lpstr>CS3339</vt:lpstr>
      <vt:lpstr>Control for  Multicycle Approach </vt:lpstr>
      <vt:lpstr>Simple Questions</vt:lpstr>
      <vt:lpstr>Implementing the Control</vt:lpstr>
      <vt:lpstr>Review:  finite state machines</vt:lpstr>
      <vt:lpstr>FSM example</vt:lpstr>
      <vt:lpstr>Implementing a FSM</vt:lpstr>
      <vt:lpstr> The high level view of the FSM control</vt:lpstr>
      <vt:lpstr>The multicycle datapath</vt:lpstr>
      <vt:lpstr> ALU Control</vt:lpstr>
      <vt:lpstr>Instruction Execution Steps</vt:lpstr>
      <vt:lpstr>Figure 5.37 IF and ID</vt:lpstr>
      <vt:lpstr>Figure 5.38 Memory-reference instruction</vt:lpstr>
      <vt:lpstr>Figure 5.39,40,41 Other Instructions</vt:lpstr>
      <vt:lpstr>Graphical Specification of FSM</vt:lpstr>
      <vt:lpstr>Finite State Machine for Control</vt:lpstr>
      <vt:lpstr>Output Table (next state function + output function)</vt:lpstr>
      <vt:lpstr>PLA Implementation for control logic</vt:lpstr>
      <vt:lpstr>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for  Multicycle Approach </dc:title>
  <cp:lastModifiedBy>seunghwan kim</cp:lastModifiedBy>
  <cp:revision>3</cp:revision>
  <dcterms:modified xsi:type="dcterms:W3CDTF">2016-11-05T16:49:00Z</dcterms:modified>
</cp:coreProperties>
</file>