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굴림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마스터 제목 스타일 편집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마스터 부제목 스타일 편집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마스터 제목 스타일 편집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515100" y="404813"/>
            <a:ext cx="1943100" cy="5691188"/>
          </a:xfrm>
          <a:prstGeom prst="rect">
            <a:avLst/>
          </a:prstGeom>
        </p:spPr>
        <p:txBody>
          <a:bodyPr/>
          <a:lstStyle/>
          <a:p>
            <a:pPr/>
            <a:r>
              <a:t>마스터 제목 스타일 편집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685800" y="404813"/>
            <a:ext cx="5676900" cy="5691188"/>
          </a:xfrm>
          <a:prstGeom prst="rect">
            <a:avLst/>
          </a:prstGeom>
        </p:spPr>
        <p:txBody>
          <a:bodyPr/>
          <a:lstStyle/>
          <a:p>
            <a:pPr/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마스터 제목 스타일 편집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/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pPr/>
            <a:r>
              <a:t>마스터 텍스트 스타일을 편집합니다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마스터 제목 스타일 편집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685800" y="1557337"/>
            <a:ext cx="3810000" cy="45386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마스터 제목 스타일 편집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b="1"/>
            </a:lvl1pPr>
          </a:lstStyle>
          <a:p>
            <a:pPr/>
            <a:r>
              <a:t>마스터 텍스트 스타일을 편집합니다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b="1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마스터 제목 스타일 편집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pPr/>
            <a:r>
              <a:t>마스터 텍스트 스타일을 편집합니다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404813"/>
            <a:ext cx="777240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마스터 제목 스타일 편집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85800" y="1557337"/>
            <a:ext cx="7772400" cy="45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149867" y="6248400"/>
            <a:ext cx="308333" cy="2682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1031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굴림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굴림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굴림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굴림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굴림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굴림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굴림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굴림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굴림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684213" y="115887"/>
            <a:ext cx="7989886" cy="863601"/>
          </a:xfrm>
          <a:prstGeom prst="rect">
            <a:avLst/>
          </a:prstGeom>
        </p:spPr>
        <p:txBody>
          <a:bodyPr/>
          <a:lstStyle/>
          <a:p>
            <a:pPr defTabSz="576072">
              <a:defRPr sz="2520"/>
            </a:pPr>
            <a:r>
              <a:t>HW4-Design Project</a:t>
            </a:r>
            <a:r>
              <a:t> </a:t>
            </a:r>
            <a:r>
              <a:t>2</a:t>
            </a:r>
            <a:br/>
            <a:r>
              <a:t> (submission due: 11/14)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323849" y="1125537"/>
            <a:ext cx="8351840" cy="5283201"/>
          </a:xfrm>
          <a:prstGeom prst="rect">
            <a:avLst/>
          </a:prstGeom>
        </p:spPr>
        <p:txBody>
          <a:bodyPr/>
          <a:lstStyle/>
          <a:p>
            <a:pPr marL="591312" indent="-591312" defTabSz="886968">
              <a:lnSpc>
                <a:spcPct val="90000"/>
              </a:lnSpc>
              <a:buAutoNum type="arabicPeriod" startAt="1"/>
              <a:defRPr sz="2328"/>
            </a:pPr>
            <a:r>
              <a:t>Using register files &amp; registers, memories, ALUs, adders and multiplexors, design a multicycle datapath of a processor that can perform</a:t>
            </a:r>
            <a:r>
              <a:t> </a:t>
            </a:r>
            <a:r>
              <a:t>the following MIPS instructions : add,sub,and,or,slt,beq,lw,sw,j instructions.</a:t>
            </a:r>
          </a:p>
          <a:p>
            <a:pPr marL="591312" indent="-591312" defTabSz="886968">
              <a:lnSpc>
                <a:spcPct val="90000"/>
              </a:lnSpc>
              <a:buAutoNum type="arabicPeriod" startAt="1"/>
              <a:defRPr sz="2328"/>
            </a:pPr>
          </a:p>
          <a:p>
            <a:pPr marL="591312" indent="-591312" defTabSz="886968">
              <a:lnSpc>
                <a:spcPct val="90000"/>
              </a:lnSpc>
              <a:buAutoNum type="arabicPeriod" startAt="3"/>
              <a:defRPr sz="2328"/>
            </a:pPr>
          </a:p>
          <a:p>
            <a:pPr marL="591312" indent="-591312" defTabSz="886968">
              <a:lnSpc>
                <a:spcPct val="90000"/>
              </a:lnSpc>
              <a:buAutoNum type="arabicPeriod" startAt="4"/>
              <a:defRPr sz="2328"/>
            </a:pPr>
          </a:p>
          <a:p>
            <a:pPr marL="591312" indent="-591312" defTabSz="886968">
              <a:lnSpc>
                <a:spcPct val="90000"/>
              </a:lnSpc>
              <a:buAutoNum type="arabicPeriod" startAt="5"/>
              <a:defRPr sz="2328"/>
            </a:pPr>
          </a:p>
          <a:p>
            <a:pPr marL="591312" indent="-591312" defTabSz="886968">
              <a:lnSpc>
                <a:spcPct val="90000"/>
              </a:lnSpc>
              <a:buAutoNum type="arabicPeriod" startAt="6"/>
              <a:defRPr sz="2328"/>
            </a:pPr>
          </a:p>
          <a:p>
            <a:pPr marL="591312" indent="-591312" defTabSz="886968">
              <a:lnSpc>
                <a:spcPct val="90000"/>
              </a:lnSpc>
              <a:buAutoNum type="arabicPeriod" startAt="7"/>
              <a:defRPr sz="2328"/>
            </a:pPr>
          </a:p>
          <a:p>
            <a:pPr marL="591312" indent="-591312" defTabSz="886968">
              <a:lnSpc>
                <a:spcPct val="90000"/>
              </a:lnSpc>
              <a:buSzTx/>
              <a:buNone/>
              <a:defRPr sz="2328"/>
            </a:pPr>
          </a:p>
          <a:p>
            <a:pPr marL="591312" indent="-591312" defTabSz="886968">
              <a:lnSpc>
                <a:spcPct val="90000"/>
              </a:lnSpc>
              <a:buSzTx/>
              <a:buNone/>
              <a:defRPr sz="2328"/>
            </a:pPr>
            <a:r>
              <a:t>2.  Draw a (psuedo) truth table for a control logic for datapath designed in problem 1 and design the corresponding logic using a PLA and registers.  </a:t>
            </a:r>
          </a:p>
        </p:txBody>
      </p:sp>
      <p:pic>
        <p:nvPicPr>
          <p:cNvPr id="114" name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0" y="2492375"/>
            <a:ext cx="6070600" cy="2986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2548"/>
            </a:lvl1pPr>
          </a:lstStyle>
          <a:p>
            <a:pPr/>
            <a:r>
              <a:t>For 4~6, combine logics in problem 1 and 2, and make 12 copies of it.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685800" y="1557337"/>
            <a:ext cx="7772400" cy="4538664"/>
          </a:xfrm>
          <a:prstGeom prst="rect">
            <a:avLst/>
          </a:prstGeom>
        </p:spPr>
        <p:txBody>
          <a:bodyPr/>
          <a:lstStyle/>
          <a:p>
            <a:pPr marL="566927" indent="-566927" defTabSz="850391">
              <a:lnSpc>
                <a:spcPct val="90000"/>
              </a:lnSpc>
              <a:buSzTx/>
              <a:buNone/>
              <a:defRPr sz="2232"/>
            </a:pPr>
            <a:r>
              <a:t>3. In the logic diagram of problem 2, describe each vertical wire in terms of its role.</a:t>
            </a:r>
          </a:p>
          <a:p>
            <a:pPr marL="566927" indent="-566927" defTabSz="850391">
              <a:lnSpc>
                <a:spcPct val="90000"/>
              </a:lnSpc>
              <a:buSzTx/>
              <a:buNone/>
              <a:defRPr sz="2232"/>
            </a:pPr>
            <a:r>
              <a:t>4. Represent “add $4, $2, $3” instruction in binary number. When this instruction is executed, show the input and output values of control as 0 or 1 on the logic drawn in problems 1 and 2 for each cycle. In addition, highlight the path that data travels as a result of the given control signals. You will need to use 4 copies of the circuit diagram.</a:t>
            </a:r>
          </a:p>
          <a:p>
            <a:pPr marL="566927" indent="-566927" defTabSz="850391">
              <a:lnSpc>
                <a:spcPct val="90000"/>
              </a:lnSpc>
              <a:buSzTx/>
              <a:buNone/>
              <a:defRPr sz="2232"/>
            </a:pPr>
            <a:r>
              <a:t>5.</a:t>
            </a:r>
            <a:r>
              <a:t> </a:t>
            </a:r>
            <a:r>
              <a:t>Repeat problem 3 for an instruction “lw $2, 8($3)”.</a:t>
            </a:r>
          </a:p>
          <a:p>
            <a:pPr marL="566927" indent="-566927" defTabSz="850391">
              <a:lnSpc>
                <a:spcPct val="90000"/>
              </a:lnSpc>
              <a:buSzTx/>
              <a:buNone/>
              <a:defRPr sz="2232"/>
            </a:pPr>
            <a:r>
              <a:t>    You will need to use 5 copies of the circuit diagram.</a:t>
            </a:r>
          </a:p>
          <a:p>
            <a:pPr marL="566927" indent="-566927" defTabSz="850391">
              <a:lnSpc>
                <a:spcPct val="90000"/>
              </a:lnSpc>
              <a:buSzTx/>
              <a:buNone/>
              <a:defRPr sz="2232"/>
            </a:pPr>
            <a:r>
              <a:t>6.</a:t>
            </a:r>
            <a:r>
              <a:t> </a:t>
            </a:r>
            <a:r>
              <a:t>Repeat problem 3 for an instruction “beq $2, $3, 8”.</a:t>
            </a:r>
          </a:p>
          <a:p>
            <a:pPr marL="566927" indent="-566927" defTabSz="850391">
              <a:lnSpc>
                <a:spcPct val="90000"/>
              </a:lnSpc>
              <a:buSzTx/>
              <a:buNone/>
              <a:defRPr sz="2232"/>
            </a:pPr>
            <a:r>
              <a:t>    You will need to use 3 copies of the circuit diagram.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xfrm>
            <a:off x="685800" y="1557337"/>
            <a:ext cx="7772400" cy="4538664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315468" indent="-315468" defTabSz="841247">
              <a:lnSpc>
                <a:spcPct val="90000"/>
              </a:lnSpc>
              <a:spcBef>
                <a:spcPts val="400"/>
              </a:spcBef>
              <a:buSzTx/>
              <a:buNone/>
              <a:defRPr sz="1840"/>
            </a:pP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  <a:p>
            <a:pPr marL="315468" indent="-315468" defTabSz="841247">
              <a:lnSpc>
                <a:spcPct val="90000"/>
              </a:lnSpc>
              <a:spcBef>
                <a:spcPts val="400"/>
              </a:spcBef>
              <a:buSzTx/>
              <a:buNone/>
              <a:defRPr sz="1840"/>
            </a:pPr>
            <a:br/>
          </a:p>
        </p:txBody>
      </p:sp>
      <p:sp>
        <p:nvSpPr>
          <p:cNvPr id="120" name="Shape 120"/>
          <p:cNvSpPr/>
          <p:nvPr>
            <p:ph type="title"/>
          </p:nvPr>
        </p:nvSpPr>
        <p:spPr>
          <a:xfrm>
            <a:off x="685799" y="404813"/>
            <a:ext cx="2157415" cy="863601"/>
          </a:xfrm>
          <a:prstGeom prst="rect">
            <a:avLst/>
          </a:prstGeom>
        </p:spPr>
        <p:txBody>
          <a:bodyPr lIns="44450" tIns="44450" rIns="44450" bIns="44450"/>
          <a:lstStyle/>
          <a:p>
            <a:pPr/>
            <a:r>
              <a:t>1-1</a:t>
            </a:r>
          </a:p>
        </p:txBody>
      </p:sp>
      <p:pic>
        <p:nvPicPr>
          <p:cNvPr id="121" name="image2.png" descr="~AUT000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81075"/>
            <a:ext cx="9144000" cy="518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pPr/>
            <a:r>
              <a:t>1-2</a:t>
            </a:r>
          </a:p>
        </p:txBody>
      </p:sp>
      <p:pic>
        <p:nvPicPr>
          <p:cNvPr id="124" name="image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850" y="1484312"/>
            <a:ext cx="4608513" cy="475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4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4450" y="2168525"/>
            <a:ext cx="4019550" cy="252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763713" y="333375"/>
            <a:ext cx="7772401" cy="863600"/>
          </a:xfrm>
          <a:prstGeom prst="rect">
            <a:avLst/>
          </a:prstGeom>
        </p:spPr>
        <p:txBody>
          <a:bodyPr lIns="44450" tIns="44450" rIns="44450" bIns="44450"/>
          <a:lstStyle/>
          <a:p>
            <a:pPr/>
            <a:r>
              <a:t>2-1</a:t>
            </a:r>
          </a:p>
        </p:txBody>
      </p:sp>
      <p:pic>
        <p:nvPicPr>
          <p:cNvPr id="128" name="image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825" y="0"/>
            <a:ext cx="5400675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1"/>
          </p:nvPr>
        </p:nvSpPr>
        <p:spPr>
          <a:xfrm>
            <a:off x="685800" y="1557337"/>
            <a:ext cx="7772400" cy="4538664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315468" indent="-315468" defTabSz="841247">
              <a:lnSpc>
                <a:spcPct val="90000"/>
              </a:lnSpc>
              <a:spcBef>
                <a:spcPts val="400"/>
              </a:spcBef>
              <a:buSzTx/>
              <a:buNone/>
              <a:defRPr sz="1840"/>
            </a:pP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  <a:p>
            <a:pPr marL="315468" indent="-315468" defTabSz="841247">
              <a:lnSpc>
                <a:spcPct val="90000"/>
              </a:lnSpc>
              <a:spcBef>
                <a:spcPts val="400"/>
              </a:spcBef>
              <a:buSzTx/>
              <a:buNone/>
              <a:defRPr sz="1840"/>
            </a:pPr>
            <a:br/>
          </a:p>
        </p:txBody>
      </p:sp>
      <p:sp>
        <p:nvSpPr>
          <p:cNvPr id="131" name="Shape 131"/>
          <p:cNvSpPr/>
          <p:nvPr>
            <p:ph type="title"/>
          </p:nvPr>
        </p:nvSpPr>
        <p:spPr>
          <a:xfrm>
            <a:off x="685799" y="404813"/>
            <a:ext cx="2157415" cy="863601"/>
          </a:xfrm>
          <a:prstGeom prst="rect">
            <a:avLst/>
          </a:prstGeom>
        </p:spPr>
        <p:txBody>
          <a:bodyPr lIns="44450" tIns="44450" rIns="44450" bIns="44450"/>
          <a:lstStyle/>
          <a:p>
            <a:pPr/>
            <a:r>
              <a:t>2-2</a:t>
            </a:r>
          </a:p>
        </p:txBody>
      </p:sp>
      <p:pic>
        <p:nvPicPr>
          <p:cNvPr id="132" name="image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595312"/>
            <a:ext cx="6042025" cy="626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기본 디자인">
  <a:themeElements>
    <a:clrScheme name="기본 디자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기본 디자인">
      <a:majorFont>
        <a:latin typeface="굴림"/>
        <a:ea typeface="굴림"/>
        <a:cs typeface="굴림"/>
      </a:majorFont>
      <a:minorFont>
        <a:latin typeface="Helvetica"/>
        <a:ea typeface="Helvetica"/>
        <a:cs typeface="Helvetica"/>
      </a:minorFont>
    </a:fontScheme>
    <a:fmtScheme name="기본 디자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기본 디자인">
  <a:themeElements>
    <a:clrScheme name="기본 디자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기본 디자인">
      <a:majorFont>
        <a:latin typeface="굴림"/>
        <a:ea typeface="굴림"/>
        <a:cs typeface="굴림"/>
      </a:majorFont>
      <a:minorFont>
        <a:latin typeface="Helvetica"/>
        <a:ea typeface="Helvetica"/>
        <a:cs typeface="Helvetica"/>
      </a:minorFont>
    </a:fontScheme>
    <a:fmtScheme name="기본 디자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