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</p:sldMasterIdLst>
  <p:notesMasterIdLst>
    <p:notesMasterId r:id="rId19"/>
  </p:notesMasterIdLst>
  <p:sldIdLst>
    <p:sldId id="258" r:id="rId3"/>
    <p:sldId id="345" r:id="rId4"/>
    <p:sldId id="348" r:id="rId5"/>
    <p:sldId id="313" r:id="rId6"/>
    <p:sldId id="301" r:id="rId7"/>
    <p:sldId id="300" r:id="rId8"/>
    <p:sldId id="349" r:id="rId9"/>
    <p:sldId id="302" r:id="rId10"/>
    <p:sldId id="352" r:id="rId11"/>
    <p:sldId id="351" r:id="rId12"/>
    <p:sldId id="350" r:id="rId13"/>
    <p:sldId id="309" r:id="rId14"/>
    <p:sldId id="264" r:id="rId15"/>
    <p:sldId id="305" r:id="rId16"/>
    <p:sldId id="308" r:id="rId17"/>
    <p:sldId id="30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8F9A6-4DBB-4C29-9477-80059834B541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B9A4-28C0-4842-A853-D76A53384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31a18f13_37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c31a18f13_37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fc31a18f13_37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936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54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84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75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6F8BC-E149-467B-9B07-322468A900C8}" type="slidenum"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"/>
                <a:cs typeface="Arial"/>
                <a:sym typeface="Arial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31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latin typeface="Noto Sans CJK JP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6F8BC-E149-467B-9B07-322468A900C8}" type="slidenum"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"/>
                <a:cs typeface="Arial"/>
                <a:sym typeface="Arial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78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16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9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56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3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3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PM10 CO </a:t>
            </a:r>
            <a:r>
              <a:rPr lang="ko-KR" altLang="en-US" dirty="0"/>
              <a:t>계절 </a:t>
            </a:r>
            <a:r>
              <a:rPr lang="en-US" altLang="ko-KR" dirty="0"/>
              <a:t>HUMIDITY TEMP ATM_PRESS WINDDIR SO2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D24978-458E-7842-A32F-F403CBCFA7C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9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8B57A-0C91-4DE6-8688-8797462F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6B457C-6FE9-4EB8-A64B-904B5D32F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B960D-3468-42D2-BBDF-733837DC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CAC95-E52F-4A28-BCBC-BAB32344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CE5E4-21D4-4053-9D43-6A8B3DBD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9376-E49F-419E-9FBF-7E899574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640411-60C8-4822-9426-E3F44C61D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36B1-B862-47B9-91E6-4553F6AE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895D-7C51-4509-BB60-065D3B99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F574A-6990-4F10-8F65-7CA38BD5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47271-7B2E-4131-9577-04F834D5C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1E6309-1E15-458F-96A7-BEB457AE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6F140-84BB-4BD2-9F3D-8F10D200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47ED5-98A4-4EE3-A760-55091F1D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E329A-44DE-40B7-9478-B377E110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제목 슬라이드">
  <p:cSld name="11_제목 슬라이드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>
            <a:spLocks noGrp="1"/>
          </p:cNvSpPr>
          <p:nvPr>
            <p:ph type="pic" idx="2"/>
          </p:nvPr>
        </p:nvSpPr>
        <p:spPr>
          <a:xfrm>
            <a:off x="-1" y="0"/>
            <a:ext cx="7126516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2"/>
          <p:cNvSpPr>
            <a:spLocks noGrp="1"/>
          </p:cNvSpPr>
          <p:nvPr>
            <p:ph type="pic" idx="3"/>
          </p:nvPr>
        </p:nvSpPr>
        <p:spPr>
          <a:xfrm>
            <a:off x="8142514" y="1711224"/>
            <a:ext cx="2089831" cy="208983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973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A4BDF5E-56E6-45FE-B310-DE23288FA7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5313" y="2481942"/>
            <a:ext cx="3381375" cy="33813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39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91F377E0-0832-4192-8A9F-3C1F538E81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3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1CF42-BFE7-4F01-8B62-5EA472991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91100" y="0"/>
            <a:ext cx="6819900" cy="6858000"/>
          </a:xfrm>
          <a:prstGeom prst="parallelogram">
            <a:avLst>
              <a:gd name="adj" fmla="val 35103"/>
            </a:avLst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1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DD2F1BAB-D98C-4D81-83EB-1A47CC92B6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4437" y="3060701"/>
            <a:ext cx="4977264" cy="3276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747B1FA-15AC-4BE3-BB94-85D72DA8F0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076700"/>
            <a:ext cx="4013200" cy="2781300"/>
          </a:xfrm>
          <a:custGeom>
            <a:avLst/>
            <a:gdLst>
              <a:gd name="connsiteX0" fmla="*/ 0 w 4013200"/>
              <a:gd name="connsiteY0" fmla="*/ 0 h 2781300"/>
              <a:gd name="connsiteX1" fmla="*/ 4013200 w 4013200"/>
              <a:gd name="connsiteY1" fmla="*/ 0 h 2781300"/>
              <a:gd name="connsiteX2" fmla="*/ 3036880 w 4013200"/>
              <a:gd name="connsiteY2" fmla="*/ 2781300 h 2781300"/>
              <a:gd name="connsiteX3" fmla="*/ 0 w 4013200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200" h="2781300">
                <a:moveTo>
                  <a:pt x="0" y="0"/>
                </a:moveTo>
                <a:lnTo>
                  <a:pt x="4013200" y="0"/>
                </a:lnTo>
                <a:lnTo>
                  <a:pt x="3036880" y="2781300"/>
                </a:lnTo>
                <a:lnTo>
                  <a:pt x="0" y="2781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BA9F11D-4418-4952-BC04-E6BBB759F3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72400" y="0"/>
            <a:ext cx="4419600" cy="2781300"/>
          </a:xfrm>
          <a:custGeom>
            <a:avLst/>
            <a:gdLst>
              <a:gd name="connsiteX0" fmla="*/ 976320 w 4419600"/>
              <a:gd name="connsiteY0" fmla="*/ 0 h 2781300"/>
              <a:gd name="connsiteX1" fmla="*/ 4419600 w 4419600"/>
              <a:gd name="connsiteY1" fmla="*/ 0 h 2781300"/>
              <a:gd name="connsiteX2" fmla="*/ 4419600 w 4419600"/>
              <a:gd name="connsiteY2" fmla="*/ 2781300 h 2781300"/>
              <a:gd name="connsiteX3" fmla="*/ 0 w 4419600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2781300">
                <a:moveTo>
                  <a:pt x="976320" y="0"/>
                </a:moveTo>
                <a:lnTo>
                  <a:pt x="4419600" y="0"/>
                </a:lnTo>
                <a:lnTo>
                  <a:pt x="4419600" y="2781300"/>
                </a:lnTo>
                <a:lnTo>
                  <a:pt x="0" y="2781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24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3E243-4ADA-49E9-92A7-DD66BA5ABC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18408" y="3136900"/>
            <a:ext cx="1701800" cy="1701800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95386BDF-81AB-4A04-B983-2C71D7F6BA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45472" y="3136900"/>
            <a:ext cx="1701800" cy="1701800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7BE90494-53E8-4ED2-939D-C8FBAA776A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72536" y="3136900"/>
            <a:ext cx="1701800" cy="1701800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A2430B7-A467-4406-BBF7-CE2AC7C3E2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00" y="3136900"/>
            <a:ext cx="1701800" cy="1701800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7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499A6E-F844-4133-92BE-6AD0D4C3D1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3474-7473-453C-9238-07FC3D87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21FA5-561A-48C4-BF95-2C5813A0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A4A22-0167-497F-A943-EC7E98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4C577-FD80-4BEA-A821-1638B750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FE7B-BC3E-4EC3-B523-A393FE7B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43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BAC4071B-C0B8-49A7-8ECB-AEF1F28B93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3800" y="0"/>
            <a:ext cx="4191000" cy="4978400"/>
          </a:xfrm>
          <a:prstGeom prst="parallelogram">
            <a:avLst>
              <a:gd name="adj" fmla="val 43839"/>
            </a:avLst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4A5445F-0F61-422B-B951-1F9D35BE9D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3601" y="2935624"/>
            <a:ext cx="3302000" cy="3922376"/>
          </a:xfrm>
          <a:prstGeom prst="parallelogram">
            <a:avLst>
              <a:gd name="adj" fmla="val 43839"/>
            </a:avLst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20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2B27C3-D8C8-410B-A436-87BEB4A0EF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7600" y="2954267"/>
            <a:ext cx="2815521" cy="1752600"/>
          </a:xfrm>
          <a:prstGeom prst="parallelogram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92AC31F4-8CE3-44B5-A4AF-A2AD8E3D8E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8240" y="2954267"/>
            <a:ext cx="2815521" cy="1752600"/>
          </a:xfrm>
          <a:prstGeom prst="parallelogram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1C19970-1819-4642-AE31-FC8ABDED3B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8879" y="2954267"/>
            <a:ext cx="2815521" cy="1752600"/>
          </a:xfrm>
          <a:prstGeom prst="parallelogram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837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86FC086-544A-4713-BFA0-736FC6C28C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4700" y="1100067"/>
            <a:ext cx="7137400" cy="1719333"/>
          </a:xfrm>
          <a:prstGeom prst="parallelogram">
            <a:avLst>
              <a:gd name="adj" fmla="val 27216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270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06FF158-D247-4F89-8E63-DC1B617E60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882900"/>
            <a:ext cx="6946900" cy="3975100"/>
          </a:xfrm>
          <a:custGeom>
            <a:avLst/>
            <a:gdLst>
              <a:gd name="connsiteX0" fmla="*/ 0 w 6946900"/>
              <a:gd name="connsiteY0" fmla="*/ 0 h 3975100"/>
              <a:gd name="connsiteX1" fmla="*/ 6946900 w 6946900"/>
              <a:gd name="connsiteY1" fmla="*/ 0 h 3975100"/>
              <a:gd name="connsiteX2" fmla="*/ 5865037 w 6946900"/>
              <a:gd name="connsiteY2" fmla="*/ 3975100 h 3975100"/>
              <a:gd name="connsiteX3" fmla="*/ 0 w 6946900"/>
              <a:gd name="connsiteY3" fmla="*/ 3975100 h 39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900" h="3975100">
                <a:moveTo>
                  <a:pt x="0" y="0"/>
                </a:moveTo>
                <a:lnTo>
                  <a:pt x="6946900" y="0"/>
                </a:lnTo>
                <a:lnTo>
                  <a:pt x="5865037" y="3975100"/>
                </a:lnTo>
                <a:lnTo>
                  <a:pt x="0" y="397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9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1C325-BEFD-4151-9619-1D5E2B190E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5600" y="2527300"/>
            <a:ext cx="4229100" cy="269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9DE009B-FD79-42FD-8CC0-B8157265EB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7302" y="2527300"/>
            <a:ext cx="4229098" cy="26924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50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91C321B-B9B4-4E82-A250-DDD7013424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6488" y="3594100"/>
            <a:ext cx="9979025" cy="2311400"/>
          </a:xfrm>
          <a:prstGeom prst="parallelogram">
            <a:avLst>
              <a:gd name="adj" fmla="val 27216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13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D04E360-4718-4B09-B652-281F4F1718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757713" cy="6857998"/>
          </a:xfrm>
          <a:custGeom>
            <a:avLst/>
            <a:gdLst>
              <a:gd name="connsiteX0" fmla="*/ 0 w 2757713"/>
              <a:gd name="connsiteY0" fmla="*/ 0 h 6857998"/>
              <a:gd name="connsiteX1" fmla="*/ 2757713 w 2757713"/>
              <a:gd name="connsiteY1" fmla="*/ 0 h 6857998"/>
              <a:gd name="connsiteX2" fmla="*/ 1535808 w 2757713"/>
              <a:gd name="connsiteY2" fmla="*/ 6857998 h 6857998"/>
              <a:gd name="connsiteX3" fmla="*/ 0 w 2757713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3" h="6857998">
                <a:moveTo>
                  <a:pt x="0" y="0"/>
                </a:moveTo>
                <a:lnTo>
                  <a:pt x="2757713" y="0"/>
                </a:lnTo>
                <a:lnTo>
                  <a:pt x="1535808" y="6857998"/>
                </a:lnTo>
                <a:lnTo>
                  <a:pt x="0" y="6857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20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CFDCE-4F9D-4C03-A7C7-9A10D994F0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0450" y="1672431"/>
            <a:ext cx="3511550" cy="35131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6BAA96B-2F3B-41D1-9B92-236D98CAE0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68900" y="1672431"/>
            <a:ext cx="3511550" cy="351313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49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510B60C-25AC-44E6-838C-277296453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11550" y="1672431"/>
            <a:ext cx="3511550" cy="35131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2B2BB81-65E0-47EE-9AA1-EEAA82FA61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2431"/>
            <a:ext cx="3511550" cy="351313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9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AFB48-B5E9-4CE5-9279-8CF75C5115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32000" y="0"/>
            <a:ext cx="5762172" cy="6858000"/>
          </a:xfrm>
          <a:prstGeom prst="parallelogram">
            <a:avLst>
              <a:gd name="adj" fmla="val 31581"/>
            </a:avLst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8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06833-5B6D-428E-AD22-37552535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5F4D-450F-447D-9FC7-891F5932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0EF54-8522-4AAA-9251-9FB8418D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12C9C-D002-4087-ADE2-691F7D05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A71B-8833-43DF-BF18-CCDC67C2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18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B5234F4-295D-4688-8F8B-C9BCF3BF9F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9279" y="656162"/>
            <a:ext cx="3250950" cy="1658867"/>
          </a:xfrm>
          <a:prstGeom prst="parallelogram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DC3A90A-31DF-4C61-9258-99CFD7B7B1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6068" y="2599567"/>
            <a:ext cx="3250950" cy="1658867"/>
          </a:xfrm>
          <a:prstGeom prst="parallelogram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109E523-883A-4BFC-A229-2BF2515938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69279" y="4542971"/>
            <a:ext cx="3250950" cy="1658867"/>
          </a:xfrm>
          <a:prstGeom prst="parallelogram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643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D798B-E723-47AE-BE8B-BE7876745A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11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422C0-2828-4170-8F43-A940C55991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5896" y="1259869"/>
            <a:ext cx="3875189" cy="4338262"/>
          </a:xfrm>
          <a:prstGeom prst="parallelogram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96BCA97-ABC4-4066-81C3-CD3AB6F9D8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7989" y="1259869"/>
            <a:ext cx="3875189" cy="4338262"/>
          </a:xfrm>
          <a:prstGeom prst="parallelogram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26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2D9164-C588-446C-B08C-ECB22AD5F2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47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94EE364-66DB-49D4-8CAC-5728A1C3FA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22171" y="0"/>
            <a:ext cx="8969830" cy="6858000"/>
          </a:xfrm>
          <a:custGeom>
            <a:avLst/>
            <a:gdLst>
              <a:gd name="connsiteX0" fmla="*/ 2165825 w 9085943"/>
              <a:gd name="connsiteY0" fmla="*/ 0 h 6858000"/>
              <a:gd name="connsiteX1" fmla="*/ 9085943 w 9085943"/>
              <a:gd name="connsiteY1" fmla="*/ 0 h 6858000"/>
              <a:gd name="connsiteX2" fmla="*/ 9085943 w 9085943"/>
              <a:gd name="connsiteY2" fmla="*/ 6858000 h 6858000"/>
              <a:gd name="connsiteX3" fmla="*/ 0 w 90859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5943" h="6858000">
                <a:moveTo>
                  <a:pt x="2165825" y="0"/>
                </a:moveTo>
                <a:lnTo>
                  <a:pt x="9085943" y="0"/>
                </a:lnTo>
                <a:lnTo>
                  <a:pt x="908594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18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0214B74-4C96-4D07-A4FA-9D9ED8E05A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31428" y="1100067"/>
            <a:ext cx="5190671" cy="1719333"/>
          </a:xfrm>
          <a:prstGeom prst="parallelogram">
            <a:avLst>
              <a:gd name="adj" fmla="val 27216"/>
            </a:avLst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21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A4BDF5E-56E6-45FE-B310-DE23288FA7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5313" y="2481942"/>
            <a:ext cx="3381375" cy="3381375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86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0FF76BA-BFF9-4FEF-8FAA-A15EDAD2B5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26516" cy="6858000"/>
          </a:xfrm>
          <a:custGeom>
            <a:avLst/>
            <a:gdLst>
              <a:gd name="connsiteX0" fmla="*/ 0 w 7126516"/>
              <a:gd name="connsiteY0" fmla="*/ 0 h 6858000"/>
              <a:gd name="connsiteX1" fmla="*/ 7126516 w 7126516"/>
              <a:gd name="connsiteY1" fmla="*/ 0 h 6858000"/>
              <a:gd name="connsiteX2" fmla="*/ 4960691 w 7126516"/>
              <a:gd name="connsiteY2" fmla="*/ 6858000 h 6858000"/>
              <a:gd name="connsiteX3" fmla="*/ 0 w 71265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6516" h="6858000">
                <a:moveTo>
                  <a:pt x="0" y="0"/>
                </a:moveTo>
                <a:lnTo>
                  <a:pt x="7126516" y="0"/>
                </a:lnTo>
                <a:lnTo>
                  <a:pt x="49606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9FAB1F6-B52F-4656-BB16-6348AE9F04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2514" y="1711224"/>
            <a:ext cx="2089831" cy="2089830"/>
          </a:xfrm>
          <a:prstGeom prst="ellipse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1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70DCF75-E080-49FB-AA9F-56879DF80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97942"/>
            <a:ext cx="11449050" cy="1059930"/>
          </a:xfrm>
        </p:spPr>
        <p:txBody>
          <a:bodyPr>
            <a:normAutofit/>
          </a:bodyPr>
          <a:lstStyle>
            <a:lvl1pPr marL="0" algn="ctr" defTabSz="914400" rtl="0" eaLnBrk="1" latinLnBrk="1" hangingPunct="1">
              <a:defRPr lang="ko-KR" altLang="en-US" sz="4400" b="1" kern="1200" spc="-15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/>
              <a:t>Insert title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57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9A2D-DD4C-4B64-AFA5-2A3458D392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5425" y="1479550"/>
            <a:ext cx="5905500" cy="1788752"/>
          </a:xfrm>
        </p:spPr>
        <p:txBody>
          <a:bodyPr anchor="t">
            <a:normAutofit/>
          </a:bodyPr>
          <a:lstStyle>
            <a:lvl1pPr marL="0" algn="l" defTabSz="914400" rtl="0" eaLnBrk="1" latinLnBrk="1" hangingPunct="1">
              <a:defRPr lang="ko-KR" altLang="en-US" sz="4400" b="1" kern="1200" spc="-15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/>
              <a:t>Insert title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48D90-FC28-45E8-B634-9A63C38F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1127D-2303-40D2-8D71-35462CBD0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82357-421E-4D34-B51C-8DC5A54D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CFB25-A4AA-47E7-B93C-DA6B1F9D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59989-1003-4C96-8E01-9998AFEE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1770E-E688-4BA5-B946-9A038096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99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9A2D-DD4C-4B64-AFA5-2A3458D392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6190" y="1755775"/>
            <a:ext cx="4870010" cy="1476312"/>
          </a:xfrm>
        </p:spPr>
        <p:txBody>
          <a:bodyPr anchor="t"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1" kern="1200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Insert 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55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C9EEA99-39EC-4C94-BE53-E3E4AEEAD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208"/>
            <a:ext cx="4753069" cy="5131584"/>
          </a:xfrm>
          <a:custGeom>
            <a:avLst/>
            <a:gdLst>
              <a:gd name="connsiteX0" fmla="*/ 0 w 5355742"/>
              <a:gd name="connsiteY0" fmla="*/ 0 h 5786563"/>
              <a:gd name="connsiteX1" fmla="*/ 5355742 w 5355742"/>
              <a:gd name="connsiteY1" fmla="*/ 0 h 5786563"/>
              <a:gd name="connsiteX2" fmla="*/ 5355742 w 5355742"/>
              <a:gd name="connsiteY2" fmla="*/ 5786563 h 5786563"/>
              <a:gd name="connsiteX3" fmla="*/ 0 w 5355742"/>
              <a:gd name="connsiteY3" fmla="*/ 5786563 h 57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5742" h="5786563">
                <a:moveTo>
                  <a:pt x="0" y="0"/>
                </a:moveTo>
                <a:lnTo>
                  <a:pt x="5355742" y="0"/>
                </a:lnTo>
                <a:lnTo>
                  <a:pt x="5355742" y="5786563"/>
                </a:lnTo>
                <a:lnTo>
                  <a:pt x="0" y="5786563"/>
                </a:lnTo>
                <a:close/>
              </a:path>
            </a:pathLst>
          </a:custGeom>
        </p:spPr>
      </p:pic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D48794F-78A2-4489-8DBF-053C282E9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725" y="1128366"/>
            <a:ext cx="4504806" cy="332262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EB55044-1A64-49E6-B83A-151A32195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5698" y="1647133"/>
            <a:ext cx="4870010" cy="1476312"/>
          </a:xfrm>
        </p:spPr>
        <p:txBody>
          <a:bodyPr anchor="t"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b="1" kern="1200" spc="-15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Insert 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509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5ECFBF-0622-4B6F-9596-3D77E6F1D7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82CEE-DB9E-44E9-BDC5-1948B5E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0BC4B-A548-40C5-B098-C75F8094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A1E96-1A48-4FE3-BD71-E07701BCE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F9BC2-2149-4A76-9AAA-7CD4A8C5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178E7-0BA0-4C35-918F-1682AEACB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A1B727-F8EA-41E2-B223-32E33D71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E48AD-845F-46F7-99A3-10FA2D26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41B1C9-ADD1-4F26-BD91-82CC8A8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FE3E3-A02D-437D-B56B-462A4DFA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BA3FA-B623-4D15-9C9E-6C90F055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91D21-6582-47D0-8E84-9436B7C7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33F4E7-704F-4761-8239-EA92B891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1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C15BC3-FD16-4F1D-9CE2-C840328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B2359-610D-403A-B2A2-40694442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4FB05-2860-42CF-BD24-C4D59A36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99E7C-3C52-417C-9392-1C75A364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5925D-2687-4F9D-9AC4-2751CA0F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F6AE6-398B-4C3F-AE69-5D2478BB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5D060-3EFC-420C-BCE5-01D1DA7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AF03D-D2E2-4524-B3A8-B25995ED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2B46E-AF13-45AC-A269-096AE391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B6C7-062F-45AE-B97E-5C9EB5A9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0E333C-6C80-4886-A7CD-8253D9423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FDC95-5F4E-4F01-8302-0F3EA839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3C9D5-3D1C-49C6-96AD-D96C3641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CDCE9-0E10-44EB-938C-531CD057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905F0-F69C-4C92-ADB6-5BA08C0E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D5C6D-851F-4D20-9829-ADA71073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FAFE-3C1E-4754-822B-8C8AA50C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66BC1-82BF-4004-8DBF-FE1275A6D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23EB-429F-46BF-9B64-FAE66CE27C6D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28945-0AD7-4CEE-8F7F-378B8BCDD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225A-D8FA-4FDD-8289-6824F973A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7E7E-B201-4C49-A6A3-5C92E5A42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2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D6EDE0-8D56-4C35-9EE0-1B1567DD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C1A1D-052F-48AE-AB64-AFE33532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CC5FE-59BA-46ED-A688-3649065BE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8215-551F-41AE-A33E-6D2D302C7F0F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737F2-0DBB-4D7E-99AC-5A91ED93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F2479-4AD3-4D7B-B482-89BDD111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A27C-6BD4-4E7C-A9A2-00490F02D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4" descr="하늘, 실외, 도시, 일이(가) 표시된 사진&#10;&#10;자동 생성된 설명">
            <a:extLst>
              <a:ext uri="{FF2B5EF4-FFF2-40B4-BE49-F238E27FC236}">
                <a16:creationId xmlns:a16="http://schemas.microsoft.com/office/drawing/2014/main" id="{1E083B2F-44BA-4493-B8E6-3CFC44945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5" name="Google Shape;175;p61"/>
          <p:cNvSpPr/>
          <p:nvPr/>
        </p:nvSpPr>
        <p:spPr>
          <a:xfrm>
            <a:off x="5604970" y="2428291"/>
            <a:ext cx="1173600" cy="1709100"/>
          </a:xfrm>
          <a:prstGeom prst="parallelogram">
            <a:avLst>
              <a:gd name="adj" fmla="val 44019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1"/>
          <p:cNvSpPr txBox="1"/>
          <p:nvPr/>
        </p:nvSpPr>
        <p:spPr>
          <a:xfrm>
            <a:off x="1172685" y="2974590"/>
            <a:ext cx="9846630" cy="5847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0000"/>
              </a:buClr>
              <a:buSzPts val="3200"/>
            </a:pPr>
            <a:r>
              <a:rPr lang="en-US" sz="3200" b="1" dirty="0">
                <a:solidFill>
                  <a:schemeClr val="dk1"/>
                </a:solidFill>
              </a:rPr>
              <a:t>Analysis of Factors Influencing Fine Dust</a:t>
            </a:r>
          </a:p>
        </p:txBody>
      </p:sp>
      <p:sp>
        <p:nvSpPr>
          <p:cNvPr id="178" name="Google Shape;178;p61"/>
          <p:cNvSpPr/>
          <p:nvPr/>
        </p:nvSpPr>
        <p:spPr>
          <a:xfrm>
            <a:off x="10740119" y="3448050"/>
            <a:ext cx="1356060" cy="3417654"/>
          </a:xfrm>
          <a:prstGeom prst="parallelogram">
            <a:avLst>
              <a:gd name="adj" fmla="val 80436"/>
            </a:avLst>
          </a:prstGeom>
          <a:solidFill>
            <a:srgbClr val="4683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1"/>
          <p:cNvSpPr/>
          <p:nvPr/>
        </p:nvSpPr>
        <p:spPr>
          <a:xfrm>
            <a:off x="10740119" y="3440346"/>
            <a:ext cx="1356060" cy="3417654"/>
          </a:xfrm>
          <a:prstGeom prst="parallelogram">
            <a:avLst>
              <a:gd name="adj" fmla="val 80436"/>
            </a:avLst>
          </a:prstGeom>
          <a:solidFill>
            <a:srgbClr val="4683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1"/>
          <p:cNvSpPr txBox="1"/>
          <p:nvPr/>
        </p:nvSpPr>
        <p:spPr>
          <a:xfrm>
            <a:off x="6187395" y="6271211"/>
            <a:ext cx="4510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altLang="ko-KR" sz="1600" b="1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SeonYoung</a:t>
            </a:r>
            <a:r>
              <a:rPr lang="en-US" altLang="ko-KR" sz="1600" b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600" b="1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Jhang</a:t>
            </a:r>
            <a:endParaRPr sz="1600" b="1" i="0" u="none" strike="noStrike" cap="none" dirty="0">
              <a:solidFill>
                <a:srgbClr val="FF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3887A36-9D1F-46A5-A11C-F86404720B1F}"/>
              </a:ext>
            </a:extLst>
          </p:cNvPr>
          <p:cNvSpPr txBox="1"/>
          <p:nvPr/>
        </p:nvSpPr>
        <p:spPr>
          <a:xfrm>
            <a:off x="208846" y="707662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2) </a:t>
            </a:r>
            <a:r>
              <a:rPr lang="en-US" altLang="ko-KR" b="1" dirty="0">
                <a:latin typeface="Calibri Light"/>
                <a:ea typeface="Calibri Light"/>
              </a:rPr>
              <a:t>Ind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ependent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 Variables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2BF0-3367-45F5-A58D-12F12B56D15A}"/>
              </a:ext>
            </a:extLst>
          </p:cNvPr>
          <p:cNvSpPr/>
          <p:nvPr/>
        </p:nvSpPr>
        <p:spPr>
          <a:xfrm>
            <a:off x="289528" y="1177753"/>
            <a:ext cx="11570777" cy="5494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80ACA-BCDE-4183-9109-60272CA8DEEC}"/>
              </a:ext>
            </a:extLst>
          </p:cNvPr>
          <p:cNvSpPr txBox="1"/>
          <p:nvPr/>
        </p:nvSpPr>
        <p:spPr>
          <a:xfrm>
            <a:off x="462578" y="1287766"/>
            <a:ext cx="4736951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 dirty="0"/>
              <a:t>The given X variables were grouped based on two main criteria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600" b="1" u="sng" dirty="0"/>
              <a:t>2) Atmospheric Variable</a:t>
            </a:r>
            <a:br>
              <a:rPr lang="en-US" altLang="ko-KR" sz="1600" b="1" dirty="0"/>
            </a:br>
            <a:r>
              <a:rPr lang="en-US" altLang="ko-KR" sz="1600" b="1" dirty="0"/>
              <a:t>: O3, NO2, CO, SO2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445728-5217-4EC6-9460-D26851FD6FEA}"/>
              </a:ext>
            </a:extLst>
          </p:cNvPr>
          <p:cNvSpPr txBox="1"/>
          <p:nvPr/>
        </p:nvSpPr>
        <p:spPr>
          <a:xfrm>
            <a:off x="8335175" y="5674253"/>
            <a:ext cx="332164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→</a:t>
            </a:r>
            <a:r>
              <a:rPr lang="en-US" altLang="ko-KR" sz="1600" b="1" dirty="0"/>
              <a:t> There is a correlation between PM10 and NO2, CO, and SO2.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8432-18DC-4B05-8ABD-9E381058DF0B}"/>
              </a:ext>
            </a:extLst>
          </p:cNvPr>
          <p:cNvSpPr txBox="1"/>
          <p:nvPr/>
        </p:nvSpPr>
        <p:spPr>
          <a:xfrm>
            <a:off x="171559" y="46982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Visualization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25" name="Google Shape;189;p62">
            <a:extLst>
              <a:ext uri="{FF2B5EF4-FFF2-40B4-BE49-F238E27FC236}">
                <a16:creationId xmlns:a16="http://schemas.microsoft.com/office/drawing/2014/main" id="{F0558A9F-6E26-4C30-BF9F-F5FDCBE53644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1D7E760-3AAB-497C-B66C-99A6C813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81" y="6000126"/>
            <a:ext cx="2602512" cy="5843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03193C5-F4DC-4306-9E32-5BAE044F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511" y="4829405"/>
            <a:ext cx="2442173" cy="5188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D333460-E53F-471F-B39D-FEAAD01A5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342" y="4822240"/>
            <a:ext cx="2627399" cy="56301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D1882E0-583D-4F9F-A300-0972C0F03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277" y="5413129"/>
            <a:ext cx="2521052" cy="5735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D08D3A7-B68A-4C3D-9301-DED9C509F36B}"/>
              </a:ext>
            </a:extLst>
          </p:cNvPr>
          <p:cNvSpPr txBox="1"/>
          <p:nvPr/>
        </p:nvSpPr>
        <p:spPr>
          <a:xfrm>
            <a:off x="8216467" y="4334001"/>
            <a:ext cx="254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prstClr val="black"/>
                </a:solidFill>
              </a:rPr>
              <a:t>&lt; Correlation Analysis &gt;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Calibri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Calibri Light"/>
                <a:cs typeface="+mn-cs"/>
              </a:rPr>
              <a:t>PM10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rPr>
              <a:t>과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Calibri Light"/>
                <a:cs typeface="+mn-cs"/>
              </a:rPr>
              <a:t>O3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B5CC1-02E6-4567-B36C-7C7A321B51BC}"/>
              </a:ext>
            </a:extLst>
          </p:cNvPr>
          <p:cNvSpPr txBox="1"/>
          <p:nvPr/>
        </p:nvSpPr>
        <p:spPr>
          <a:xfrm>
            <a:off x="5461057" y="4334001"/>
            <a:ext cx="182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&lt;Correlation Analysis&gt;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PM10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과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NO2/CO/SO2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55022-D8D6-40ED-8646-D4BD3A724DFF}"/>
              </a:ext>
            </a:extLst>
          </p:cNvPr>
          <p:cNvSpPr/>
          <p:nvPr/>
        </p:nvSpPr>
        <p:spPr>
          <a:xfrm>
            <a:off x="5503582" y="4766251"/>
            <a:ext cx="2602360" cy="5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99DFA2-A266-41FC-A01A-F14786782326}"/>
              </a:ext>
            </a:extLst>
          </p:cNvPr>
          <p:cNvSpPr/>
          <p:nvPr/>
        </p:nvSpPr>
        <p:spPr>
          <a:xfrm>
            <a:off x="8220401" y="4751644"/>
            <a:ext cx="2602360" cy="5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8B45A2-1905-4DD1-99FF-4FE28F6307B0}"/>
              </a:ext>
            </a:extLst>
          </p:cNvPr>
          <p:cNvSpPr/>
          <p:nvPr/>
        </p:nvSpPr>
        <p:spPr>
          <a:xfrm>
            <a:off x="5503582" y="5356189"/>
            <a:ext cx="2602360" cy="5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0E64B07-0808-4971-943D-7ADBE9016D7A}"/>
              </a:ext>
            </a:extLst>
          </p:cNvPr>
          <p:cNvSpPr/>
          <p:nvPr/>
        </p:nvSpPr>
        <p:spPr>
          <a:xfrm>
            <a:off x="5503582" y="5946125"/>
            <a:ext cx="2602360" cy="59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355AB99-7928-4043-B79A-7037CFD03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913" y="2909930"/>
            <a:ext cx="3635349" cy="35571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D793EE-5B72-429A-9C08-D3C29BFEE00F}"/>
              </a:ext>
            </a:extLst>
          </p:cNvPr>
          <p:cNvSpPr txBox="1"/>
          <p:nvPr/>
        </p:nvSpPr>
        <p:spPr>
          <a:xfrm>
            <a:off x="5357100" y="3093524"/>
            <a:ext cx="6503205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/>
              <a:t>→ O3: Not directly influenced by PM10.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/>
              <a:t>BUT, shows a negative correlation with SO2, NO2, and CO as observed in the scatter plots.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/>
              <a:t>In other words, while O3 may not have a direct impact, but it is indirectly associated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9260EE4-C684-47EA-B661-BABA52E3DD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532"/>
          <a:stretch/>
        </p:blipFill>
        <p:spPr>
          <a:xfrm>
            <a:off x="5339993" y="1332354"/>
            <a:ext cx="5469200" cy="18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5C2CFD5-A785-4FB8-8916-8A3A06BAFDA4}"/>
              </a:ext>
            </a:extLst>
          </p:cNvPr>
          <p:cNvSpPr/>
          <p:nvPr/>
        </p:nvSpPr>
        <p:spPr>
          <a:xfrm>
            <a:off x="620181" y="1506944"/>
            <a:ext cx="3748461" cy="3288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- </a:t>
            </a: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PM10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</a:t>
            </a:r>
            <a:r>
              <a:rPr lang="en-US" altLang="ko-KR" sz="1400" b="1" dirty="0"/>
              <a:t>Categorized according to WHO standards into Good/Normal/Bad/Very Bad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/>
              <a:t>- </a:t>
            </a: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WIND_DIR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</a:t>
            </a:r>
            <a:r>
              <a:rPr lang="en-US" altLang="ko-KR" sz="1400" b="1" dirty="0"/>
              <a:t>Detailed categorization of wind direction into 8 compass directions.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- </a:t>
            </a: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WIND</a:t>
            </a:r>
            <a:b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</a:b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</a:t>
            </a:r>
            <a:r>
              <a:rPr lang="en-US" altLang="ko-KR" sz="1400" b="1" dirty="0"/>
              <a:t>Detailed categorization based on wind speed.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- </a:t>
            </a: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Seasons</a:t>
            </a:r>
            <a:endParaRPr kumimoji="0" lang="en-US" altLang="ko-KR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- Rain/Snow</a:t>
            </a:r>
            <a:endParaRPr kumimoji="0" lang="en-US" altLang="ko-KR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308EF-D31D-44C9-BD07-5A2B5EF21FA1}"/>
              </a:ext>
            </a:extLst>
          </p:cNvPr>
          <p:cNvSpPr txBox="1"/>
          <p:nvPr/>
        </p:nvSpPr>
        <p:spPr>
          <a:xfrm>
            <a:off x="171559" y="46982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0">
              <a:buClr>
                <a:srgbClr val="000000"/>
              </a:buClr>
              <a:defRPr/>
            </a:pPr>
            <a:r>
              <a:rPr lang="en-US" altLang="ko-KR" sz="2400" b="1" kern="0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Visualization</a:t>
            </a:r>
            <a:endParaRPr lang="ko-KR" altLang="en-US" sz="2400" b="1" kern="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19" name="Google Shape;189;p62">
            <a:extLst>
              <a:ext uri="{FF2B5EF4-FFF2-40B4-BE49-F238E27FC236}">
                <a16:creationId xmlns:a16="http://schemas.microsoft.com/office/drawing/2014/main" id="{61D8A04A-04E8-4203-9A40-2AE897094CB7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5BFC40-683F-44F1-B38A-31BC2FEB51BB}"/>
              </a:ext>
            </a:extLst>
          </p:cNvPr>
          <p:cNvSpPr txBox="1"/>
          <p:nvPr/>
        </p:nvSpPr>
        <p:spPr>
          <a:xfrm>
            <a:off x="208846" y="707662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/>
              <a:t>3) Derived Variables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766FCF-A32A-43AD-A95D-0A4E8D47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1" y="5575420"/>
            <a:ext cx="3782888" cy="761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B74B17-028D-4210-85E1-5FD1302D5F59}"/>
              </a:ext>
            </a:extLst>
          </p:cNvPr>
          <p:cNvSpPr txBox="1"/>
          <p:nvPr/>
        </p:nvSpPr>
        <p:spPr>
          <a:xfrm>
            <a:off x="778501" y="5133979"/>
            <a:ext cx="1821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&lt;</a:t>
            </a:r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</a:rPr>
              <a:t>Reference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&gt;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+mj-ea"/>
                <a:ea typeface="+mj-ea"/>
              </a:rPr>
              <a:t>WHO Standard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9BC9F0-D28E-4DEE-B350-2D9992B6A45A}"/>
              </a:ext>
            </a:extLst>
          </p:cNvPr>
          <p:cNvSpPr/>
          <p:nvPr/>
        </p:nvSpPr>
        <p:spPr>
          <a:xfrm>
            <a:off x="726972" y="5133979"/>
            <a:ext cx="3834417" cy="121948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A53FA9-2DBC-4D4A-9B2E-30F81410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787" y="4219302"/>
            <a:ext cx="2312486" cy="17627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867EE6-3CB6-45BD-8860-FD8F2B047590}"/>
              </a:ext>
            </a:extLst>
          </p:cNvPr>
          <p:cNvSpPr txBox="1"/>
          <p:nvPr/>
        </p:nvSpPr>
        <p:spPr>
          <a:xfrm>
            <a:off x="5103717" y="1191347"/>
            <a:ext cx="3402946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1) </a:t>
            </a:r>
            <a:r>
              <a:rPr lang="en-US" altLang="ko-KR" sz="1400" b="1" u="sng" dirty="0">
                <a:latin typeface="Calibri Light"/>
                <a:ea typeface="Calibri Light"/>
              </a:rPr>
              <a:t>Seasons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A9598CC-6175-459A-9AE6-5F09CC46C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404" y="1623089"/>
            <a:ext cx="2726275" cy="172381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CF52DAE-072A-4E70-8AA4-E65F7B430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963" y="1571708"/>
            <a:ext cx="2617839" cy="172381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37789D-ED83-42FC-96EC-2F7640F62C2A}"/>
              </a:ext>
            </a:extLst>
          </p:cNvPr>
          <p:cNvSpPr txBox="1"/>
          <p:nvPr/>
        </p:nvSpPr>
        <p:spPr>
          <a:xfrm>
            <a:off x="5188107" y="3225482"/>
            <a:ext cx="305045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 </a:t>
            </a:r>
            <a:r>
              <a:rPr lang="en-US" altLang="ko-KR" sz="1400" b="1" dirty="0"/>
              <a:t>PM10 exhibiting varying trends across different seasons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4031B9-5554-485C-96D7-D7640DCB9C10}"/>
              </a:ext>
            </a:extLst>
          </p:cNvPr>
          <p:cNvSpPr txBox="1"/>
          <p:nvPr/>
        </p:nvSpPr>
        <p:spPr>
          <a:xfrm>
            <a:off x="5177433" y="3986352"/>
            <a:ext cx="3402946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2) </a:t>
            </a:r>
            <a:r>
              <a:rPr lang="en-US" altLang="ko-KR" sz="1400" b="1" u="sng" dirty="0">
                <a:latin typeface="Calibri Light"/>
                <a:ea typeface="Calibri Light"/>
              </a:rPr>
              <a:t>Wind Direction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4CCA83-90AE-4A20-A5DA-85855944D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282" y="4332038"/>
            <a:ext cx="2312486" cy="17068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47CDEC-4888-4A26-AF0D-B569A9885AD7}"/>
              </a:ext>
            </a:extLst>
          </p:cNvPr>
          <p:cNvSpPr txBox="1"/>
          <p:nvPr/>
        </p:nvSpPr>
        <p:spPr>
          <a:xfrm>
            <a:off x="5773271" y="6078841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In cases where PM10 is categorized as 'Very Bad' or 'Bad', W (west) and SW (southwest) directions account for more than 50%.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58957B-C9DC-437D-BA96-C164ABE5C6C2}"/>
              </a:ext>
            </a:extLst>
          </p:cNvPr>
          <p:cNvSpPr/>
          <p:nvPr/>
        </p:nvSpPr>
        <p:spPr>
          <a:xfrm>
            <a:off x="4912659" y="1177753"/>
            <a:ext cx="6947646" cy="5494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48E167-AB51-4233-905E-9F8C5559B6EF}"/>
              </a:ext>
            </a:extLst>
          </p:cNvPr>
          <p:cNvSpPr txBox="1"/>
          <p:nvPr/>
        </p:nvSpPr>
        <p:spPr>
          <a:xfrm>
            <a:off x="8710558" y="3228370"/>
            <a:ext cx="2978434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→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 P</a:t>
            </a:r>
            <a:r>
              <a:rPr lang="en-US" altLang="ko-KR" sz="1400" b="1" dirty="0" err="1"/>
              <a:t>articularly</a:t>
            </a:r>
            <a:r>
              <a:rPr lang="en-US" altLang="ko-KR" sz="1400" b="1" dirty="0"/>
              <a:t> high levels of PM10 are observed during the winter.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226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A59574C-CE5C-4315-9D94-3C6E4EDB249A}"/>
              </a:ext>
            </a:extLst>
          </p:cNvPr>
          <p:cNvSpPr txBox="1"/>
          <p:nvPr/>
        </p:nvSpPr>
        <p:spPr>
          <a:xfrm>
            <a:off x="171559" y="46982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Visualization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34" name="Google Shape;189;p62">
            <a:extLst>
              <a:ext uri="{FF2B5EF4-FFF2-40B4-BE49-F238E27FC236}">
                <a16:creationId xmlns:a16="http://schemas.microsoft.com/office/drawing/2014/main" id="{8464A112-C3C9-4A49-8881-F38DEEF2FC9F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1AB75-BC6C-4EBA-9E59-F04DACDC8CBA}"/>
              </a:ext>
            </a:extLst>
          </p:cNvPr>
          <p:cNvSpPr/>
          <p:nvPr/>
        </p:nvSpPr>
        <p:spPr>
          <a:xfrm>
            <a:off x="289528" y="1177753"/>
            <a:ext cx="11570777" cy="5494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873946-F7FA-45E8-8683-689A1D2156EE}"/>
              </a:ext>
            </a:extLst>
          </p:cNvPr>
          <p:cNvSpPr txBox="1"/>
          <p:nvPr/>
        </p:nvSpPr>
        <p:spPr>
          <a:xfrm>
            <a:off x="208846" y="707662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/>
              <a:t>3) Derived Variables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8A1BEA5-7177-490E-B114-0BC2550E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63" y="4843125"/>
            <a:ext cx="2347513" cy="17618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96D8C01-5521-45E5-B95F-E484667DD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93" y="4800981"/>
            <a:ext cx="2227127" cy="183373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4665C39-9512-44B9-91EB-290E32230C57}"/>
              </a:ext>
            </a:extLst>
          </p:cNvPr>
          <p:cNvSpPr txBox="1"/>
          <p:nvPr/>
        </p:nvSpPr>
        <p:spPr>
          <a:xfrm>
            <a:off x="898365" y="1172537"/>
            <a:ext cx="3402946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3) </a:t>
            </a:r>
            <a:r>
              <a:rPr lang="en-US" altLang="ko-KR" sz="1400" b="1" u="sng" dirty="0">
                <a:latin typeface="Calibri Light"/>
                <a:ea typeface="Calibri Light"/>
              </a:rPr>
              <a:t>Wind Speed</a:t>
            </a:r>
            <a:endParaRPr kumimoji="0" lang="en-US" altLang="ko-KR" sz="14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D9464F3-18A9-41D1-A5C0-144E564F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31" y="1555177"/>
            <a:ext cx="2175168" cy="174736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2C2C4E6-B1BD-49D0-B989-D038EA6A4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956" y="1664305"/>
            <a:ext cx="2285477" cy="161434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12CF459-FDC9-48C6-AA5F-3AA68474B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66" y="3149610"/>
            <a:ext cx="2267190" cy="174736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5699A9C-1EFF-4ED3-86CE-7F012A5E9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263" y="3260945"/>
            <a:ext cx="2347513" cy="1669447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4E78B20-F98C-4D75-B2F9-077A86440025}"/>
              </a:ext>
            </a:extLst>
          </p:cNvPr>
          <p:cNvSpPr/>
          <p:nvPr/>
        </p:nvSpPr>
        <p:spPr>
          <a:xfrm>
            <a:off x="1858467" y="2635860"/>
            <a:ext cx="831980" cy="57422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AA5C380-E90B-4B82-B977-7E3CF26B942E}"/>
              </a:ext>
            </a:extLst>
          </p:cNvPr>
          <p:cNvSpPr/>
          <p:nvPr/>
        </p:nvSpPr>
        <p:spPr>
          <a:xfrm>
            <a:off x="891191" y="2257969"/>
            <a:ext cx="831980" cy="37789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8C21D3D-BBCF-4EB3-90E6-127B547799CF}"/>
              </a:ext>
            </a:extLst>
          </p:cNvPr>
          <p:cNvSpPr/>
          <p:nvPr/>
        </p:nvSpPr>
        <p:spPr>
          <a:xfrm>
            <a:off x="2021276" y="4322750"/>
            <a:ext cx="831980" cy="47823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1AF5850-A347-4D3F-B22D-D63AF8E814B3}"/>
              </a:ext>
            </a:extLst>
          </p:cNvPr>
          <p:cNvSpPr/>
          <p:nvPr/>
        </p:nvSpPr>
        <p:spPr>
          <a:xfrm>
            <a:off x="1018031" y="4226756"/>
            <a:ext cx="831980" cy="46336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E5DFB4A0-6B84-4652-A988-D4326772F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0300" y="1621781"/>
            <a:ext cx="4605216" cy="118756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6A51A0F-C70F-403D-844A-EA5029C49356}"/>
              </a:ext>
            </a:extLst>
          </p:cNvPr>
          <p:cNvSpPr txBox="1"/>
          <p:nvPr/>
        </p:nvSpPr>
        <p:spPr>
          <a:xfrm>
            <a:off x="5757624" y="2917955"/>
            <a:ext cx="5887098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/>
              <a:t>[Hypothesis] If the wind speed is high and from the west, PM10 levels are expected to be high.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/>
              <a:t>→ </a:t>
            </a:r>
            <a:r>
              <a:rPr lang="en-US" altLang="ko-KR" sz="1400" b="1" dirty="0"/>
              <a:t>According to the correlation analysis, there is no correlation between wind speed and PM10.</a:t>
            </a: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u="sng" dirty="0"/>
              <a:t>BUT </a:t>
            </a:r>
            <a:r>
              <a:rPr lang="en-US" altLang="ko-KR" sz="1400" b="1" dirty="0"/>
              <a:t>Referring to the Boxplot, it can be observed that when the wind speed is high/medium, and the wind direction is from the W (west) or SW (southwest), PM10 levels were high or exhibited outliers towards the higher values.</a:t>
            </a:r>
            <a:endParaRPr kumimoji="0" lang="en-US" altLang="ko-KR" sz="8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5478E0-3B94-42F6-8D4F-19206C80B074}"/>
              </a:ext>
            </a:extLst>
          </p:cNvPr>
          <p:cNvSpPr txBox="1"/>
          <p:nvPr/>
        </p:nvSpPr>
        <p:spPr>
          <a:xfrm>
            <a:off x="6011007" y="5366874"/>
            <a:ext cx="5445887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&lt;Selection of Influential Factors for Prediction Model&gt;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/>
                </a:solidFill>
              </a:rPr>
              <a:t>NO2 / CO / SO2 / Atmospheric Pressure / Temperature / Humidity / Season / Wind Direction / Wind Speed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4699C7-0B46-44D6-B0E6-F16E17BFCA07}"/>
              </a:ext>
            </a:extLst>
          </p:cNvPr>
          <p:cNvSpPr/>
          <p:nvPr/>
        </p:nvSpPr>
        <p:spPr>
          <a:xfrm>
            <a:off x="5974493" y="5393964"/>
            <a:ext cx="5570609" cy="1047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5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312B6B-9145-483A-9E86-8F7AFE192431}"/>
              </a:ext>
            </a:extLst>
          </p:cNvPr>
          <p:cNvSpPr/>
          <p:nvPr/>
        </p:nvSpPr>
        <p:spPr>
          <a:xfrm>
            <a:off x="406400" y="811790"/>
            <a:ext cx="5545548" cy="2855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F5160D-895A-4069-96F0-E66EB664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9" y="1192655"/>
            <a:ext cx="2661013" cy="202237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365DAEC-6976-4CE7-9358-2496B6614213}"/>
              </a:ext>
            </a:extLst>
          </p:cNvPr>
          <p:cNvSpPr txBox="1"/>
          <p:nvPr/>
        </p:nvSpPr>
        <p:spPr>
          <a:xfrm>
            <a:off x="406400" y="766037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Multiple Linear Regression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FE438A-4F99-498B-8868-EAFD1170C45A}"/>
              </a:ext>
            </a:extLst>
          </p:cNvPr>
          <p:cNvSpPr txBox="1"/>
          <p:nvPr/>
        </p:nvSpPr>
        <p:spPr>
          <a:xfrm>
            <a:off x="5990437" y="780282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u="sng" dirty="0">
                <a:latin typeface="Calibri Light"/>
                <a:ea typeface="Calibri Light"/>
              </a:rPr>
              <a:t>Random</a:t>
            </a:r>
            <a:r>
              <a:rPr lang="ko-KR" altLang="en-US" b="1" u="sng" dirty="0">
                <a:latin typeface="Calibri Light"/>
                <a:ea typeface="Calibri Light"/>
              </a:rPr>
              <a:t> </a:t>
            </a:r>
            <a:r>
              <a:rPr lang="en-US" altLang="ko-KR" b="1" u="sng" dirty="0">
                <a:latin typeface="Calibri Light"/>
                <a:ea typeface="Calibri Light"/>
              </a:rPr>
              <a:t>Forest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8A5EC1-EA89-461A-A6F7-3E9FB65472C8}"/>
              </a:ext>
            </a:extLst>
          </p:cNvPr>
          <p:cNvSpPr txBox="1"/>
          <p:nvPr/>
        </p:nvSpPr>
        <p:spPr>
          <a:xfrm>
            <a:off x="2986717" y="835117"/>
            <a:ext cx="3160952" cy="207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-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R-squared: 48.6%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의 설명력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- Prob(F-statistics):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2.57e-49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b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Statistically significant</a:t>
            </a:r>
            <a:endParaRPr kumimoji="0" lang="en-US" altLang="ko-KR" sz="12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Final Model Regression Equation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Y_hat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 = 324.1706 + 631.5493 O3 + 405.6936 NO2 + 64.4865 CO – 0.6233 TEMP – 0.3451 ATM_PRESS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F79F54-6B01-41B1-A106-BE01AEF77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84" b="41806"/>
          <a:stretch/>
        </p:blipFill>
        <p:spPr>
          <a:xfrm>
            <a:off x="447199" y="3270039"/>
            <a:ext cx="1885103" cy="2656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89BF275-A341-4076-B50F-C566DE0C5DFC}"/>
              </a:ext>
            </a:extLst>
          </p:cNvPr>
          <p:cNvSpPr txBox="1"/>
          <p:nvPr/>
        </p:nvSpPr>
        <p:spPr>
          <a:xfrm>
            <a:off x="3037208" y="2793977"/>
            <a:ext cx="3081174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MAPE: 31.13</a:t>
            </a:r>
          </a:p>
          <a:p>
            <a:pPr lvl="0">
              <a:lnSpc>
                <a:spcPct val="150000"/>
              </a:lnSpc>
            </a:pPr>
            <a:r>
              <a:rPr lang="en-US" altLang="ko-KR" sz="1100" dirty="0"/>
              <a:t>Judged as a highly reasonable prediction as it is below 50. (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Tofallis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, 2016)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1E7F82B-F847-4D43-BC94-430166AD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46" y="4069582"/>
            <a:ext cx="2409825" cy="4381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FEDD575-AB5E-4914-8C8F-D386850AA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35" y="4555536"/>
            <a:ext cx="3316258" cy="180539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B48012F-904C-42EE-809C-5FB36074F06C}"/>
              </a:ext>
            </a:extLst>
          </p:cNvPr>
          <p:cNvSpPr txBox="1"/>
          <p:nvPr/>
        </p:nvSpPr>
        <p:spPr>
          <a:xfrm>
            <a:off x="409511" y="3624314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u="sng" dirty="0">
                <a:latin typeface="Calibri Light"/>
                <a:ea typeface="Calibri Light"/>
              </a:rPr>
              <a:t>Decision</a:t>
            </a:r>
            <a:r>
              <a:rPr lang="ko-KR" altLang="en-US" b="1" u="sng" dirty="0">
                <a:latin typeface="Calibri Light"/>
                <a:ea typeface="Calibri Light"/>
              </a:rPr>
              <a:t> </a:t>
            </a:r>
            <a:r>
              <a:rPr lang="en-US" altLang="ko-KR" b="1" u="sng" dirty="0">
                <a:latin typeface="Calibri Light"/>
                <a:ea typeface="Calibri Light"/>
              </a:rPr>
              <a:t>Tree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3CE17A-B5D1-434D-A9DF-A780D55BE286}"/>
              </a:ext>
            </a:extLst>
          </p:cNvPr>
          <p:cNvSpPr/>
          <p:nvPr/>
        </p:nvSpPr>
        <p:spPr>
          <a:xfrm>
            <a:off x="409511" y="3670067"/>
            <a:ext cx="5545548" cy="2855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75D28D-5F82-4CBE-B229-03DD75385E06}"/>
              </a:ext>
            </a:extLst>
          </p:cNvPr>
          <p:cNvSpPr/>
          <p:nvPr/>
        </p:nvSpPr>
        <p:spPr>
          <a:xfrm>
            <a:off x="5951894" y="814889"/>
            <a:ext cx="5545548" cy="2855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A4B83F-8E84-4E94-BFAD-7E8518614DF0}"/>
              </a:ext>
            </a:extLst>
          </p:cNvPr>
          <p:cNvSpPr txBox="1"/>
          <p:nvPr/>
        </p:nvSpPr>
        <p:spPr>
          <a:xfrm>
            <a:off x="5973667" y="3636744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Gradient Boosting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BD279B6-8203-4419-9A68-6FE0A77205D8}"/>
              </a:ext>
            </a:extLst>
          </p:cNvPr>
          <p:cNvSpPr/>
          <p:nvPr/>
        </p:nvSpPr>
        <p:spPr>
          <a:xfrm>
            <a:off x="5951851" y="3664737"/>
            <a:ext cx="5545548" cy="2855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8EB088E8-9B7B-412E-8D1E-137A3510C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28" r="45660" b="-178"/>
          <a:stretch/>
        </p:blipFill>
        <p:spPr>
          <a:xfrm>
            <a:off x="1904834" y="3274038"/>
            <a:ext cx="1024352" cy="233636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9D068F0-4BBD-4471-91BA-47D61BB7A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045" y="1268491"/>
            <a:ext cx="2419350" cy="41987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6E288BB-E5D1-4C54-9459-F6EB252AA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0437" y="1788129"/>
            <a:ext cx="3266836" cy="175572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38154FD-76DD-4A5A-9224-B71436AF3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114" y="4162662"/>
            <a:ext cx="2257425" cy="4572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599656C-2C7E-451F-AF86-2188D03324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1878" y="4716747"/>
            <a:ext cx="3263219" cy="177645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AF28E9-7795-41BC-B8DA-3B6D0FCE2E78}"/>
              </a:ext>
            </a:extLst>
          </p:cNvPr>
          <p:cNvSpPr/>
          <p:nvPr/>
        </p:nvSpPr>
        <p:spPr>
          <a:xfrm>
            <a:off x="1759138" y="1293898"/>
            <a:ext cx="1259503" cy="14398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263530-3A35-4C06-A8E8-6510FBE10A20}"/>
              </a:ext>
            </a:extLst>
          </p:cNvPr>
          <p:cNvSpPr/>
          <p:nvPr/>
        </p:nvSpPr>
        <p:spPr>
          <a:xfrm>
            <a:off x="1752917" y="1530275"/>
            <a:ext cx="1259503" cy="14398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4D7860F-11C9-4273-846A-A0801B79C6A7}"/>
              </a:ext>
            </a:extLst>
          </p:cNvPr>
          <p:cNvSpPr/>
          <p:nvPr/>
        </p:nvSpPr>
        <p:spPr>
          <a:xfrm>
            <a:off x="1976853" y="2062116"/>
            <a:ext cx="355450" cy="72066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2FDA7C-FDFB-4126-BA28-4BC0A5F24858}"/>
              </a:ext>
            </a:extLst>
          </p:cNvPr>
          <p:cNvSpPr/>
          <p:nvPr/>
        </p:nvSpPr>
        <p:spPr>
          <a:xfrm>
            <a:off x="694602" y="4614013"/>
            <a:ext cx="565032" cy="56447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FF9553-A809-4536-89CB-FF0566ABB945}"/>
              </a:ext>
            </a:extLst>
          </p:cNvPr>
          <p:cNvSpPr/>
          <p:nvPr/>
        </p:nvSpPr>
        <p:spPr>
          <a:xfrm>
            <a:off x="6323846" y="1837660"/>
            <a:ext cx="565032" cy="52298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F3B8A7-FF37-43E8-9345-7BEF6957F04C}"/>
              </a:ext>
            </a:extLst>
          </p:cNvPr>
          <p:cNvSpPr/>
          <p:nvPr/>
        </p:nvSpPr>
        <p:spPr>
          <a:xfrm>
            <a:off x="6285680" y="4737961"/>
            <a:ext cx="565032" cy="52298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0F91E-46CC-4EAA-B700-2F3DE171DE86}"/>
              </a:ext>
            </a:extLst>
          </p:cNvPr>
          <p:cNvSpPr txBox="1"/>
          <p:nvPr/>
        </p:nvSpPr>
        <p:spPr>
          <a:xfrm>
            <a:off x="3672812" y="4496230"/>
            <a:ext cx="2172964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Leaf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10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Split : 22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Max depth: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033C7-4EC9-48B4-B30A-58B063679248}"/>
              </a:ext>
            </a:extLst>
          </p:cNvPr>
          <p:cNvSpPr txBox="1"/>
          <p:nvPr/>
        </p:nvSpPr>
        <p:spPr>
          <a:xfrm>
            <a:off x="9188495" y="1771257"/>
            <a:ext cx="2172964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N_estimator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50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Leaf: 5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Split : 10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Max depth: 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71AF6-DE0D-49EC-A5EE-B2C06788EC3C}"/>
              </a:ext>
            </a:extLst>
          </p:cNvPr>
          <p:cNvSpPr txBox="1"/>
          <p:nvPr/>
        </p:nvSpPr>
        <p:spPr>
          <a:xfrm>
            <a:off x="9193114" y="4657625"/>
            <a:ext cx="2172964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N_estimator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70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Leaf: 22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Max depth: 3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Learning rate: 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844392-0DB3-44E4-818E-FB407A564A76}"/>
              </a:ext>
            </a:extLst>
          </p:cNvPr>
          <p:cNvSpPr txBox="1"/>
          <p:nvPr/>
        </p:nvSpPr>
        <p:spPr>
          <a:xfrm>
            <a:off x="171559" y="46982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Prediction Model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35" name="Google Shape;189;p62">
            <a:extLst>
              <a:ext uri="{FF2B5EF4-FFF2-40B4-BE49-F238E27FC236}">
                <a16:creationId xmlns:a16="http://schemas.microsoft.com/office/drawing/2014/main" id="{263F0944-5A21-4D7F-A386-F79C0B506D32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99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812340-AE32-4729-BA06-F7D67B79AE39}"/>
              </a:ext>
            </a:extLst>
          </p:cNvPr>
          <p:cNvSpPr txBox="1"/>
          <p:nvPr/>
        </p:nvSpPr>
        <p:spPr>
          <a:xfrm>
            <a:off x="171559" y="46982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Conclusion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21" name="Google Shape;189;p62">
            <a:extLst>
              <a:ext uri="{FF2B5EF4-FFF2-40B4-BE49-F238E27FC236}">
                <a16:creationId xmlns:a16="http://schemas.microsoft.com/office/drawing/2014/main" id="{E7F78A43-D7EA-47A5-B906-93A3981F54E4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BCF300-BD7F-4E01-A72B-0FF3A9133FC6}"/>
              </a:ext>
            </a:extLst>
          </p:cNvPr>
          <p:cNvSpPr txBox="1"/>
          <p:nvPr/>
        </p:nvSpPr>
        <p:spPr>
          <a:xfrm>
            <a:off x="595625" y="902928"/>
            <a:ext cx="5495780" cy="342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u="sng" dirty="0">
                <a:latin typeface="+mj-ea"/>
                <a:ea typeface="+mj-ea"/>
              </a:rPr>
              <a:t>Analysis</a:t>
            </a:r>
            <a:r>
              <a:rPr lang="ko-KR" altLang="en-US" b="1" u="sng" dirty="0">
                <a:latin typeface="+mj-ea"/>
                <a:ea typeface="+mj-ea"/>
              </a:rPr>
              <a:t> </a:t>
            </a:r>
            <a:r>
              <a:rPr lang="en-US" altLang="ko-KR" b="1" u="sng" dirty="0">
                <a:latin typeface="+mj-ea"/>
                <a:ea typeface="+mj-ea"/>
              </a:rPr>
              <a:t>Result</a:t>
            </a:r>
            <a:b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lang="en-US" altLang="ko-KR" sz="1600" b="1" dirty="0">
                <a:latin typeface="+mj-ea"/>
                <a:ea typeface="+mj-ea"/>
              </a:rPr>
              <a:t>- PM10 levels have a weak correlation with weather-related variables and a strong correlation with atmospheric-related variables.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- Seasons play a significant role in relation to PM10, especially showing high PM10 in winter.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- Based on the 8-direction wind criteria, fine dust concentrations are particularly high in cases of west and southwest winds, categorized as 'Bad' or 'Very Bad'.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5F753-1DE2-45CA-B4B9-339021B5F731}"/>
              </a:ext>
            </a:extLst>
          </p:cNvPr>
          <p:cNvSpPr txBox="1"/>
          <p:nvPr/>
        </p:nvSpPr>
        <p:spPr>
          <a:xfrm>
            <a:off x="6091405" y="902928"/>
            <a:ext cx="5495780" cy="268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u="sng" dirty="0">
                <a:latin typeface="+mj-ea"/>
                <a:ea typeface="+mj-ea"/>
              </a:rPr>
              <a:t>Prediction</a:t>
            </a:r>
            <a:r>
              <a:rPr lang="ko-KR" altLang="en-US" b="1" u="sng" dirty="0">
                <a:latin typeface="+mj-ea"/>
                <a:ea typeface="+mj-ea"/>
              </a:rPr>
              <a:t> </a:t>
            </a:r>
            <a:r>
              <a:rPr lang="en-US" altLang="ko-KR" b="1" u="sng" dirty="0">
                <a:latin typeface="+mj-ea"/>
                <a:ea typeface="+mj-ea"/>
              </a:rPr>
              <a:t>Model</a:t>
            </a:r>
            <a:b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- Used </a:t>
            </a:r>
            <a:r>
              <a:rPr lang="en-US" altLang="ko-KR" sz="1600" b="1" dirty="0">
                <a:latin typeface="+mj-ea"/>
                <a:ea typeface="+mj-ea"/>
              </a:rPr>
              <a:t>Multiple Regression Analysis / Decision Tree / Random Forest / Gradient Boosting to devise the prediction model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- Random Forest and Gradient Boosting showed comparatively high accuracy.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- Shared Key Influential Variables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: CO, HUMIDITY, ATM_PRESS, Season.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95DE63-7B97-49C2-8379-2C68ECD7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99" y="3696112"/>
            <a:ext cx="3841076" cy="28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76E724-8F6E-438F-881C-C4506167A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4673"/>
              </p:ext>
            </p:extLst>
          </p:nvPr>
        </p:nvGraphicFramePr>
        <p:xfrm>
          <a:off x="286869" y="1071789"/>
          <a:ext cx="11582401" cy="5331077"/>
        </p:xfrm>
        <a:graphic>
          <a:graphicData uri="http://schemas.openxmlformats.org/drawingml/2006/table">
            <a:tbl>
              <a:tblPr/>
              <a:tblGrid>
                <a:gridCol w="335235">
                  <a:extLst>
                    <a:ext uri="{9D8B030D-6E8A-4147-A177-3AD203B41FA5}">
                      <a16:colId xmlns:a16="http://schemas.microsoft.com/office/drawing/2014/main" val="2308602732"/>
                    </a:ext>
                  </a:extLst>
                </a:gridCol>
                <a:gridCol w="736103">
                  <a:extLst>
                    <a:ext uri="{9D8B030D-6E8A-4147-A177-3AD203B41FA5}">
                      <a16:colId xmlns:a16="http://schemas.microsoft.com/office/drawing/2014/main" val="1874731347"/>
                    </a:ext>
                  </a:extLst>
                </a:gridCol>
                <a:gridCol w="1791881">
                  <a:extLst>
                    <a:ext uri="{9D8B030D-6E8A-4147-A177-3AD203B41FA5}">
                      <a16:colId xmlns:a16="http://schemas.microsoft.com/office/drawing/2014/main" val="1180489687"/>
                    </a:ext>
                  </a:extLst>
                </a:gridCol>
                <a:gridCol w="872239">
                  <a:extLst>
                    <a:ext uri="{9D8B030D-6E8A-4147-A177-3AD203B41FA5}">
                      <a16:colId xmlns:a16="http://schemas.microsoft.com/office/drawing/2014/main" val="556561443"/>
                    </a:ext>
                  </a:extLst>
                </a:gridCol>
                <a:gridCol w="1570617">
                  <a:extLst>
                    <a:ext uri="{9D8B030D-6E8A-4147-A177-3AD203B41FA5}">
                      <a16:colId xmlns:a16="http://schemas.microsoft.com/office/drawing/2014/main" val="1098520572"/>
                    </a:ext>
                  </a:extLst>
                </a:gridCol>
                <a:gridCol w="1757279">
                  <a:extLst>
                    <a:ext uri="{9D8B030D-6E8A-4147-A177-3AD203B41FA5}">
                      <a16:colId xmlns:a16="http://schemas.microsoft.com/office/drawing/2014/main" val="3595278589"/>
                    </a:ext>
                  </a:extLst>
                </a:gridCol>
                <a:gridCol w="1105300">
                  <a:extLst>
                    <a:ext uri="{9D8B030D-6E8A-4147-A177-3AD203B41FA5}">
                      <a16:colId xmlns:a16="http://schemas.microsoft.com/office/drawing/2014/main" val="1096181625"/>
                    </a:ext>
                  </a:extLst>
                </a:gridCol>
                <a:gridCol w="853915">
                  <a:extLst>
                    <a:ext uri="{9D8B030D-6E8A-4147-A177-3AD203B41FA5}">
                      <a16:colId xmlns:a16="http://schemas.microsoft.com/office/drawing/2014/main" val="833592555"/>
                    </a:ext>
                  </a:extLst>
                </a:gridCol>
                <a:gridCol w="639958">
                  <a:extLst>
                    <a:ext uri="{9D8B030D-6E8A-4147-A177-3AD203B41FA5}">
                      <a16:colId xmlns:a16="http://schemas.microsoft.com/office/drawing/2014/main" val="1150675245"/>
                    </a:ext>
                  </a:extLst>
                </a:gridCol>
                <a:gridCol w="639958">
                  <a:extLst>
                    <a:ext uri="{9D8B030D-6E8A-4147-A177-3AD203B41FA5}">
                      <a16:colId xmlns:a16="http://schemas.microsoft.com/office/drawing/2014/main" val="1554949378"/>
                    </a:ext>
                  </a:extLst>
                </a:gridCol>
                <a:gridCol w="639958">
                  <a:extLst>
                    <a:ext uri="{9D8B030D-6E8A-4147-A177-3AD203B41FA5}">
                      <a16:colId xmlns:a16="http://schemas.microsoft.com/office/drawing/2014/main" val="2536479911"/>
                    </a:ext>
                  </a:extLst>
                </a:gridCol>
                <a:gridCol w="639958">
                  <a:extLst>
                    <a:ext uri="{9D8B030D-6E8A-4147-A177-3AD203B41FA5}">
                      <a16:colId xmlns:a16="http://schemas.microsoft.com/office/drawing/2014/main" val="3203707062"/>
                    </a:ext>
                  </a:extLst>
                </a:gridCol>
              </a:tblGrid>
              <a:tr h="2925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Variable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Details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excluding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Modelling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10963"/>
                  </a:ext>
                </a:extLst>
              </a:tr>
              <a:tr h="302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Graph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Statistic Analysis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Correlation Analysis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Regression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DT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RF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GB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971153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MeasDate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553116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PM10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Particulate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Matter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Notokr-regular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㎍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Notokr-regular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line, histogram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068744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O3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Ozone Concentration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Indirect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Influence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scatterplot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37073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NO2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Nitrogen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Dioxide Concentration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scatterplot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9502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CO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Nitric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Oxide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Concentration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scatterplot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50101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SO2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Sulfur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Dioxide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Concentration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scatterplot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33834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TEMP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Temperature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082165"/>
                  </a:ext>
                </a:extLst>
              </a:tr>
              <a:tr h="39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RAIN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Precipitation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 Correlation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t-test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739330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WIND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Wind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Speed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m/s)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Converted to Categorical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pie chart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241716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WIND_DIR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Wind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Direction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(16Cardinal Directions)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Converted to Categorical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pie chart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60723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HUMIDITY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Humidity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46843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ATM_PRESS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Atmospheric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Pressure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hPa)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Converted to Categorical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299791"/>
                  </a:ext>
                </a:extLst>
              </a:tr>
              <a:tr h="39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SNOW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Snowfall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 Correlation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t-test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57785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CLOUD</a:t>
                      </a: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Cloud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Cover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 tenths)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Continuous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 Correlation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087547"/>
                  </a:ext>
                </a:extLst>
              </a:tr>
              <a:tr h="392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Season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Four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Seasons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Discrete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36" marR="7236" marT="72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heatmap, box plot, histogram,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plot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t-test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7236" marR="7236" marT="723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900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CDBBF7-80EF-47FC-8C32-3CEE87F86A21}"/>
              </a:ext>
            </a:extLst>
          </p:cNvPr>
          <p:cNvSpPr txBox="1"/>
          <p:nvPr/>
        </p:nvSpPr>
        <p:spPr>
          <a:xfrm>
            <a:off x="171559" y="469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Appendix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6" name="Google Shape;189;p62">
            <a:extLst>
              <a:ext uri="{FF2B5EF4-FFF2-40B4-BE49-F238E27FC236}">
                <a16:creationId xmlns:a16="http://schemas.microsoft.com/office/drawing/2014/main" id="{5617AB72-7532-4151-A777-B80EA0568BE7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7411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하늘, 실외, 도시, 일이(가) 표시된 사진&#10;&#10;자동 생성된 설명">
            <a:extLst>
              <a:ext uri="{FF2B5EF4-FFF2-40B4-BE49-F238E27FC236}">
                <a16:creationId xmlns:a16="http://schemas.microsoft.com/office/drawing/2014/main" id="{E00048A3-5864-4763-A866-EEFD48D74A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6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A34037FB-840D-4CE6-AC25-AEDC5284541C}"/>
              </a:ext>
            </a:extLst>
          </p:cNvPr>
          <p:cNvSpPr/>
          <p:nvPr/>
        </p:nvSpPr>
        <p:spPr>
          <a:xfrm>
            <a:off x="5509175" y="2428291"/>
            <a:ext cx="1173651" cy="1709056"/>
          </a:xfrm>
          <a:prstGeom prst="parallelogram">
            <a:avLst>
              <a:gd name="adj" fmla="val 52181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3D366-6276-4B70-835B-0B6F0F98612B}"/>
              </a:ext>
            </a:extLst>
          </p:cNvPr>
          <p:cNvSpPr txBox="1"/>
          <p:nvPr/>
        </p:nvSpPr>
        <p:spPr>
          <a:xfrm>
            <a:off x="1877897" y="2834909"/>
            <a:ext cx="8436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5400" b="1" spc="-1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53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51F9076-A1AA-4A2E-9A81-4B8AC6FB0DFC}"/>
              </a:ext>
            </a:extLst>
          </p:cNvPr>
          <p:cNvSpPr txBox="1"/>
          <p:nvPr/>
        </p:nvSpPr>
        <p:spPr>
          <a:xfrm>
            <a:off x="171559" y="46982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Project Context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FAD1DD-0528-4AF5-92BD-88321DB5FD2A}"/>
              </a:ext>
            </a:extLst>
          </p:cNvPr>
          <p:cNvSpPr txBox="1"/>
          <p:nvPr/>
        </p:nvSpPr>
        <p:spPr>
          <a:xfrm>
            <a:off x="335490" y="1651441"/>
            <a:ext cx="564803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</a:t>
            </a:r>
            <a:r>
              <a:rPr lang="ko-KR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ko-KR" alt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Fine Dust?</a:t>
            </a:r>
            <a:b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Fine dust is particulate matter that can be found in the air that is incredibly small – containing air pollutants such as sulfur dioxide, nitrogen oxides, lead, ozone, carbon monoxide, etc.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These pollutants are emitted from sources like automobiles, factories, and cooking processes, and consist of fine particles with a diameter of 10</a:t>
            </a:r>
            <a:r>
              <a:rPr lang="ko-KR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㎛  </a:t>
            </a: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 less, which can linger in the air for an extended period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AA602905-339D-49C1-891B-E5E1CCB74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168" y="4437052"/>
            <a:ext cx="5282188" cy="147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6EB540F-1616-4FE5-9572-C01B26C653FB}"/>
              </a:ext>
            </a:extLst>
          </p:cNvPr>
          <p:cNvSpPr txBox="1"/>
          <p:nvPr/>
        </p:nvSpPr>
        <p:spPr>
          <a:xfrm>
            <a:off x="5983529" y="1651441"/>
            <a:ext cx="54733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Impact of Fine Dust on Our Lives:</a:t>
            </a:r>
            <a:b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altLang="ko-KR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ko-KR" sz="16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Health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Prolonged exposure to fine dust can adversely affect human health.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ko-KR" sz="16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  <a:br>
              <a:rPr lang="en-US" altLang="ko-KR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When fine dust accumulates in vinyl greenhouses, it can lead to reduced sunlight and disruption of photosynthesis in crops, contributing to soil degradation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altLang="ko-KR" sz="16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Economy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Economic losses occur due to the negative impact of fine dust, causing economic downturns and affecting industries sensitive to fine dust, such as semiconductors and displays. </a:t>
            </a:r>
            <a:b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ko-KR" sz="1600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(estimated economic losses amount to approximately KRW 4.23 trillion annually – Hyundai Economic Research Institute)</a:t>
            </a:r>
          </a:p>
        </p:txBody>
      </p:sp>
      <p:cxnSp>
        <p:nvCxnSpPr>
          <p:cNvPr id="75" name="Google Shape;189;p62">
            <a:extLst>
              <a:ext uri="{FF2B5EF4-FFF2-40B4-BE49-F238E27FC236}">
                <a16:creationId xmlns:a16="http://schemas.microsoft.com/office/drawing/2014/main" id="{B0EA121A-482E-4AE4-A9B7-4BBDEAB85F10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2305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51F9076-A1AA-4A2E-9A81-4B8AC6FB0DFC}"/>
              </a:ext>
            </a:extLst>
          </p:cNvPr>
          <p:cNvSpPr txBox="1"/>
          <p:nvPr/>
        </p:nvSpPr>
        <p:spPr>
          <a:xfrm>
            <a:off x="171559" y="46982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Project Context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48638-0F39-46FC-9EC6-A75923A6EBB2}"/>
              </a:ext>
            </a:extLst>
          </p:cNvPr>
          <p:cNvSpPr txBox="1"/>
          <p:nvPr/>
        </p:nvSpPr>
        <p:spPr>
          <a:xfrm>
            <a:off x="420662" y="1102160"/>
            <a:ext cx="5442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Calibri Light"/>
                <a:ea typeface="Calibri Light"/>
              </a:rPr>
              <a:t>In the Ministry of Environment’s report on domestic environmental trends, the causes of fine dust are analyzed as follows:</a:t>
            </a:r>
            <a:br>
              <a:rPr lang="en-US" altLang="ko-KR" sz="1600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br>
              <a:rPr lang="en-US" altLang="ko-KR" sz="1600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1)  Domestic</a:t>
            </a:r>
            <a:r>
              <a:rPr lang="ko-KR" altLang="en-US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 </a:t>
            </a: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Factors</a:t>
            </a:r>
            <a:b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 Light"/>
              </a:rPr>
              <a:t>The proportion of domestically generated fine dust is 50-70%</a:t>
            </a: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i="1" dirty="0">
                <a:solidFill>
                  <a:prstClr val="black"/>
                </a:solidFill>
                <a:latin typeface="Calibri Light"/>
                <a:ea typeface="Calibri Light"/>
              </a:rPr>
              <a:t>: </a:t>
            </a:r>
            <a:r>
              <a:rPr lang="en-US" altLang="ko-KR" sz="1600" i="1" dirty="0">
                <a:solidFill>
                  <a:prstClr val="black"/>
                </a:solidFill>
                <a:latin typeface="Calibri Light"/>
              </a:rPr>
              <a:t>51% of fine dust in Seoul being domestically produced.</a:t>
            </a:r>
            <a:br>
              <a:rPr lang="en-US" altLang="ko-KR" sz="1600" i="1" dirty="0">
                <a:solidFill>
                  <a:prstClr val="black"/>
                </a:solidFill>
                <a:latin typeface="Calibri Light"/>
              </a:rPr>
            </a:br>
            <a:r>
              <a:rPr lang="en-US" altLang="ko-KR" sz="1600" i="1" dirty="0">
                <a:solidFill>
                  <a:prstClr val="black"/>
                </a:solidFill>
                <a:latin typeface="Calibri Light"/>
              </a:rPr>
              <a:t>: 68.2% are particles released through the combustion of fossil fuels.</a:t>
            </a:r>
            <a:br>
              <a:rPr lang="en-US" altLang="ko-KR" sz="1600" b="1" i="1" dirty="0">
                <a:solidFill>
                  <a:prstClr val="black"/>
                </a:solidFill>
                <a:latin typeface="Calibri Light"/>
                <a:ea typeface="Calibri Light"/>
              </a:rPr>
            </a:br>
            <a:br>
              <a:rPr lang="en-US" altLang="ko-KR" sz="1600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2) International</a:t>
            </a:r>
            <a:r>
              <a:rPr lang="ko-KR" altLang="en-US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 </a:t>
            </a: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Factors</a:t>
            </a:r>
            <a:br>
              <a:rPr lang="en-US" altLang="ko-KR" sz="1600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 Light"/>
              </a:rPr>
              <a:t>Approximately 43% of domestic fine dust is attributed to factors such as emissions from factories and vehicle exhaust in China, as well as desert dust.</a:t>
            </a:r>
            <a:endParaRPr lang="en-US" altLang="ko-KR" sz="1600" dirty="0">
              <a:solidFill>
                <a:prstClr val="black"/>
              </a:solidFill>
              <a:latin typeface="Calibri Light"/>
              <a:ea typeface="Calibri Light"/>
            </a:endParaRPr>
          </a:p>
        </p:txBody>
      </p:sp>
      <p:cxnSp>
        <p:nvCxnSpPr>
          <p:cNvPr id="34" name="Google Shape;189;p62">
            <a:extLst>
              <a:ext uri="{FF2B5EF4-FFF2-40B4-BE49-F238E27FC236}">
                <a16:creationId xmlns:a16="http://schemas.microsoft.com/office/drawing/2014/main" id="{5ED34202-629D-4266-81C6-4DF2B04A52EA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CB0438-88BC-4B88-BF9D-DC5F2D471D85}"/>
              </a:ext>
            </a:extLst>
          </p:cNvPr>
          <p:cNvSpPr/>
          <p:nvPr/>
        </p:nvSpPr>
        <p:spPr>
          <a:xfrm>
            <a:off x="3629124" y="5068200"/>
            <a:ext cx="1203206" cy="344871"/>
          </a:xfrm>
          <a:prstGeom prst="rect">
            <a:avLst/>
          </a:prstGeom>
          <a:solidFill>
            <a:srgbClr val="24ABEB"/>
          </a:solidFill>
          <a:ln w="12700" cap="flat" cmpd="sng" algn="ctr">
            <a:solidFill>
              <a:srgbClr val="24ABE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rPr>
              <a:t>Domestic Factors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6FE046-4C18-4AA0-9144-4428017997E1}"/>
              </a:ext>
            </a:extLst>
          </p:cNvPr>
          <p:cNvSpPr/>
          <p:nvPr/>
        </p:nvSpPr>
        <p:spPr>
          <a:xfrm>
            <a:off x="3629124" y="5824896"/>
            <a:ext cx="1203206" cy="344868"/>
          </a:xfrm>
          <a:prstGeom prst="rect">
            <a:avLst/>
          </a:prstGeom>
          <a:solidFill>
            <a:srgbClr val="24ABEB"/>
          </a:solidFill>
          <a:ln w="12700" cap="flat" cmpd="sng" algn="ctr">
            <a:solidFill>
              <a:srgbClr val="24ABE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cs typeface="+mn-cs"/>
              </a:rPr>
              <a:t>International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white"/>
                </a:solidFill>
                <a:latin typeface="Calibri Light"/>
              </a:rPr>
              <a:t>Factors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E822A5-3142-4EA0-9D1E-ABB7B2251E88}"/>
              </a:ext>
            </a:extLst>
          </p:cNvPr>
          <p:cNvSpPr/>
          <p:nvPr/>
        </p:nvSpPr>
        <p:spPr>
          <a:xfrm>
            <a:off x="1496230" y="5070963"/>
            <a:ext cx="1203206" cy="344871"/>
          </a:xfrm>
          <a:prstGeom prst="rect">
            <a:avLst/>
          </a:prstGeom>
          <a:solidFill>
            <a:srgbClr val="77E4DF">
              <a:lumMod val="40000"/>
              <a:lumOff val="60000"/>
            </a:srgbClr>
          </a:solidFill>
          <a:ln w="12700" cap="flat" cmpd="sng" algn="ctr">
            <a:solidFill>
              <a:srgbClr val="24ABE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Calibri Light"/>
              </a:rPr>
              <a:t>Weather</a:t>
            </a:r>
            <a:r>
              <a:rPr lang="ko-KR" altLang="en-US" sz="1200" b="1" kern="0" dirty="0">
                <a:solidFill>
                  <a:prstClr val="black"/>
                </a:solidFill>
                <a:latin typeface="Calibri Light"/>
              </a:rPr>
              <a:t> </a:t>
            </a:r>
            <a:r>
              <a:rPr lang="en-US" altLang="ko-KR" sz="1200" b="1" kern="0" dirty="0">
                <a:solidFill>
                  <a:prstClr val="black"/>
                </a:solidFill>
                <a:latin typeface="Calibri Light"/>
              </a:rPr>
              <a:t>Variable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BE059B-3591-4CF0-AB5D-5B84DBA9B116}"/>
              </a:ext>
            </a:extLst>
          </p:cNvPr>
          <p:cNvSpPr/>
          <p:nvPr/>
        </p:nvSpPr>
        <p:spPr>
          <a:xfrm>
            <a:off x="1496230" y="5827658"/>
            <a:ext cx="1203206" cy="344868"/>
          </a:xfrm>
          <a:prstGeom prst="rect">
            <a:avLst/>
          </a:prstGeom>
          <a:solidFill>
            <a:srgbClr val="77E4DF">
              <a:lumMod val="40000"/>
              <a:lumOff val="60000"/>
            </a:srgbClr>
          </a:solidFill>
          <a:ln w="12700" cap="flat" cmpd="sng" algn="ctr">
            <a:solidFill>
              <a:srgbClr val="24ABE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rPr>
              <a:t>Atmospheric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0" dirty="0">
                <a:solidFill>
                  <a:prstClr val="black"/>
                </a:solidFill>
                <a:latin typeface="Calibri Light"/>
              </a:rPr>
              <a:t>Variable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2A7CF7-38A2-4B1C-B5AD-A565D1D080BC}"/>
              </a:ext>
            </a:extLst>
          </p:cNvPr>
          <p:cNvCxnSpPr/>
          <p:nvPr/>
        </p:nvCxnSpPr>
        <p:spPr>
          <a:xfrm>
            <a:off x="2699435" y="5245923"/>
            <a:ext cx="853022" cy="0"/>
          </a:xfrm>
          <a:prstGeom prst="straightConnector1">
            <a:avLst/>
          </a:prstGeom>
          <a:noFill/>
          <a:ln w="6350" cap="flat" cmpd="sng" algn="ctr">
            <a:solidFill>
              <a:srgbClr val="1F497D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DA489F-9A5A-4ABD-B48A-05FA9004F2F0}"/>
              </a:ext>
            </a:extLst>
          </p:cNvPr>
          <p:cNvCxnSpPr>
            <a:cxnSpLocks/>
          </p:cNvCxnSpPr>
          <p:nvPr/>
        </p:nvCxnSpPr>
        <p:spPr>
          <a:xfrm>
            <a:off x="2699435" y="6027588"/>
            <a:ext cx="910025" cy="0"/>
          </a:xfrm>
          <a:prstGeom prst="straightConnector1">
            <a:avLst/>
          </a:prstGeom>
          <a:noFill/>
          <a:ln w="6350" cap="flat" cmpd="sng" algn="ctr">
            <a:solidFill>
              <a:srgbClr val="10253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726C308-D86A-434C-9B53-BED932E3D3F2}"/>
              </a:ext>
            </a:extLst>
          </p:cNvPr>
          <p:cNvCxnSpPr>
            <a:cxnSpLocks/>
          </p:cNvCxnSpPr>
          <p:nvPr/>
        </p:nvCxnSpPr>
        <p:spPr>
          <a:xfrm flipV="1">
            <a:off x="2699435" y="5313115"/>
            <a:ext cx="853022" cy="714474"/>
          </a:xfrm>
          <a:prstGeom prst="straightConnector1">
            <a:avLst/>
          </a:prstGeom>
          <a:noFill/>
          <a:ln w="6350" cap="flat" cmpd="sng" algn="ctr">
            <a:solidFill>
              <a:srgbClr val="1F497D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8B0137-7B84-4709-8EC8-418DB2EA1421}"/>
              </a:ext>
            </a:extLst>
          </p:cNvPr>
          <p:cNvSpPr txBox="1"/>
          <p:nvPr/>
        </p:nvSpPr>
        <p:spPr>
          <a:xfrm>
            <a:off x="6329082" y="1128222"/>
            <a:ext cx="54422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Calibri Light"/>
                <a:ea typeface="Calibri Light"/>
              </a:rPr>
              <a:t>Other related</a:t>
            </a:r>
            <a:r>
              <a:rPr lang="ko-KR" altLang="en-US" b="1" dirty="0">
                <a:solidFill>
                  <a:prstClr val="black"/>
                </a:solidFill>
                <a:latin typeface="Calibri Light"/>
                <a:ea typeface="Calibri Light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Calibri Light"/>
                <a:ea typeface="Calibri Light"/>
              </a:rPr>
              <a:t>Information</a:t>
            </a:r>
            <a:br>
              <a:rPr lang="en-US" altLang="ko-KR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br>
              <a:rPr lang="en-US" altLang="ko-KR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200" b="1" dirty="0">
                <a:solidFill>
                  <a:prstClr val="black"/>
                </a:solidFill>
                <a:latin typeface="Calibri Light"/>
                <a:ea typeface="Calibri Light"/>
              </a:rPr>
              <a:t> </a:t>
            </a:r>
            <a:br>
              <a:rPr lang="en-US" altLang="ko-KR" b="1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1) Direction</a:t>
            </a:r>
            <a:r>
              <a:rPr lang="ko-KR" altLang="en-US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 </a:t>
            </a: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of</a:t>
            </a:r>
            <a:r>
              <a:rPr lang="ko-KR" altLang="en-US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 </a:t>
            </a: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the Wind</a:t>
            </a:r>
            <a:b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  <a:t>When winds from the west blow, the concentration of fine dust is high</a:t>
            </a: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2) Speed of the Wind</a:t>
            </a:r>
            <a:b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  <a:t>In the wind speed range of 0-6 m/s, the highest concentration occurs during calm conditions and the concentration decreases as wind speed increases. Beyond 6 m/s, the concentration increases with the rising wind speed.</a:t>
            </a: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3) Weather</a:t>
            </a:r>
            <a:b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  <a:t>On days with yellow dust or foggy weather, the concentration of fine dust tends to be high</a:t>
            </a: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b="1" u="sng" dirty="0">
                <a:solidFill>
                  <a:prstClr val="black"/>
                </a:solidFill>
                <a:latin typeface="Calibri Light"/>
                <a:ea typeface="Calibri Light"/>
              </a:rPr>
              <a:t>4) Humidity</a:t>
            </a:r>
            <a:b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 Light"/>
                <a:ea typeface="Calibri Light"/>
              </a:rPr>
              <a:t>When the humidity is between 60% and 90%, the fine dust concentration is elevated. High humidity promotes the formation of secondary particulate matter in the atmosphere, such as sulfuric and nitric acid salts.</a:t>
            </a:r>
          </a:p>
        </p:txBody>
      </p:sp>
    </p:spTree>
    <p:extLst>
      <p:ext uri="{BB962C8B-B14F-4D97-AF65-F5344CB8AC3E}">
        <p14:creationId xmlns:p14="http://schemas.microsoft.com/office/powerpoint/2010/main" val="134240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9511EE-07FC-49E8-8201-555914D420EB}"/>
              </a:ext>
            </a:extLst>
          </p:cNvPr>
          <p:cNvSpPr/>
          <p:nvPr/>
        </p:nvSpPr>
        <p:spPr>
          <a:xfrm>
            <a:off x="2106674" y="3626221"/>
            <a:ext cx="8265492" cy="1411943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ED6F70-718A-4168-AF21-638FA9231CA9}"/>
              </a:ext>
            </a:extLst>
          </p:cNvPr>
          <p:cNvSpPr txBox="1"/>
          <p:nvPr/>
        </p:nvSpPr>
        <p:spPr>
          <a:xfrm>
            <a:off x="2972442" y="3901679"/>
            <a:ext cx="736386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Given the multifaceted negative impacts of fine dust, the goal is to better identify factors influencing fine dust and to develop a prediction model of its occurrence amount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7285299-313F-4A07-AADC-6A6926793AF8}"/>
              </a:ext>
            </a:extLst>
          </p:cNvPr>
          <p:cNvSpPr/>
          <p:nvPr/>
        </p:nvSpPr>
        <p:spPr>
          <a:xfrm>
            <a:off x="2204694" y="4041815"/>
            <a:ext cx="662758" cy="33592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5C1244-942E-405D-B3BE-838B52B44FAC}"/>
              </a:ext>
            </a:extLst>
          </p:cNvPr>
          <p:cNvSpPr txBox="1"/>
          <p:nvPr/>
        </p:nvSpPr>
        <p:spPr>
          <a:xfrm>
            <a:off x="1064776" y="2033877"/>
            <a:ext cx="10168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background information indicated that various factors influence the concentration of fine dust. </a:t>
            </a:r>
          </a:p>
          <a:p>
            <a:pPr algn="just"/>
            <a:r>
              <a:rPr lang="en-US" altLang="ko-KR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Therefore, there is a need to verify whether the given fine dust-related data aligns with these background information based on the understanding the fine dust.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D3F17-DE72-4FA7-889C-448C74BE0201}"/>
              </a:ext>
            </a:extLst>
          </p:cNvPr>
          <p:cNvSpPr txBox="1"/>
          <p:nvPr/>
        </p:nvSpPr>
        <p:spPr>
          <a:xfrm>
            <a:off x="171559" y="46982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Project Objective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9" name="Google Shape;189;p62">
            <a:extLst>
              <a:ext uri="{FF2B5EF4-FFF2-40B4-BE49-F238E27FC236}">
                <a16:creationId xmlns:a16="http://schemas.microsoft.com/office/drawing/2014/main" id="{F84E351B-7485-4628-B024-32602E278482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0011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3">
            <a:extLst>
              <a:ext uri="{FF2B5EF4-FFF2-40B4-BE49-F238E27FC236}">
                <a16:creationId xmlns:a16="http://schemas.microsoft.com/office/drawing/2014/main" id="{7B9518C8-31D5-410B-AD14-D42B2CAC5C92}"/>
              </a:ext>
            </a:extLst>
          </p:cNvPr>
          <p:cNvSpPr>
            <a:spLocks/>
          </p:cNvSpPr>
          <p:nvPr/>
        </p:nvSpPr>
        <p:spPr bwMode="auto">
          <a:xfrm>
            <a:off x="1065042" y="1740834"/>
            <a:ext cx="1445936" cy="762048"/>
          </a:xfrm>
          <a:custGeom>
            <a:avLst/>
            <a:gdLst>
              <a:gd name="T0" fmla="*/ 26 w 666"/>
              <a:gd name="T1" fmla="*/ 351 h 351"/>
              <a:gd name="T2" fmla="*/ 0 w 666"/>
              <a:gd name="T3" fmla="*/ 326 h 351"/>
              <a:gd name="T4" fmla="*/ 334 w 666"/>
              <a:gd name="T5" fmla="*/ 0 h 351"/>
              <a:gd name="T6" fmla="*/ 666 w 666"/>
              <a:gd name="T7" fmla="*/ 323 h 351"/>
              <a:gd name="T8" fmla="*/ 662 w 666"/>
              <a:gd name="T9" fmla="*/ 328 h 351"/>
              <a:gd name="T10" fmla="*/ 334 w 666"/>
              <a:gd name="T11" fmla="*/ 9 h 351"/>
              <a:gd name="T12" fmla="*/ 9 w 666"/>
              <a:gd name="T13" fmla="*/ 326 h 351"/>
              <a:gd name="T14" fmla="*/ 30 w 666"/>
              <a:gd name="T15" fmla="*/ 347 h 351"/>
              <a:gd name="T16" fmla="*/ 26 w 666"/>
              <a:gd name="T17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" h="351">
                <a:moveTo>
                  <a:pt x="26" y="351"/>
                </a:moveTo>
                <a:lnTo>
                  <a:pt x="0" y="326"/>
                </a:lnTo>
                <a:lnTo>
                  <a:pt x="334" y="0"/>
                </a:lnTo>
                <a:lnTo>
                  <a:pt x="666" y="323"/>
                </a:lnTo>
                <a:lnTo>
                  <a:pt x="662" y="328"/>
                </a:lnTo>
                <a:lnTo>
                  <a:pt x="334" y="9"/>
                </a:lnTo>
                <a:lnTo>
                  <a:pt x="9" y="326"/>
                </a:lnTo>
                <a:lnTo>
                  <a:pt x="30" y="347"/>
                </a:lnTo>
                <a:lnTo>
                  <a:pt x="26" y="35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D2F32249-920F-4E21-8E9A-C958765D21FE}"/>
              </a:ext>
            </a:extLst>
          </p:cNvPr>
          <p:cNvSpPr>
            <a:spLocks/>
          </p:cNvSpPr>
          <p:nvPr/>
        </p:nvSpPr>
        <p:spPr bwMode="auto">
          <a:xfrm>
            <a:off x="1066984" y="2465520"/>
            <a:ext cx="1430738" cy="803296"/>
          </a:xfrm>
          <a:custGeom>
            <a:avLst/>
            <a:gdLst>
              <a:gd name="T0" fmla="*/ 659 w 659"/>
              <a:gd name="T1" fmla="*/ 0 h 370"/>
              <a:gd name="T2" fmla="*/ 534 w 659"/>
              <a:gd name="T3" fmla="*/ 15 h 370"/>
              <a:gd name="T4" fmla="*/ 568 w 659"/>
              <a:gd name="T5" fmla="*/ 50 h 370"/>
              <a:gd name="T6" fmla="*/ 329 w 659"/>
              <a:gd name="T7" fmla="*/ 286 h 370"/>
              <a:gd name="T8" fmla="*/ 42 w 659"/>
              <a:gd name="T9" fmla="*/ 0 h 370"/>
              <a:gd name="T10" fmla="*/ 0 w 659"/>
              <a:gd name="T11" fmla="*/ 43 h 370"/>
              <a:gd name="T12" fmla="*/ 329 w 659"/>
              <a:gd name="T13" fmla="*/ 370 h 370"/>
              <a:gd name="T14" fmla="*/ 609 w 659"/>
              <a:gd name="T15" fmla="*/ 93 h 370"/>
              <a:gd name="T16" fmla="*/ 643 w 659"/>
              <a:gd name="T17" fmla="*/ 128 h 370"/>
              <a:gd name="T18" fmla="*/ 659 w 659"/>
              <a:gd name="T1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9" h="370">
                <a:moveTo>
                  <a:pt x="659" y="0"/>
                </a:moveTo>
                <a:lnTo>
                  <a:pt x="534" y="15"/>
                </a:lnTo>
                <a:lnTo>
                  <a:pt x="568" y="50"/>
                </a:lnTo>
                <a:lnTo>
                  <a:pt x="329" y="286"/>
                </a:lnTo>
                <a:lnTo>
                  <a:pt x="42" y="0"/>
                </a:lnTo>
                <a:lnTo>
                  <a:pt x="0" y="43"/>
                </a:lnTo>
                <a:lnTo>
                  <a:pt x="329" y="370"/>
                </a:lnTo>
                <a:lnTo>
                  <a:pt x="609" y="93"/>
                </a:lnTo>
                <a:lnTo>
                  <a:pt x="643" y="128"/>
                </a:lnTo>
                <a:lnTo>
                  <a:pt x="6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42D6E385-E2AA-4E4D-9E6C-B03C8E9100B5}"/>
              </a:ext>
            </a:extLst>
          </p:cNvPr>
          <p:cNvSpPr>
            <a:spLocks/>
          </p:cNvSpPr>
          <p:nvPr/>
        </p:nvSpPr>
        <p:spPr bwMode="auto">
          <a:xfrm>
            <a:off x="3179569" y="2424701"/>
            <a:ext cx="1447706" cy="762980"/>
          </a:xfrm>
          <a:custGeom>
            <a:avLst/>
            <a:gdLst>
              <a:gd name="T0" fmla="*/ 26 w 666"/>
              <a:gd name="T1" fmla="*/ 0 h 351"/>
              <a:gd name="T2" fmla="*/ 0 w 666"/>
              <a:gd name="T3" fmla="*/ 26 h 351"/>
              <a:gd name="T4" fmla="*/ 334 w 666"/>
              <a:gd name="T5" fmla="*/ 351 h 351"/>
              <a:gd name="T6" fmla="*/ 666 w 666"/>
              <a:gd name="T7" fmla="*/ 28 h 351"/>
              <a:gd name="T8" fmla="*/ 661 w 666"/>
              <a:gd name="T9" fmla="*/ 23 h 351"/>
              <a:gd name="T10" fmla="*/ 334 w 666"/>
              <a:gd name="T11" fmla="*/ 342 h 351"/>
              <a:gd name="T12" fmla="*/ 9 w 666"/>
              <a:gd name="T13" fmla="*/ 26 h 351"/>
              <a:gd name="T14" fmla="*/ 30 w 666"/>
              <a:gd name="T15" fmla="*/ 4 h 351"/>
              <a:gd name="T16" fmla="*/ 26 w 666"/>
              <a:gd name="T17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" h="351">
                <a:moveTo>
                  <a:pt x="26" y="0"/>
                </a:moveTo>
                <a:lnTo>
                  <a:pt x="0" y="26"/>
                </a:lnTo>
                <a:lnTo>
                  <a:pt x="334" y="351"/>
                </a:lnTo>
                <a:lnTo>
                  <a:pt x="666" y="28"/>
                </a:lnTo>
                <a:lnTo>
                  <a:pt x="661" y="23"/>
                </a:lnTo>
                <a:lnTo>
                  <a:pt x="334" y="342"/>
                </a:lnTo>
                <a:lnTo>
                  <a:pt x="9" y="26"/>
                </a:lnTo>
                <a:lnTo>
                  <a:pt x="30" y="4"/>
                </a:lnTo>
                <a:lnTo>
                  <a:pt x="2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D0D71AEC-81BC-4428-A7E9-8A018DB66BDB}"/>
              </a:ext>
            </a:extLst>
          </p:cNvPr>
          <p:cNvSpPr>
            <a:spLocks/>
          </p:cNvSpPr>
          <p:nvPr/>
        </p:nvSpPr>
        <p:spPr bwMode="auto">
          <a:xfrm>
            <a:off x="3191420" y="1669579"/>
            <a:ext cx="1432492" cy="804282"/>
          </a:xfrm>
          <a:custGeom>
            <a:avLst/>
            <a:gdLst>
              <a:gd name="T0" fmla="*/ 659 w 659"/>
              <a:gd name="T1" fmla="*/ 370 h 370"/>
              <a:gd name="T2" fmla="*/ 534 w 659"/>
              <a:gd name="T3" fmla="*/ 355 h 370"/>
              <a:gd name="T4" fmla="*/ 568 w 659"/>
              <a:gd name="T5" fmla="*/ 320 h 370"/>
              <a:gd name="T6" fmla="*/ 329 w 659"/>
              <a:gd name="T7" fmla="*/ 85 h 370"/>
              <a:gd name="T8" fmla="*/ 42 w 659"/>
              <a:gd name="T9" fmla="*/ 370 h 370"/>
              <a:gd name="T10" fmla="*/ 0 w 659"/>
              <a:gd name="T11" fmla="*/ 327 h 370"/>
              <a:gd name="T12" fmla="*/ 329 w 659"/>
              <a:gd name="T13" fmla="*/ 0 h 370"/>
              <a:gd name="T14" fmla="*/ 609 w 659"/>
              <a:gd name="T15" fmla="*/ 277 h 370"/>
              <a:gd name="T16" fmla="*/ 643 w 659"/>
              <a:gd name="T17" fmla="*/ 242 h 370"/>
              <a:gd name="T18" fmla="*/ 659 w 659"/>
              <a:gd name="T19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9" h="370">
                <a:moveTo>
                  <a:pt x="659" y="370"/>
                </a:moveTo>
                <a:lnTo>
                  <a:pt x="534" y="355"/>
                </a:lnTo>
                <a:lnTo>
                  <a:pt x="568" y="320"/>
                </a:lnTo>
                <a:lnTo>
                  <a:pt x="329" y="85"/>
                </a:lnTo>
                <a:lnTo>
                  <a:pt x="42" y="370"/>
                </a:lnTo>
                <a:lnTo>
                  <a:pt x="0" y="327"/>
                </a:lnTo>
                <a:lnTo>
                  <a:pt x="329" y="0"/>
                </a:lnTo>
                <a:lnTo>
                  <a:pt x="609" y="277"/>
                </a:lnTo>
                <a:lnTo>
                  <a:pt x="643" y="242"/>
                </a:lnTo>
                <a:lnTo>
                  <a:pt x="659" y="37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E7DF0D94-6A7B-4930-9773-4D8D948CD9D7}"/>
              </a:ext>
            </a:extLst>
          </p:cNvPr>
          <p:cNvSpPr>
            <a:spLocks/>
          </p:cNvSpPr>
          <p:nvPr/>
        </p:nvSpPr>
        <p:spPr bwMode="auto">
          <a:xfrm>
            <a:off x="5366658" y="1735917"/>
            <a:ext cx="1445936" cy="762048"/>
          </a:xfrm>
          <a:custGeom>
            <a:avLst/>
            <a:gdLst>
              <a:gd name="T0" fmla="*/ 26 w 666"/>
              <a:gd name="T1" fmla="*/ 351 h 351"/>
              <a:gd name="T2" fmla="*/ 0 w 666"/>
              <a:gd name="T3" fmla="*/ 326 h 351"/>
              <a:gd name="T4" fmla="*/ 334 w 666"/>
              <a:gd name="T5" fmla="*/ 0 h 351"/>
              <a:gd name="T6" fmla="*/ 666 w 666"/>
              <a:gd name="T7" fmla="*/ 323 h 351"/>
              <a:gd name="T8" fmla="*/ 662 w 666"/>
              <a:gd name="T9" fmla="*/ 328 h 351"/>
              <a:gd name="T10" fmla="*/ 334 w 666"/>
              <a:gd name="T11" fmla="*/ 9 h 351"/>
              <a:gd name="T12" fmla="*/ 9 w 666"/>
              <a:gd name="T13" fmla="*/ 326 h 351"/>
              <a:gd name="T14" fmla="*/ 30 w 666"/>
              <a:gd name="T15" fmla="*/ 347 h 351"/>
              <a:gd name="T16" fmla="*/ 26 w 666"/>
              <a:gd name="T17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" h="351">
                <a:moveTo>
                  <a:pt x="26" y="351"/>
                </a:moveTo>
                <a:lnTo>
                  <a:pt x="0" y="326"/>
                </a:lnTo>
                <a:lnTo>
                  <a:pt x="334" y="0"/>
                </a:lnTo>
                <a:lnTo>
                  <a:pt x="666" y="323"/>
                </a:lnTo>
                <a:lnTo>
                  <a:pt x="662" y="328"/>
                </a:lnTo>
                <a:lnTo>
                  <a:pt x="334" y="9"/>
                </a:lnTo>
                <a:lnTo>
                  <a:pt x="9" y="326"/>
                </a:lnTo>
                <a:lnTo>
                  <a:pt x="30" y="347"/>
                </a:lnTo>
                <a:lnTo>
                  <a:pt x="26" y="35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E2DCE54D-50C5-44A5-B211-8D5C472B7937}"/>
              </a:ext>
            </a:extLst>
          </p:cNvPr>
          <p:cNvSpPr>
            <a:spLocks/>
          </p:cNvSpPr>
          <p:nvPr/>
        </p:nvSpPr>
        <p:spPr bwMode="auto">
          <a:xfrm>
            <a:off x="5368600" y="2460603"/>
            <a:ext cx="1430738" cy="803296"/>
          </a:xfrm>
          <a:custGeom>
            <a:avLst/>
            <a:gdLst>
              <a:gd name="T0" fmla="*/ 659 w 659"/>
              <a:gd name="T1" fmla="*/ 0 h 370"/>
              <a:gd name="T2" fmla="*/ 534 w 659"/>
              <a:gd name="T3" fmla="*/ 15 h 370"/>
              <a:gd name="T4" fmla="*/ 568 w 659"/>
              <a:gd name="T5" fmla="*/ 50 h 370"/>
              <a:gd name="T6" fmla="*/ 329 w 659"/>
              <a:gd name="T7" fmla="*/ 286 h 370"/>
              <a:gd name="T8" fmla="*/ 42 w 659"/>
              <a:gd name="T9" fmla="*/ 0 h 370"/>
              <a:gd name="T10" fmla="*/ 0 w 659"/>
              <a:gd name="T11" fmla="*/ 43 h 370"/>
              <a:gd name="T12" fmla="*/ 329 w 659"/>
              <a:gd name="T13" fmla="*/ 370 h 370"/>
              <a:gd name="T14" fmla="*/ 609 w 659"/>
              <a:gd name="T15" fmla="*/ 93 h 370"/>
              <a:gd name="T16" fmla="*/ 643 w 659"/>
              <a:gd name="T17" fmla="*/ 128 h 370"/>
              <a:gd name="T18" fmla="*/ 659 w 659"/>
              <a:gd name="T1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9" h="370">
                <a:moveTo>
                  <a:pt x="659" y="0"/>
                </a:moveTo>
                <a:lnTo>
                  <a:pt x="534" y="15"/>
                </a:lnTo>
                <a:lnTo>
                  <a:pt x="568" y="50"/>
                </a:lnTo>
                <a:lnTo>
                  <a:pt x="329" y="286"/>
                </a:lnTo>
                <a:lnTo>
                  <a:pt x="42" y="0"/>
                </a:lnTo>
                <a:lnTo>
                  <a:pt x="0" y="43"/>
                </a:lnTo>
                <a:lnTo>
                  <a:pt x="329" y="370"/>
                </a:lnTo>
                <a:lnTo>
                  <a:pt x="609" y="93"/>
                </a:lnTo>
                <a:lnTo>
                  <a:pt x="643" y="128"/>
                </a:lnTo>
                <a:lnTo>
                  <a:pt x="6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5A31461D-A1CA-4CE8-81BE-68856572B59D}"/>
              </a:ext>
            </a:extLst>
          </p:cNvPr>
          <p:cNvSpPr>
            <a:spLocks/>
          </p:cNvSpPr>
          <p:nvPr/>
        </p:nvSpPr>
        <p:spPr bwMode="auto">
          <a:xfrm>
            <a:off x="7530354" y="2419784"/>
            <a:ext cx="1447706" cy="762980"/>
          </a:xfrm>
          <a:custGeom>
            <a:avLst/>
            <a:gdLst>
              <a:gd name="T0" fmla="*/ 26 w 666"/>
              <a:gd name="T1" fmla="*/ 0 h 351"/>
              <a:gd name="T2" fmla="*/ 0 w 666"/>
              <a:gd name="T3" fmla="*/ 26 h 351"/>
              <a:gd name="T4" fmla="*/ 334 w 666"/>
              <a:gd name="T5" fmla="*/ 351 h 351"/>
              <a:gd name="T6" fmla="*/ 666 w 666"/>
              <a:gd name="T7" fmla="*/ 28 h 351"/>
              <a:gd name="T8" fmla="*/ 661 w 666"/>
              <a:gd name="T9" fmla="*/ 23 h 351"/>
              <a:gd name="T10" fmla="*/ 334 w 666"/>
              <a:gd name="T11" fmla="*/ 342 h 351"/>
              <a:gd name="T12" fmla="*/ 9 w 666"/>
              <a:gd name="T13" fmla="*/ 26 h 351"/>
              <a:gd name="T14" fmla="*/ 30 w 666"/>
              <a:gd name="T15" fmla="*/ 4 h 351"/>
              <a:gd name="T16" fmla="*/ 26 w 666"/>
              <a:gd name="T17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" h="351">
                <a:moveTo>
                  <a:pt x="26" y="0"/>
                </a:moveTo>
                <a:lnTo>
                  <a:pt x="0" y="26"/>
                </a:lnTo>
                <a:lnTo>
                  <a:pt x="334" y="351"/>
                </a:lnTo>
                <a:lnTo>
                  <a:pt x="666" y="28"/>
                </a:lnTo>
                <a:lnTo>
                  <a:pt x="661" y="23"/>
                </a:lnTo>
                <a:lnTo>
                  <a:pt x="334" y="342"/>
                </a:lnTo>
                <a:lnTo>
                  <a:pt x="9" y="26"/>
                </a:lnTo>
                <a:lnTo>
                  <a:pt x="30" y="4"/>
                </a:lnTo>
                <a:lnTo>
                  <a:pt x="2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9" name="Freeform 50">
            <a:extLst>
              <a:ext uri="{FF2B5EF4-FFF2-40B4-BE49-F238E27FC236}">
                <a16:creationId xmlns:a16="http://schemas.microsoft.com/office/drawing/2014/main" id="{B77073D4-11D1-48E3-865A-F2AD66182D5D}"/>
              </a:ext>
            </a:extLst>
          </p:cNvPr>
          <p:cNvSpPr>
            <a:spLocks/>
          </p:cNvSpPr>
          <p:nvPr/>
        </p:nvSpPr>
        <p:spPr bwMode="auto">
          <a:xfrm>
            <a:off x="7542205" y="1664662"/>
            <a:ext cx="1432492" cy="804282"/>
          </a:xfrm>
          <a:custGeom>
            <a:avLst/>
            <a:gdLst>
              <a:gd name="T0" fmla="*/ 659 w 659"/>
              <a:gd name="T1" fmla="*/ 370 h 370"/>
              <a:gd name="T2" fmla="*/ 534 w 659"/>
              <a:gd name="T3" fmla="*/ 355 h 370"/>
              <a:gd name="T4" fmla="*/ 568 w 659"/>
              <a:gd name="T5" fmla="*/ 320 h 370"/>
              <a:gd name="T6" fmla="*/ 329 w 659"/>
              <a:gd name="T7" fmla="*/ 85 h 370"/>
              <a:gd name="T8" fmla="*/ 42 w 659"/>
              <a:gd name="T9" fmla="*/ 370 h 370"/>
              <a:gd name="T10" fmla="*/ 0 w 659"/>
              <a:gd name="T11" fmla="*/ 327 h 370"/>
              <a:gd name="T12" fmla="*/ 329 w 659"/>
              <a:gd name="T13" fmla="*/ 0 h 370"/>
              <a:gd name="T14" fmla="*/ 609 w 659"/>
              <a:gd name="T15" fmla="*/ 277 h 370"/>
              <a:gd name="T16" fmla="*/ 643 w 659"/>
              <a:gd name="T17" fmla="*/ 242 h 370"/>
              <a:gd name="T18" fmla="*/ 659 w 659"/>
              <a:gd name="T19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9" h="370">
                <a:moveTo>
                  <a:pt x="659" y="370"/>
                </a:moveTo>
                <a:lnTo>
                  <a:pt x="534" y="355"/>
                </a:lnTo>
                <a:lnTo>
                  <a:pt x="568" y="320"/>
                </a:lnTo>
                <a:lnTo>
                  <a:pt x="329" y="85"/>
                </a:lnTo>
                <a:lnTo>
                  <a:pt x="42" y="370"/>
                </a:lnTo>
                <a:lnTo>
                  <a:pt x="0" y="327"/>
                </a:lnTo>
                <a:lnTo>
                  <a:pt x="329" y="0"/>
                </a:lnTo>
                <a:lnTo>
                  <a:pt x="609" y="277"/>
                </a:lnTo>
                <a:lnTo>
                  <a:pt x="643" y="242"/>
                </a:lnTo>
                <a:lnTo>
                  <a:pt x="659" y="37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2" name="Freeform 43">
            <a:extLst>
              <a:ext uri="{FF2B5EF4-FFF2-40B4-BE49-F238E27FC236}">
                <a16:creationId xmlns:a16="http://schemas.microsoft.com/office/drawing/2014/main" id="{27AFE367-A2B9-484B-B8C5-4E1F7DE9966C}"/>
              </a:ext>
            </a:extLst>
          </p:cNvPr>
          <p:cNvSpPr>
            <a:spLocks/>
          </p:cNvSpPr>
          <p:nvPr/>
        </p:nvSpPr>
        <p:spPr bwMode="auto">
          <a:xfrm>
            <a:off x="9638787" y="1740833"/>
            <a:ext cx="1445936" cy="762048"/>
          </a:xfrm>
          <a:custGeom>
            <a:avLst/>
            <a:gdLst>
              <a:gd name="T0" fmla="*/ 26 w 666"/>
              <a:gd name="T1" fmla="*/ 351 h 351"/>
              <a:gd name="T2" fmla="*/ 0 w 666"/>
              <a:gd name="T3" fmla="*/ 326 h 351"/>
              <a:gd name="T4" fmla="*/ 334 w 666"/>
              <a:gd name="T5" fmla="*/ 0 h 351"/>
              <a:gd name="T6" fmla="*/ 666 w 666"/>
              <a:gd name="T7" fmla="*/ 323 h 351"/>
              <a:gd name="T8" fmla="*/ 662 w 666"/>
              <a:gd name="T9" fmla="*/ 328 h 351"/>
              <a:gd name="T10" fmla="*/ 334 w 666"/>
              <a:gd name="T11" fmla="*/ 9 h 351"/>
              <a:gd name="T12" fmla="*/ 9 w 666"/>
              <a:gd name="T13" fmla="*/ 326 h 351"/>
              <a:gd name="T14" fmla="*/ 30 w 666"/>
              <a:gd name="T15" fmla="*/ 347 h 351"/>
              <a:gd name="T16" fmla="*/ 26 w 666"/>
              <a:gd name="T17" fmla="*/ 35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" h="351">
                <a:moveTo>
                  <a:pt x="26" y="351"/>
                </a:moveTo>
                <a:lnTo>
                  <a:pt x="0" y="326"/>
                </a:lnTo>
                <a:lnTo>
                  <a:pt x="334" y="0"/>
                </a:lnTo>
                <a:lnTo>
                  <a:pt x="666" y="323"/>
                </a:lnTo>
                <a:lnTo>
                  <a:pt x="662" y="328"/>
                </a:lnTo>
                <a:lnTo>
                  <a:pt x="334" y="9"/>
                </a:lnTo>
                <a:lnTo>
                  <a:pt x="9" y="326"/>
                </a:lnTo>
                <a:lnTo>
                  <a:pt x="30" y="347"/>
                </a:lnTo>
                <a:lnTo>
                  <a:pt x="26" y="35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102B6F53-122F-429C-A8A8-58ACD979BB3B}"/>
              </a:ext>
            </a:extLst>
          </p:cNvPr>
          <p:cNvSpPr>
            <a:spLocks/>
          </p:cNvSpPr>
          <p:nvPr/>
        </p:nvSpPr>
        <p:spPr bwMode="auto">
          <a:xfrm>
            <a:off x="9640729" y="2465519"/>
            <a:ext cx="1430738" cy="803296"/>
          </a:xfrm>
          <a:custGeom>
            <a:avLst/>
            <a:gdLst>
              <a:gd name="T0" fmla="*/ 659 w 659"/>
              <a:gd name="T1" fmla="*/ 0 h 370"/>
              <a:gd name="T2" fmla="*/ 534 w 659"/>
              <a:gd name="T3" fmla="*/ 15 h 370"/>
              <a:gd name="T4" fmla="*/ 568 w 659"/>
              <a:gd name="T5" fmla="*/ 50 h 370"/>
              <a:gd name="T6" fmla="*/ 329 w 659"/>
              <a:gd name="T7" fmla="*/ 286 h 370"/>
              <a:gd name="T8" fmla="*/ 42 w 659"/>
              <a:gd name="T9" fmla="*/ 0 h 370"/>
              <a:gd name="T10" fmla="*/ 0 w 659"/>
              <a:gd name="T11" fmla="*/ 43 h 370"/>
              <a:gd name="T12" fmla="*/ 329 w 659"/>
              <a:gd name="T13" fmla="*/ 370 h 370"/>
              <a:gd name="T14" fmla="*/ 609 w 659"/>
              <a:gd name="T15" fmla="*/ 93 h 370"/>
              <a:gd name="T16" fmla="*/ 643 w 659"/>
              <a:gd name="T17" fmla="*/ 128 h 370"/>
              <a:gd name="T18" fmla="*/ 659 w 659"/>
              <a:gd name="T1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9" h="370">
                <a:moveTo>
                  <a:pt x="659" y="0"/>
                </a:moveTo>
                <a:lnTo>
                  <a:pt x="534" y="15"/>
                </a:lnTo>
                <a:lnTo>
                  <a:pt x="568" y="50"/>
                </a:lnTo>
                <a:lnTo>
                  <a:pt x="329" y="286"/>
                </a:lnTo>
                <a:lnTo>
                  <a:pt x="42" y="0"/>
                </a:lnTo>
                <a:lnTo>
                  <a:pt x="0" y="43"/>
                </a:lnTo>
                <a:lnTo>
                  <a:pt x="329" y="370"/>
                </a:lnTo>
                <a:lnTo>
                  <a:pt x="609" y="93"/>
                </a:lnTo>
                <a:lnTo>
                  <a:pt x="643" y="128"/>
                </a:lnTo>
                <a:lnTo>
                  <a:pt x="65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8A5A1-3DA4-44AA-8FA2-259ED5E3E5D9}"/>
              </a:ext>
            </a:extLst>
          </p:cNvPr>
          <p:cNvSpPr txBox="1"/>
          <p:nvPr/>
        </p:nvSpPr>
        <p:spPr>
          <a:xfrm>
            <a:off x="954089" y="3388340"/>
            <a:ext cx="192992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1.   </a:t>
            </a:r>
            <a:r>
              <a:rPr lang="en-US" altLang="ko-KR" b="1" dirty="0">
                <a:latin typeface="Calibri Light"/>
                <a:ea typeface="Calibri Light"/>
              </a:rPr>
              <a:t>Data Collection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AB84496-D15D-44E1-BCB6-575443AC2613}"/>
              </a:ext>
            </a:extLst>
          </p:cNvPr>
          <p:cNvGrpSpPr/>
          <p:nvPr/>
        </p:nvGrpSpPr>
        <p:grpSpPr>
          <a:xfrm>
            <a:off x="1629998" y="2226936"/>
            <a:ext cx="499888" cy="385696"/>
            <a:chOff x="3305648" y="2419350"/>
            <a:chExt cx="993775" cy="766762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30E4789F-4B48-4CC3-B85E-25B249753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073" y="2471738"/>
              <a:ext cx="187325" cy="73025"/>
            </a:xfrm>
            <a:custGeom>
              <a:avLst/>
              <a:gdLst>
                <a:gd name="T0" fmla="*/ 158 w 173"/>
                <a:gd name="T1" fmla="*/ 69 h 69"/>
                <a:gd name="T2" fmla="*/ 144 w 173"/>
                <a:gd name="T3" fmla="*/ 57 h 69"/>
                <a:gd name="T4" fmla="*/ 104 w 173"/>
                <a:gd name="T5" fmla="*/ 28 h 69"/>
                <a:gd name="T6" fmla="*/ 14 w 173"/>
                <a:gd name="T7" fmla="*/ 28 h 69"/>
                <a:gd name="T8" fmla="*/ 0 w 173"/>
                <a:gd name="T9" fmla="*/ 14 h 69"/>
                <a:gd name="T10" fmla="*/ 14 w 173"/>
                <a:gd name="T11" fmla="*/ 0 h 69"/>
                <a:gd name="T12" fmla="*/ 104 w 173"/>
                <a:gd name="T13" fmla="*/ 0 h 69"/>
                <a:gd name="T14" fmla="*/ 172 w 173"/>
                <a:gd name="T15" fmla="*/ 53 h 69"/>
                <a:gd name="T16" fmla="*/ 160 w 173"/>
                <a:gd name="T17" fmla="*/ 69 h 69"/>
                <a:gd name="T18" fmla="*/ 158 w 173"/>
                <a:gd name="T1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69">
                  <a:moveTo>
                    <a:pt x="158" y="69"/>
                  </a:moveTo>
                  <a:cubicBezTo>
                    <a:pt x="151" y="69"/>
                    <a:pt x="145" y="64"/>
                    <a:pt x="144" y="57"/>
                  </a:cubicBezTo>
                  <a:cubicBezTo>
                    <a:pt x="141" y="39"/>
                    <a:pt x="126" y="28"/>
                    <a:pt x="10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0" y="0"/>
                    <a:pt x="166" y="21"/>
                    <a:pt x="172" y="53"/>
                  </a:cubicBezTo>
                  <a:cubicBezTo>
                    <a:pt x="173" y="60"/>
                    <a:pt x="168" y="68"/>
                    <a:pt x="160" y="69"/>
                  </a:cubicBezTo>
                  <a:cubicBezTo>
                    <a:pt x="160" y="69"/>
                    <a:pt x="159" y="69"/>
                    <a:pt x="15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2D6A1429-F25F-4FEF-AD67-04751655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673" y="2605088"/>
              <a:ext cx="158750" cy="427037"/>
            </a:xfrm>
            <a:custGeom>
              <a:avLst/>
              <a:gdLst>
                <a:gd name="T0" fmla="*/ 31 w 147"/>
                <a:gd name="T1" fmla="*/ 395 h 395"/>
                <a:gd name="T2" fmla="*/ 27 w 147"/>
                <a:gd name="T3" fmla="*/ 394 h 395"/>
                <a:gd name="T4" fmla="*/ 18 w 147"/>
                <a:gd name="T5" fmla="*/ 377 h 395"/>
                <a:gd name="T6" fmla="*/ 114 w 147"/>
                <a:gd name="T7" fmla="*/ 77 h 395"/>
                <a:gd name="T8" fmla="*/ 110 w 147"/>
                <a:gd name="T9" fmla="*/ 42 h 395"/>
                <a:gd name="T10" fmla="*/ 77 w 147"/>
                <a:gd name="T11" fmla="*/ 28 h 395"/>
                <a:gd name="T12" fmla="*/ 14 w 147"/>
                <a:gd name="T13" fmla="*/ 28 h 395"/>
                <a:gd name="T14" fmla="*/ 0 w 147"/>
                <a:gd name="T15" fmla="*/ 14 h 395"/>
                <a:gd name="T16" fmla="*/ 14 w 147"/>
                <a:gd name="T17" fmla="*/ 0 h 395"/>
                <a:gd name="T18" fmla="*/ 77 w 147"/>
                <a:gd name="T19" fmla="*/ 0 h 395"/>
                <a:gd name="T20" fmla="*/ 133 w 147"/>
                <a:gd name="T21" fmla="*/ 26 h 395"/>
                <a:gd name="T22" fmla="*/ 140 w 147"/>
                <a:gd name="T23" fmla="*/ 85 h 395"/>
                <a:gd name="T24" fmla="*/ 44 w 147"/>
                <a:gd name="T25" fmla="*/ 385 h 395"/>
                <a:gd name="T26" fmla="*/ 31 w 147"/>
                <a:gd name="T27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395">
                  <a:moveTo>
                    <a:pt x="31" y="395"/>
                  </a:moveTo>
                  <a:cubicBezTo>
                    <a:pt x="30" y="395"/>
                    <a:pt x="28" y="395"/>
                    <a:pt x="27" y="394"/>
                  </a:cubicBezTo>
                  <a:cubicBezTo>
                    <a:pt x="19" y="392"/>
                    <a:pt x="15" y="384"/>
                    <a:pt x="18" y="3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8" y="64"/>
                    <a:pt x="117" y="51"/>
                    <a:pt x="110" y="42"/>
                  </a:cubicBezTo>
                  <a:cubicBezTo>
                    <a:pt x="103" y="33"/>
                    <a:pt x="92" y="28"/>
                    <a:pt x="7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1" y="0"/>
                    <a:pt x="121" y="9"/>
                    <a:pt x="133" y="26"/>
                  </a:cubicBezTo>
                  <a:cubicBezTo>
                    <a:pt x="145" y="42"/>
                    <a:pt x="147" y="63"/>
                    <a:pt x="140" y="85"/>
                  </a:cubicBezTo>
                  <a:cubicBezTo>
                    <a:pt x="44" y="385"/>
                    <a:pt x="44" y="385"/>
                    <a:pt x="44" y="385"/>
                  </a:cubicBezTo>
                  <a:cubicBezTo>
                    <a:pt x="42" y="391"/>
                    <a:pt x="37" y="395"/>
                    <a:pt x="31" y="3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1AC9108-A1FB-4E2B-94DB-A18883D1D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5648" y="2419350"/>
              <a:ext cx="833437" cy="766762"/>
            </a:xfrm>
            <a:custGeom>
              <a:avLst/>
              <a:gdLst>
                <a:gd name="T0" fmla="*/ 686 w 772"/>
                <a:gd name="T1" fmla="*/ 710 h 710"/>
                <a:gd name="T2" fmla="*/ 87 w 772"/>
                <a:gd name="T3" fmla="*/ 710 h 710"/>
                <a:gd name="T4" fmla="*/ 0 w 772"/>
                <a:gd name="T5" fmla="*/ 623 h 710"/>
                <a:gd name="T6" fmla="*/ 0 w 772"/>
                <a:gd name="T7" fmla="*/ 86 h 710"/>
                <a:gd name="T8" fmla="*/ 86 w 772"/>
                <a:gd name="T9" fmla="*/ 0 h 710"/>
                <a:gd name="T10" fmla="*/ 228 w 772"/>
                <a:gd name="T11" fmla="*/ 0 h 710"/>
                <a:gd name="T12" fmla="*/ 314 w 772"/>
                <a:gd name="T13" fmla="*/ 86 h 710"/>
                <a:gd name="T14" fmla="*/ 314 w 772"/>
                <a:gd name="T15" fmla="*/ 133 h 710"/>
                <a:gd name="T16" fmla="*/ 686 w 772"/>
                <a:gd name="T17" fmla="*/ 133 h 710"/>
                <a:gd name="T18" fmla="*/ 772 w 772"/>
                <a:gd name="T19" fmla="*/ 219 h 710"/>
                <a:gd name="T20" fmla="*/ 772 w 772"/>
                <a:gd name="T21" fmla="*/ 623 h 710"/>
                <a:gd name="T22" fmla="*/ 686 w 772"/>
                <a:gd name="T23" fmla="*/ 710 h 710"/>
                <a:gd name="T24" fmla="*/ 86 w 772"/>
                <a:gd name="T25" fmla="*/ 28 h 710"/>
                <a:gd name="T26" fmla="*/ 28 w 772"/>
                <a:gd name="T27" fmla="*/ 86 h 710"/>
                <a:gd name="T28" fmla="*/ 28 w 772"/>
                <a:gd name="T29" fmla="*/ 623 h 710"/>
                <a:gd name="T30" fmla="*/ 87 w 772"/>
                <a:gd name="T31" fmla="*/ 682 h 710"/>
                <a:gd name="T32" fmla="*/ 686 w 772"/>
                <a:gd name="T33" fmla="*/ 682 h 710"/>
                <a:gd name="T34" fmla="*/ 744 w 772"/>
                <a:gd name="T35" fmla="*/ 623 h 710"/>
                <a:gd name="T36" fmla="*/ 744 w 772"/>
                <a:gd name="T37" fmla="*/ 219 h 710"/>
                <a:gd name="T38" fmla="*/ 686 w 772"/>
                <a:gd name="T39" fmla="*/ 161 h 710"/>
                <a:gd name="T40" fmla="*/ 300 w 772"/>
                <a:gd name="T41" fmla="*/ 161 h 710"/>
                <a:gd name="T42" fmla="*/ 286 w 772"/>
                <a:gd name="T43" fmla="*/ 147 h 710"/>
                <a:gd name="T44" fmla="*/ 286 w 772"/>
                <a:gd name="T45" fmla="*/ 86 h 710"/>
                <a:gd name="T46" fmla="*/ 228 w 772"/>
                <a:gd name="T47" fmla="*/ 28 h 710"/>
                <a:gd name="T48" fmla="*/ 86 w 772"/>
                <a:gd name="T49" fmla="*/ 28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2" h="710">
                  <a:moveTo>
                    <a:pt x="686" y="710"/>
                  </a:moveTo>
                  <a:cubicBezTo>
                    <a:pt x="87" y="710"/>
                    <a:pt x="87" y="710"/>
                    <a:pt x="87" y="710"/>
                  </a:cubicBezTo>
                  <a:cubicBezTo>
                    <a:pt x="39" y="710"/>
                    <a:pt x="0" y="671"/>
                    <a:pt x="0" y="62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9" y="0"/>
                    <a:pt x="8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75" y="0"/>
                    <a:pt x="314" y="39"/>
                    <a:pt x="314" y="86"/>
                  </a:cubicBezTo>
                  <a:cubicBezTo>
                    <a:pt x="314" y="133"/>
                    <a:pt x="314" y="133"/>
                    <a:pt x="314" y="133"/>
                  </a:cubicBezTo>
                  <a:cubicBezTo>
                    <a:pt x="686" y="133"/>
                    <a:pt x="686" y="133"/>
                    <a:pt x="686" y="133"/>
                  </a:cubicBezTo>
                  <a:cubicBezTo>
                    <a:pt x="733" y="133"/>
                    <a:pt x="772" y="172"/>
                    <a:pt x="772" y="219"/>
                  </a:cubicBezTo>
                  <a:cubicBezTo>
                    <a:pt x="772" y="623"/>
                    <a:pt x="772" y="623"/>
                    <a:pt x="772" y="623"/>
                  </a:cubicBezTo>
                  <a:cubicBezTo>
                    <a:pt x="772" y="671"/>
                    <a:pt x="733" y="710"/>
                    <a:pt x="686" y="710"/>
                  </a:cubicBezTo>
                  <a:close/>
                  <a:moveTo>
                    <a:pt x="86" y="28"/>
                  </a:moveTo>
                  <a:cubicBezTo>
                    <a:pt x="53" y="28"/>
                    <a:pt x="28" y="53"/>
                    <a:pt x="28" y="86"/>
                  </a:cubicBezTo>
                  <a:cubicBezTo>
                    <a:pt x="28" y="623"/>
                    <a:pt x="28" y="623"/>
                    <a:pt x="28" y="623"/>
                  </a:cubicBezTo>
                  <a:cubicBezTo>
                    <a:pt x="28" y="656"/>
                    <a:pt x="54" y="682"/>
                    <a:pt x="87" y="682"/>
                  </a:cubicBezTo>
                  <a:cubicBezTo>
                    <a:pt x="686" y="682"/>
                    <a:pt x="686" y="682"/>
                    <a:pt x="686" y="682"/>
                  </a:cubicBezTo>
                  <a:cubicBezTo>
                    <a:pt x="718" y="682"/>
                    <a:pt x="744" y="656"/>
                    <a:pt x="744" y="623"/>
                  </a:cubicBezTo>
                  <a:cubicBezTo>
                    <a:pt x="744" y="219"/>
                    <a:pt x="744" y="219"/>
                    <a:pt x="744" y="219"/>
                  </a:cubicBezTo>
                  <a:cubicBezTo>
                    <a:pt x="744" y="186"/>
                    <a:pt x="719" y="161"/>
                    <a:pt x="686" y="161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292" y="161"/>
                    <a:pt x="286" y="155"/>
                    <a:pt x="286" y="147"/>
                  </a:cubicBezTo>
                  <a:cubicBezTo>
                    <a:pt x="286" y="86"/>
                    <a:pt x="286" y="86"/>
                    <a:pt x="286" y="86"/>
                  </a:cubicBezTo>
                  <a:cubicBezTo>
                    <a:pt x="286" y="53"/>
                    <a:pt x="261" y="28"/>
                    <a:pt x="228" y="28"/>
                  </a:cubicBezTo>
                  <a:lnTo>
                    <a:pt x="86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1AE5F0F-9150-4A7E-95FF-C1806180EC2E}"/>
              </a:ext>
            </a:extLst>
          </p:cNvPr>
          <p:cNvSpPr txBox="1"/>
          <p:nvPr/>
        </p:nvSpPr>
        <p:spPr>
          <a:xfrm>
            <a:off x="954089" y="3953083"/>
            <a:ext cx="2028242" cy="144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2.  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Data Quality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atin typeface="Calibri Light"/>
              </a:rPr>
              <a:t>Null Values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Outliers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atin typeface="Calibri Light"/>
                <a:ea typeface="Calibri Light"/>
              </a:rPr>
              <a:t>Derived Variables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424D66-C336-4B4F-A543-300947CF46B2}"/>
              </a:ext>
            </a:extLst>
          </p:cNvPr>
          <p:cNvSpPr txBox="1"/>
          <p:nvPr/>
        </p:nvSpPr>
        <p:spPr>
          <a:xfrm>
            <a:off x="3395185" y="3388340"/>
            <a:ext cx="1726749" cy="79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3.  EDA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atin typeface="Calibri Light"/>
                <a:ea typeface="Calibri Light"/>
              </a:rPr>
              <a:t>Data Visualization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89086D-7DA1-4DEC-9993-1A33A3EB32D6}"/>
              </a:ext>
            </a:extLst>
          </p:cNvPr>
          <p:cNvGrpSpPr/>
          <p:nvPr/>
        </p:nvGrpSpPr>
        <p:grpSpPr>
          <a:xfrm>
            <a:off x="3638964" y="2290021"/>
            <a:ext cx="528915" cy="548432"/>
            <a:chOff x="3367561" y="3794125"/>
            <a:chExt cx="860425" cy="892175"/>
          </a:xfrm>
          <a:solidFill>
            <a:srgbClr val="4785D1"/>
          </a:solidFill>
        </p:grpSpPr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5FBB1252-8CFC-44DD-B4D4-294DA693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861" y="4473575"/>
              <a:ext cx="120650" cy="192087"/>
            </a:xfrm>
            <a:custGeom>
              <a:avLst/>
              <a:gdLst>
                <a:gd name="T0" fmla="*/ 56 w 112"/>
                <a:gd name="T1" fmla="*/ 177 h 177"/>
                <a:gd name="T2" fmla="*/ 0 w 112"/>
                <a:gd name="T3" fmla="*/ 121 h 177"/>
                <a:gd name="T4" fmla="*/ 0 w 112"/>
                <a:gd name="T5" fmla="*/ 14 h 177"/>
                <a:gd name="T6" fmla="*/ 14 w 112"/>
                <a:gd name="T7" fmla="*/ 0 h 177"/>
                <a:gd name="T8" fmla="*/ 28 w 112"/>
                <a:gd name="T9" fmla="*/ 14 h 177"/>
                <a:gd name="T10" fmla="*/ 28 w 112"/>
                <a:gd name="T11" fmla="*/ 121 h 177"/>
                <a:gd name="T12" fmla="*/ 56 w 112"/>
                <a:gd name="T13" fmla="*/ 149 h 177"/>
                <a:gd name="T14" fmla="*/ 84 w 112"/>
                <a:gd name="T15" fmla="*/ 121 h 177"/>
                <a:gd name="T16" fmla="*/ 84 w 112"/>
                <a:gd name="T17" fmla="*/ 14 h 177"/>
                <a:gd name="T18" fmla="*/ 98 w 112"/>
                <a:gd name="T19" fmla="*/ 0 h 177"/>
                <a:gd name="T20" fmla="*/ 112 w 112"/>
                <a:gd name="T21" fmla="*/ 14 h 177"/>
                <a:gd name="T22" fmla="*/ 112 w 112"/>
                <a:gd name="T23" fmla="*/ 121 h 177"/>
                <a:gd name="T24" fmla="*/ 56 w 112"/>
                <a:gd name="T2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77">
                  <a:moveTo>
                    <a:pt x="56" y="177"/>
                  </a:moveTo>
                  <a:cubicBezTo>
                    <a:pt x="25" y="177"/>
                    <a:pt x="0" y="152"/>
                    <a:pt x="0" y="1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6"/>
                    <a:pt x="41" y="149"/>
                    <a:pt x="56" y="149"/>
                  </a:cubicBezTo>
                  <a:cubicBezTo>
                    <a:pt x="72" y="149"/>
                    <a:pt x="84" y="137"/>
                    <a:pt x="84" y="121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6"/>
                    <a:pt x="90" y="0"/>
                    <a:pt x="98" y="0"/>
                  </a:cubicBezTo>
                  <a:cubicBezTo>
                    <a:pt x="106" y="0"/>
                    <a:pt x="112" y="6"/>
                    <a:pt x="112" y="14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2" y="152"/>
                    <a:pt x="87" y="177"/>
                    <a:pt x="56" y="177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257D552-7FA5-483A-A673-48E7321C7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848" y="4468813"/>
              <a:ext cx="223837" cy="217487"/>
            </a:xfrm>
            <a:custGeom>
              <a:avLst/>
              <a:gdLst>
                <a:gd name="T0" fmla="*/ 60 w 206"/>
                <a:gd name="T1" fmla="*/ 202 h 202"/>
                <a:gd name="T2" fmla="*/ 18 w 206"/>
                <a:gd name="T3" fmla="*/ 184 h 202"/>
                <a:gd name="T4" fmla="*/ 18 w 206"/>
                <a:gd name="T5" fmla="*/ 184 h 202"/>
                <a:gd name="T6" fmla="*/ 0 w 206"/>
                <a:gd name="T7" fmla="*/ 140 h 202"/>
                <a:gd name="T8" fmla="*/ 13 w 206"/>
                <a:gd name="T9" fmla="*/ 110 h 202"/>
                <a:gd name="T10" fmla="*/ 118 w 206"/>
                <a:gd name="T11" fmla="*/ 5 h 202"/>
                <a:gd name="T12" fmla="*/ 138 w 206"/>
                <a:gd name="T13" fmla="*/ 5 h 202"/>
                <a:gd name="T14" fmla="*/ 138 w 206"/>
                <a:gd name="T15" fmla="*/ 25 h 202"/>
                <a:gd name="T16" fmla="*/ 33 w 206"/>
                <a:gd name="T17" fmla="*/ 130 h 202"/>
                <a:gd name="T18" fmla="*/ 33 w 206"/>
                <a:gd name="T19" fmla="*/ 130 h 202"/>
                <a:gd name="T20" fmla="*/ 28 w 206"/>
                <a:gd name="T21" fmla="*/ 141 h 202"/>
                <a:gd name="T22" fmla="*/ 38 w 206"/>
                <a:gd name="T23" fmla="*/ 164 h 202"/>
                <a:gd name="T24" fmla="*/ 61 w 206"/>
                <a:gd name="T25" fmla="*/ 174 h 202"/>
                <a:gd name="T26" fmla="*/ 72 w 206"/>
                <a:gd name="T27" fmla="*/ 169 h 202"/>
                <a:gd name="T28" fmla="*/ 72 w 206"/>
                <a:gd name="T29" fmla="*/ 169 h 202"/>
                <a:gd name="T30" fmla="*/ 181 w 206"/>
                <a:gd name="T31" fmla="*/ 61 h 202"/>
                <a:gd name="T32" fmla="*/ 201 w 206"/>
                <a:gd name="T33" fmla="*/ 61 h 202"/>
                <a:gd name="T34" fmla="*/ 201 w 206"/>
                <a:gd name="T35" fmla="*/ 81 h 202"/>
                <a:gd name="T36" fmla="*/ 92 w 206"/>
                <a:gd name="T37" fmla="*/ 189 h 202"/>
                <a:gd name="T38" fmla="*/ 62 w 206"/>
                <a:gd name="T39" fmla="*/ 202 h 202"/>
                <a:gd name="T40" fmla="*/ 60 w 206"/>
                <a:gd name="T4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202">
                  <a:moveTo>
                    <a:pt x="60" y="202"/>
                  </a:moveTo>
                  <a:cubicBezTo>
                    <a:pt x="46" y="202"/>
                    <a:pt x="30" y="196"/>
                    <a:pt x="18" y="184"/>
                  </a:cubicBezTo>
                  <a:cubicBezTo>
                    <a:pt x="18" y="184"/>
                    <a:pt x="18" y="184"/>
                    <a:pt x="18" y="184"/>
                  </a:cubicBezTo>
                  <a:cubicBezTo>
                    <a:pt x="6" y="171"/>
                    <a:pt x="0" y="155"/>
                    <a:pt x="0" y="140"/>
                  </a:cubicBezTo>
                  <a:cubicBezTo>
                    <a:pt x="0" y="128"/>
                    <a:pt x="5" y="118"/>
                    <a:pt x="13" y="11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24" y="0"/>
                    <a:pt x="132" y="0"/>
                    <a:pt x="138" y="5"/>
                  </a:cubicBezTo>
                  <a:cubicBezTo>
                    <a:pt x="143" y="11"/>
                    <a:pt x="143" y="19"/>
                    <a:pt x="138" y="25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3" y="130"/>
                    <a:pt x="33" y="130"/>
                    <a:pt x="33" y="130"/>
                  </a:cubicBezTo>
                  <a:cubicBezTo>
                    <a:pt x="30" y="133"/>
                    <a:pt x="28" y="136"/>
                    <a:pt x="28" y="141"/>
                  </a:cubicBezTo>
                  <a:cubicBezTo>
                    <a:pt x="28" y="149"/>
                    <a:pt x="31" y="157"/>
                    <a:pt x="38" y="164"/>
                  </a:cubicBezTo>
                  <a:cubicBezTo>
                    <a:pt x="45" y="171"/>
                    <a:pt x="53" y="174"/>
                    <a:pt x="61" y="174"/>
                  </a:cubicBezTo>
                  <a:cubicBezTo>
                    <a:pt x="66" y="174"/>
                    <a:pt x="69" y="172"/>
                    <a:pt x="72" y="169"/>
                  </a:cubicBezTo>
                  <a:cubicBezTo>
                    <a:pt x="72" y="169"/>
                    <a:pt x="72" y="169"/>
                    <a:pt x="72" y="169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87" y="56"/>
                    <a:pt x="196" y="56"/>
                    <a:pt x="201" y="61"/>
                  </a:cubicBezTo>
                  <a:cubicBezTo>
                    <a:pt x="206" y="67"/>
                    <a:pt x="206" y="76"/>
                    <a:pt x="201" y="81"/>
                  </a:cubicBezTo>
                  <a:cubicBezTo>
                    <a:pt x="92" y="189"/>
                    <a:pt x="92" y="189"/>
                    <a:pt x="92" y="189"/>
                  </a:cubicBezTo>
                  <a:cubicBezTo>
                    <a:pt x="84" y="197"/>
                    <a:pt x="74" y="202"/>
                    <a:pt x="62" y="202"/>
                  </a:cubicBezTo>
                  <a:cubicBezTo>
                    <a:pt x="61" y="202"/>
                    <a:pt x="61" y="202"/>
                    <a:pt x="60" y="202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DE2B60CE-AFEE-484D-9331-3545841C2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211" y="4468813"/>
              <a:ext cx="220662" cy="217487"/>
            </a:xfrm>
            <a:custGeom>
              <a:avLst/>
              <a:gdLst>
                <a:gd name="T0" fmla="*/ 145 w 205"/>
                <a:gd name="T1" fmla="*/ 202 h 202"/>
                <a:gd name="T2" fmla="*/ 144 w 205"/>
                <a:gd name="T3" fmla="*/ 202 h 202"/>
                <a:gd name="T4" fmla="*/ 113 w 205"/>
                <a:gd name="T5" fmla="*/ 189 h 202"/>
                <a:gd name="T6" fmla="*/ 5 w 205"/>
                <a:gd name="T7" fmla="*/ 81 h 202"/>
                <a:gd name="T8" fmla="*/ 5 w 205"/>
                <a:gd name="T9" fmla="*/ 61 h 202"/>
                <a:gd name="T10" fmla="*/ 25 w 205"/>
                <a:gd name="T11" fmla="*/ 61 h 202"/>
                <a:gd name="T12" fmla="*/ 133 w 205"/>
                <a:gd name="T13" fmla="*/ 169 h 202"/>
                <a:gd name="T14" fmla="*/ 133 w 205"/>
                <a:gd name="T15" fmla="*/ 169 h 202"/>
                <a:gd name="T16" fmla="*/ 145 w 205"/>
                <a:gd name="T17" fmla="*/ 174 h 202"/>
                <a:gd name="T18" fmla="*/ 167 w 205"/>
                <a:gd name="T19" fmla="*/ 164 h 202"/>
                <a:gd name="T20" fmla="*/ 177 w 205"/>
                <a:gd name="T21" fmla="*/ 141 h 202"/>
                <a:gd name="T22" fmla="*/ 172 w 205"/>
                <a:gd name="T23" fmla="*/ 130 h 202"/>
                <a:gd name="T24" fmla="*/ 172 w 205"/>
                <a:gd name="T25" fmla="*/ 130 h 202"/>
                <a:gd name="T26" fmla="*/ 68 w 205"/>
                <a:gd name="T27" fmla="*/ 25 h 202"/>
                <a:gd name="T28" fmla="*/ 68 w 205"/>
                <a:gd name="T29" fmla="*/ 5 h 202"/>
                <a:gd name="T30" fmla="*/ 88 w 205"/>
                <a:gd name="T31" fmla="*/ 5 h 202"/>
                <a:gd name="T32" fmla="*/ 192 w 205"/>
                <a:gd name="T33" fmla="*/ 110 h 202"/>
                <a:gd name="T34" fmla="*/ 205 w 205"/>
                <a:gd name="T35" fmla="*/ 140 h 202"/>
                <a:gd name="T36" fmla="*/ 187 w 205"/>
                <a:gd name="T37" fmla="*/ 184 h 202"/>
                <a:gd name="T38" fmla="*/ 187 w 205"/>
                <a:gd name="T39" fmla="*/ 184 h 202"/>
                <a:gd name="T40" fmla="*/ 145 w 205"/>
                <a:gd name="T41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5" h="202">
                  <a:moveTo>
                    <a:pt x="145" y="202"/>
                  </a:moveTo>
                  <a:cubicBezTo>
                    <a:pt x="145" y="202"/>
                    <a:pt x="144" y="202"/>
                    <a:pt x="144" y="202"/>
                  </a:cubicBezTo>
                  <a:cubicBezTo>
                    <a:pt x="132" y="202"/>
                    <a:pt x="121" y="197"/>
                    <a:pt x="113" y="189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0" y="75"/>
                    <a:pt x="0" y="67"/>
                    <a:pt x="5" y="61"/>
                  </a:cubicBezTo>
                  <a:cubicBezTo>
                    <a:pt x="11" y="56"/>
                    <a:pt x="19" y="56"/>
                    <a:pt x="25" y="61"/>
                  </a:cubicBezTo>
                  <a:cubicBezTo>
                    <a:pt x="133" y="169"/>
                    <a:pt x="133" y="169"/>
                    <a:pt x="133" y="169"/>
                  </a:cubicBezTo>
                  <a:cubicBezTo>
                    <a:pt x="133" y="169"/>
                    <a:pt x="133" y="169"/>
                    <a:pt x="133" y="169"/>
                  </a:cubicBezTo>
                  <a:cubicBezTo>
                    <a:pt x="137" y="173"/>
                    <a:pt x="141" y="174"/>
                    <a:pt x="145" y="174"/>
                  </a:cubicBezTo>
                  <a:cubicBezTo>
                    <a:pt x="152" y="174"/>
                    <a:pt x="161" y="170"/>
                    <a:pt x="167" y="164"/>
                  </a:cubicBezTo>
                  <a:cubicBezTo>
                    <a:pt x="173" y="157"/>
                    <a:pt x="177" y="149"/>
                    <a:pt x="177" y="141"/>
                  </a:cubicBezTo>
                  <a:cubicBezTo>
                    <a:pt x="177" y="136"/>
                    <a:pt x="175" y="133"/>
                    <a:pt x="172" y="130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3" y="19"/>
                    <a:pt x="63" y="10"/>
                    <a:pt x="68" y="5"/>
                  </a:cubicBezTo>
                  <a:cubicBezTo>
                    <a:pt x="74" y="0"/>
                    <a:pt x="83" y="0"/>
                    <a:pt x="88" y="5"/>
                  </a:cubicBezTo>
                  <a:cubicBezTo>
                    <a:pt x="192" y="110"/>
                    <a:pt x="192" y="110"/>
                    <a:pt x="192" y="110"/>
                  </a:cubicBezTo>
                  <a:cubicBezTo>
                    <a:pt x="200" y="118"/>
                    <a:pt x="205" y="128"/>
                    <a:pt x="205" y="140"/>
                  </a:cubicBezTo>
                  <a:cubicBezTo>
                    <a:pt x="205" y="155"/>
                    <a:pt x="199" y="171"/>
                    <a:pt x="187" y="184"/>
                  </a:cubicBezTo>
                  <a:cubicBezTo>
                    <a:pt x="187" y="184"/>
                    <a:pt x="187" y="184"/>
                    <a:pt x="187" y="184"/>
                  </a:cubicBezTo>
                  <a:cubicBezTo>
                    <a:pt x="176" y="195"/>
                    <a:pt x="160" y="202"/>
                    <a:pt x="145" y="202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B8F323FB-0B50-41C0-BBC4-6781C3574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561" y="3794125"/>
              <a:ext cx="860425" cy="120650"/>
            </a:xfrm>
            <a:custGeom>
              <a:avLst/>
              <a:gdLst>
                <a:gd name="T0" fmla="*/ 741 w 797"/>
                <a:gd name="T1" fmla="*/ 112 h 112"/>
                <a:gd name="T2" fmla="*/ 56 w 797"/>
                <a:gd name="T3" fmla="*/ 112 h 112"/>
                <a:gd name="T4" fmla="*/ 0 w 797"/>
                <a:gd name="T5" fmla="*/ 56 h 112"/>
                <a:gd name="T6" fmla="*/ 56 w 797"/>
                <a:gd name="T7" fmla="*/ 0 h 112"/>
                <a:gd name="T8" fmla="*/ 587 w 797"/>
                <a:gd name="T9" fmla="*/ 0 h 112"/>
                <a:gd name="T10" fmla="*/ 601 w 797"/>
                <a:gd name="T11" fmla="*/ 14 h 112"/>
                <a:gd name="T12" fmla="*/ 587 w 797"/>
                <a:gd name="T13" fmla="*/ 28 h 112"/>
                <a:gd name="T14" fmla="*/ 56 w 797"/>
                <a:gd name="T15" fmla="*/ 28 h 112"/>
                <a:gd name="T16" fmla="*/ 28 w 797"/>
                <a:gd name="T17" fmla="*/ 56 h 112"/>
                <a:gd name="T18" fmla="*/ 56 w 797"/>
                <a:gd name="T19" fmla="*/ 84 h 112"/>
                <a:gd name="T20" fmla="*/ 741 w 797"/>
                <a:gd name="T21" fmla="*/ 84 h 112"/>
                <a:gd name="T22" fmla="*/ 769 w 797"/>
                <a:gd name="T23" fmla="*/ 56 h 112"/>
                <a:gd name="T24" fmla="*/ 741 w 797"/>
                <a:gd name="T25" fmla="*/ 28 h 112"/>
                <a:gd name="T26" fmla="*/ 634 w 797"/>
                <a:gd name="T27" fmla="*/ 28 h 112"/>
                <a:gd name="T28" fmla="*/ 620 w 797"/>
                <a:gd name="T29" fmla="*/ 14 h 112"/>
                <a:gd name="T30" fmla="*/ 634 w 797"/>
                <a:gd name="T31" fmla="*/ 0 h 112"/>
                <a:gd name="T32" fmla="*/ 741 w 797"/>
                <a:gd name="T33" fmla="*/ 0 h 112"/>
                <a:gd name="T34" fmla="*/ 797 w 797"/>
                <a:gd name="T35" fmla="*/ 56 h 112"/>
                <a:gd name="T36" fmla="*/ 741 w 797"/>
                <a:gd name="T3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7" h="112">
                  <a:moveTo>
                    <a:pt x="741" y="112"/>
                  </a:moveTo>
                  <a:cubicBezTo>
                    <a:pt x="56" y="112"/>
                    <a:pt x="56" y="112"/>
                    <a:pt x="56" y="112"/>
                  </a:cubicBezTo>
                  <a:cubicBezTo>
                    <a:pt x="25" y="112"/>
                    <a:pt x="0" y="87"/>
                    <a:pt x="0" y="56"/>
                  </a:cubicBezTo>
                  <a:cubicBezTo>
                    <a:pt x="0" y="24"/>
                    <a:pt x="24" y="0"/>
                    <a:pt x="56" y="0"/>
                  </a:cubicBezTo>
                  <a:cubicBezTo>
                    <a:pt x="587" y="0"/>
                    <a:pt x="587" y="0"/>
                    <a:pt x="587" y="0"/>
                  </a:cubicBezTo>
                  <a:cubicBezTo>
                    <a:pt x="595" y="0"/>
                    <a:pt x="601" y="6"/>
                    <a:pt x="601" y="14"/>
                  </a:cubicBezTo>
                  <a:cubicBezTo>
                    <a:pt x="601" y="22"/>
                    <a:pt x="595" y="28"/>
                    <a:pt x="58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0" y="28"/>
                    <a:pt x="28" y="40"/>
                    <a:pt x="28" y="56"/>
                  </a:cubicBezTo>
                  <a:cubicBezTo>
                    <a:pt x="28" y="72"/>
                    <a:pt x="40" y="84"/>
                    <a:pt x="56" y="84"/>
                  </a:cubicBezTo>
                  <a:cubicBezTo>
                    <a:pt x="741" y="84"/>
                    <a:pt x="741" y="84"/>
                    <a:pt x="741" y="84"/>
                  </a:cubicBezTo>
                  <a:cubicBezTo>
                    <a:pt x="756" y="84"/>
                    <a:pt x="769" y="71"/>
                    <a:pt x="769" y="56"/>
                  </a:cubicBezTo>
                  <a:cubicBezTo>
                    <a:pt x="769" y="40"/>
                    <a:pt x="757" y="28"/>
                    <a:pt x="741" y="28"/>
                  </a:cubicBezTo>
                  <a:cubicBezTo>
                    <a:pt x="634" y="28"/>
                    <a:pt x="634" y="28"/>
                    <a:pt x="634" y="28"/>
                  </a:cubicBezTo>
                  <a:cubicBezTo>
                    <a:pt x="626" y="28"/>
                    <a:pt x="620" y="22"/>
                    <a:pt x="620" y="14"/>
                  </a:cubicBezTo>
                  <a:cubicBezTo>
                    <a:pt x="620" y="6"/>
                    <a:pt x="626" y="0"/>
                    <a:pt x="634" y="0"/>
                  </a:cubicBezTo>
                  <a:cubicBezTo>
                    <a:pt x="741" y="0"/>
                    <a:pt x="741" y="0"/>
                    <a:pt x="741" y="0"/>
                  </a:cubicBezTo>
                  <a:cubicBezTo>
                    <a:pt x="772" y="0"/>
                    <a:pt x="797" y="25"/>
                    <a:pt x="797" y="56"/>
                  </a:cubicBezTo>
                  <a:cubicBezTo>
                    <a:pt x="797" y="87"/>
                    <a:pt x="772" y="112"/>
                    <a:pt x="741" y="112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C5022496-9878-41D5-9DD0-65261D67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561" y="4338638"/>
              <a:ext cx="860425" cy="120650"/>
            </a:xfrm>
            <a:custGeom>
              <a:avLst/>
              <a:gdLst>
                <a:gd name="T0" fmla="*/ 741 w 797"/>
                <a:gd name="T1" fmla="*/ 112 h 112"/>
                <a:gd name="T2" fmla="*/ 56 w 797"/>
                <a:gd name="T3" fmla="*/ 112 h 112"/>
                <a:gd name="T4" fmla="*/ 0 w 797"/>
                <a:gd name="T5" fmla="*/ 56 h 112"/>
                <a:gd name="T6" fmla="*/ 56 w 797"/>
                <a:gd name="T7" fmla="*/ 0 h 112"/>
                <a:gd name="T8" fmla="*/ 111 w 797"/>
                <a:gd name="T9" fmla="*/ 0 h 112"/>
                <a:gd name="T10" fmla="*/ 125 w 797"/>
                <a:gd name="T11" fmla="*/ 14 h 112"/>
                <a:gd name="T12" fmla="*/ 111 w 797"/>
                <a:gd name="T13" fmla="*/ 28 h 112"/>
                <a:gd name="T14" fmla="*/ 56 w 797"/>
                <a:gd name="T15" fmla="*/ 28 h 112"/>
                <a:gd name="T16" fmla="*/ 28 w 797"/>
                <a:gd name="T17" fmla="*/ 56 h 112"/>
                <a:gd name="T18" fmla="*/ 56 w 797"/>
                <a:gd name="T19" fmla="*/ 84 h 112"/>
                <a:gd name="T20" fmla="*/ 741 w 797"/>
                <a:gd name="T21" fmla="*/ 84 h 112"/>
                <a:gd name="T22" fmla="*/ 769 w 797"/>
                <a:gd name="T23" fmla="*/ 56 h 112"/>
                <a:gd name="T24" fmla="*/ 741 w 797"/>
                <a:gd name="T25" fmla="*/ 28 h 112"/>
                <a:gd name="T26" fmla="*/ 163 w 797"/>
                <a:gd name="T27" fmla="*/ 28 h 112"/>
                <a:gd name="T28" fmla="*/ 149 w 797"/>
                <a:gd name="T29" fmla="*/ 14 h 112"/>
                <a:gd name="T30" fmla="*/ 163 w 797"/>
                <a:gd name="T31" fmla="*/ 0 h 112"/>
                <a:gd name="T32" fmla="*/ 741 w 797"/>
                <a:gd name="T33" fmla="*/ 0 h 112"/>
                <a:gd name="T34" fmla="*/ 797 w 797"/>
                <a:gd name="T35" fmla="*/ 56 h 112"/>
                <a:gd name="T36" fmla="*/ 741 w 797"/>
                <a:gd name="T3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7" h="112">
                  <a:moveTo>
                    <a:pt x="741" y="112"/>
                  </a:moveTo>
                  <a:cubicBezTo>
                    <a:pt x="56" y="112"/>
                    <a:pt x="56" y="112"/>
                    <a:pt x="56" y="112"/>
                  </a:cubicBezTo>
                  <a:cubicBezTo>
                    <a:pt x="25" y="112"/>
                    <a:pt x="0" y="87"/>
                    <a:pt x="0" y="56"/>
                  </a:cubicBezTo>
                  <a:cubicBezTo>
                    <a:pt x="0" y="24"/>
                    <a:pt x="24" y="0"/>
                    <a:pt x="5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9" y="0"/>
                    <a:pt x="125" y="6"/>
                    <a:pt x="125" y="14"/>
                  </a:cubicBezTo>
                  <a:cubicBezTo>
                    <a:pt x="125" y="22"/>
                    <a:pt x="119" y="28"/>
                    <a:pt x="111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40" y="28"/>
                    <a:pt x="28" y="40"/>
                    <a:pt x="28" y="56"/>
                  </a:cubicBezTo>
                  <a:cubicBezTo>
                    <a:pt x="28" y="72"/>
                    <a:pt x="40" y="84"/>
                    <a:pt x="56" y="84"/>
                  </a:cubicBezTo>
                  <a:cubicBezTo>
                    <a:pt x="741" y="84"/>
                    <a:pt x="741" y="84"/>
                    <a:pt x="741" y="84"/>
                  </a:cubicBezTo>
                  <a:cubicBezTo>
                    <a:pt x="756" y="84"/>
                    <a:pt x="769" y="71"/>
                    <a:pt x="769" y="56"/>
                  </a:cubicBezTo>
                  <a:cubicBezTo>
                    <a:pt x="769" y="40"/>
                    <a:pt x="757" y="28"/>
                    <a:pt x="741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5" y="28"/>
                    <a:pt x="149" y="22"/>
                    <a:pt x="149" y="14"/>
                  </a:cubicBezTo>
                  <a:cubicBezTo>
                    <a:pt x="149" y="6"/>
                    <a:pt x="155" y="0"/>
                    <a:pt x="163" y="0"/>
                  </a:cubicBezTo>
                  <a:cubicBezTo>
                    <a:pt x="741" y="0"/>
                    <a:pt x="741" y="0"/>
                    <a:pt x="741" y="0"/>
                  </a:cubicBezTo>
                  <a:cubicBezTo>
                    <a:pt x="772" y="0"/>
                    <a:pt x="797" y="25"/>
                    <a:pt x="797" y="56"/>
                  </a:cubicBezTo>
                  <a:cubicBezTo>
                    <a:pt x="797" y="87"/>
                    <a:pt x="772" y="112"/>
                    <a:pt x="741" y="112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2475388-4D35-4822-A2D8-C363BEC70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623" y="3971925"/>
              <a:ext cx="334962" cy="336550"/>
            </a:xfrm>
            <a:custGeom>
              <a:avLst/>
              <a:gdLst>
                <a:gd name="T0" fmla="*/ 155 w 311"/>
                <a:gd name="T1" fmla="*/ 311 h 311"/>
                <a:gd name="T2" fmla="*/ 0 w 311"/>
                <a:gd name="T3" fmla="*/ 156 h 311"/>
                <a:gd name="T4" fmla="*/ 64 w 311"/>
                <a:gd name="T5" fmla="*/ 31 h 311"/>
                <a:gd name="T6" fmla="*/ 83 w 311"/>
                <a:gd name="T7" fmla="*/ 34 h 311"/>
                <a:gd name="T8" fmla="*/ 80 w 311"/>
                <a:gd name="T9" fmla="*/ 53 h 311"/>
                <a:gd name="T10" fmla="*/ 28 w 311"/>
                <a:gd name="T11" fmla="*/ 156 h 311"/>
                <a:gd name="T12" fmla="*/ 155 w 311"/>
                <a:gd name="T13" fmla="*/ 283 h 311"/>
                <a:gd name="T14" fmla="*/ 281 w 311"/>
                <a:gd name="T15" fmla="*/ 177 h 311"/>
                <a:gd name="T16" fmla="*/ 158 w 311"/>
                <a:gd name="T17" fmla="*/ 177 h 311"/>
                <a:gd name="T18" fmla="*/ 144 w 311"/>
                <a:gd name="T19" fmla="*/ 163 h 311"/>
                <a:gd name="T20" fmla="*/ 144 w 311"/>
                <a:gd name="T21" fmla="*/ 29 h 311"/>
                <a:gd name="T22" fmla="*/ 116 w 311"/>
                <a:gd name="T23" fmla="*/ 35 h 311"/>
                <a:gd name="T24" fmla="*/ 98 w 311"/>
                <a:gd name="T25" fmla="*/ 27 h 311"/>
                <a:gd name="T26" fmla="*/ 106 w 311"/>
                <a:gd name="T27" fmla="*/ 9 h 311"/>
                <a:gd name="T28" fmla="*/ 155 w 311"/>
                <a:gd name="T29" fmla="*/ 0 h 311"/>
                <a:gd name="T30" fmla="*/ 158 w 311"/>
                <a:gd name="T31" fmla="*/ 0 h 311"/>
                <a:gd name="T32" fmla="*/ 172 w 311"/>
                <a:gd name="T33" fmla="*/ 14 h 311"/>
                <a:gd name="T34" fmla="*/ 172 w 311"/>
                <a:gd name="T35" fmla="*/ 149 h 311"/>
                <a:gd name="T36" fmla="*/ 297 w 311"/>
                <a:gd name="T37" fmla="*/ 149 h 311"/>
                <a:gd name="T38" fmla="*/ 307 w 311"/>
                <a:gd name="T39" fmla="*/ 153 h 311"/>
                <a:gd name="T40" fmla="*/ 311 w 311"/>
                <a:gd name="T41" fmla="*/ 164 h 311"/>
                <a:gd name="T42" fmla="*/ 155 w 311"/>
                <a:gd name="T43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1" h="311">
                  <a:moveTo>
                    <a:pt x="155" y="311"/>
                  </a:moveTo>
                  <a:cubicBezTo>
                    <a:pt x="70" y="311"/>
                    <a:pt x="0" y="241"/>
                    <a:pt x="0" y="156"/>
                  </a:cubicBezTo>
                  <a:cubicBezTo>
                    <a:pt x="0" y="106"/>
                    <a:pt x="24" y="59"/>
                    <a:pt x="64" y="31"/>
                  </a:cubicBezTo>
                  <a:cubicBezTo>
                    <a:pt x="70" y="26"/>
                    <a:pt x="79" y="28"/>
                    <a:pt x="83" y="34"/>
                  </a:cubicBezTo>
                  <a:cubicBezTo>
                    <a:pt x="88" y="40"/>
                    <a:pt x="86" y="49"/>
                    <a:pt x="80" y="53"/>
                  </a:cubicBezTo>
                  <a:cubicBezTo>
                    <a:pt x="47" y="77"/>
                    <a:pt x="28" y="115"/>
                    <a:pt x="28" y="156"/>
                  </a:cubicBezTo>
                  <a:cubicBezTo>
                    <a:pt x="28" y="226"/>
                    <a:pt x="85" y="283"/>
                    <a:pt x="155" y="283"/>
                  </a:cubicBezTo>
                  <a:cubicBezTo>
                    <a:pt x="218" y="283"/>
                    <a:pt x="271" y="238"/>
                    <a:pt x="281" y="177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151" y="177"/>
                    <a:pt x="144" y="171"/>
                    <a:pt x="144" y="163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35" y="30"/>
                    <a:pt x="125" y="32"/>
                    <a:pt x="116" y="35"/>
                  </a:cubicBezTo>
                  <a:cubicBezTo>
                    <a:pt x="108" y="38"/>
                    <a:pt x="100" y="34"/>
                    <a:pt x="98" y="27"/>
                  </a:cubicBezTo>
                  <a:cubicBezTo>
                    <a:pt x="95" y="19"/>
                    <a:pt x="99" y="11"/>
                    <a:pt x="106" y="9"/>
                  </a:cubicBezTo>
                  <a:cubicBezTo>
                    <a:pt x="123" y="3"/>
                    <a:pt x="139" y="0"/>
                    <a:pt x="15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6"/>
                    <a:pt x="172" y="14"/>
                  </a:cubicBezTo>
                  <a:cubicBezTo>
                    <a:pt x="172" y="149"/>
                    <a:pt x="172" y="149"/>
                    <a:pt x="172" y="149"/>
                  </a:cubicBezTo>
                  <a:cubicBezTo>
                    <a:pt x="297" y="149"/>
                    <a:pt x="297" y="149"/>
                    <a:pt x="297" y="149"/>
                  </a:cubicBezTo>
                  <a:cubicBezTo>
                    <a:pt x="301" y="149"/>
                    <a:pt x="305" y="151"/>
                    <a:pt x="307" y="153"/>
                  </a:cubicBezTo>
                  <a:cubicBezTo>
                    <a:pt x="310" y="156"/>
                    <a:pt x="311" y="160"/>
                    <a:pt x="311" y="164"/>
                  </a:cubicBezTo>
                  <a:cubicBezTo>
                    <a:pt x="307" y="246"/>
                    <a:pt x="238" y="311"/>
                    <a:pt x="155" y="31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EDF678B-3F09-4D6F-B7E0-2C3B0242C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3173" y="3944938"/>
              <a:ext cx="150812" cy="158750"/>
            </a:xfrm>
            <a:custGeom>
              <a:avLst/>
              <a:gdLst>
                <a:gd name="T0" fmla="*/ 124 w 139"/>
                <a:gd name="T1" fmla="*/ 146 h 146"/>
                <a:gd name="T2" fmla="*/ 14 w 139"/>
                <a:gd name="T3" fmla="*/ 146 h 146"/>
                <a:gd name="T4" fmla="*/ 0 w 139"/>
                <a:gd name="T5" fmla="*/ 132 h 146"/>
                <a:gd name="T6" fmla="*/ 0 w 139"/>
                <a:gd name="T7" fmla="*/ 14 h 146"/>
                <a:gd name="T8" fmla="*/ 4 w 139"/>
                <a:gd name="T9" fmla="*/ 4 h 146"/>
                <a:gd name="T10" fmla="*/ 14 w 139"/>
                <a:gd name="T11" fmla="*/ 0 h 146"/>
                <a:gd name="T12" fmla="*/ 139 w 139"/>
                <a:gd name="T13" fmla="*/ 126 h 146"/>
                <a:gd name="T14" fmla="*/ 137 w 139"/>
                <a:gd name="T15" fmla="*/ 138 h 146"/>
                <a:gd name="T16" fmla="*/ 124 w 139"/>
                <a:gd name="T17" fmla="*/ 146 h 146"/>
                <a:gd name="T18" fmla="*/ 28 w 139"/>
                <a:gd name="T19" fmla="*/ 118 h 146"/>
                <a:gd name="T20" fmla="*/ 111 w 139"/>
                <a:gd name="T21" fmla="*/ 118 h 146"/>
                <a:gd name="T22" fmla="*/ 28 w 139"/>
                <a:gd name="T23" fmla="*/ 29 h 146"/>
                <a:gd name="T24" fmla="*/ 28 w 139"/>
                <a:gd name="T25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6">
                  <a:moveTo>
                    <a:pt x="124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6" y="146"/>
                    <a:pt x="0" y="140"/>
                    <a:pt x="0" y="13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2" y="7"/>
                    <a:pt x="4" y="4"/>
                  </a:cubicBezTo>
                  <a:cubicBezTo>
                    <a:pt x="7" y="1"/>
                    <a:pt x="10" y="0"/>
                    <a:pt x="14" y="0"/>
                  </a:cubicBezTo>
                  <a:cubicBezTo>
                    <a:pt x="83" y="1"/>
                    <a:pt x="139" y="58"/>
                    <a:pt x="139" y="126"/>
                  </a:cubicBezTo>
                  <a:cubicBezTo>
                    <a:pt x="139" y="129"/>
                    <a:pt x="139" y="133"/>
                    <a:pt x="137" y="138"/>
                  </a:cubicBezTo>
                  <a:cubicBezTo>
                    <a:pt x="134" y="143"/>
                    <a:pt x="129" y="146"/>
                    <a:pt x="124" y="146"/>
                  </a:cubicBezTo>
                  <a:close/>
                  <a:moveTo>
                    <a:pt x="28" y="118"/>
                  </a:moveTo>
                  <a:cubicBezTo>
                    <a:pt x="111" y="118"/>
                    <a:pt x="111" y="118"/>
                    <a:pt x="111" y="118"/>
                  </a:cubicBezTo>
                  <a:cubicBezTo>
                    <a:pt x="107" y="73"/>
                    <a:pt x="72" y="36"/>
                    <a:pt x="28" y="29"/>
                  </a:cubicBezTo>
                  <a:lnTo>
                    <a:pt x="28" y="118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CE108D50-3287-40F3-9FE5-CB5F16824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48" y="3954463"/>
              <a:ext cx="30162" cy="363537"/>
            </a:xfrm>
            <a:custGeom>
              <a:avLst/>
              <a:gdLst>
                <a:gd name="T0" fmla="*/ 14 w 28"/>
                <a:gd name="T1" fmla="*/ 336 h 336"/>
                <a:gd name="T2" fmla="*/ 0 w 28"/>
                <a:gd name="T3" fmla="*/ 322 h 336"/>
                <a:gd name="T4" fmla="*/ 0 w 28"/>
                <a:gd name="T5" fmla="*/ 14 h 336"/>
                <a:gd name="T6" fmla="*/ 14 w 28"/>
                <a:gd name="T7" fmla="*/ 0 h 336"/>
                <a:gd name="T8" fmla="*/ 28 w 28"/>
                <a:gd name="T9" fmla="*/ 14 h 336"/>
                <a:gd name="T10" fmla="*/ 28 w 28"/>
                <a:gd name="T11" fmla="*/ 322 h 336"/>
                <a:gd name="T12" fmla="*/ 14 w 2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36">
                  <a:moveTo>
                    <a:pt x="14" y="336"/>
                  </a:moveTo>
                  <a:cubicBezTo>
                    <a:pt x="6" y="336"/>
                    <a:pt x="0" y="330"/>
                    <a:pt x="0" y="3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28" y="330"/>
                    <a:pt x="22" y="336"/>
                    <a:pt x="14" y="336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EA9079F3-AAAE-4E8A-A526-A3953C8E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498" y="3954463"/>
              <a:ext cx="30162" cy="363537"/>
            </a:xfrm>
            <a:custGeom>
              <a:avLst/>
              <a:gdLst>
                <a:gd name="T0" fmla="*/ 14 w 28"/>
                <a:gd name="T1" fmla="*/ 336 h 336"/>
                <a:gd name="T2" fmla="*/ 0 w 28"/>
                <a:gd name="T3" fmla="*/ 322 h 336"/>
                <a:gd name="T4" fmla="*/ 0 w 28"/>
                <a:gd name="T5" fmla="*/ 14 h 336"/>
                <a:gd name="T6" fmla="*/ 14 w 28"/>
                <a:gd name="T7" fmla="*/ 0 h 336"/>
                <a:gd name="T8" fmla="*/ 28 w 28"/>
                <a:gd name="T9" fmla="*/ 14 h 336"/>
                <a:gd name="T10" fmla="*/ 28 w 28"/>
                <a:gd name="T11" fmla="*/ 322 h 336"/>
                <a:gd name="T12" fmla="*/ 14 w 28"/>
                <a:gd name="T13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36">
                  <a:moveTo>
                    <a:pt x="14" y="336"/>
                  </a:moveTo>
                  <a:cubicBezTo>
                    <a:pt x="6" y="336"/>
                    <a:pt x="0" y="330"/>
                    <a:pt x="0" y="3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322"/>
                    <a:pt x="28" y="322"/>
                    <a:pt x="28" y="322"/>
                  </a:cubicBezTo>
                  <a:cubicBezTo>
                    <a:pt x="28" y="330"/>
                    <a:pt x="22" y="336"/>
                    <a:pt x="14" y="336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2EC51EC-8657-450E-9F90-E514DB75700C}"/>
              </a:ext>
            </a:extLst>
          </p:cNvPr>
          <p:cNvGrpSpPr/>
          <p:nvPr/>
        </p:nvGrpSpPr>
        <p:grpSpPr>
          <a:xfrm>
            <a:off x="5896307" y="2211762"/>
            <a:ext cx="371323" cy="447983"/>
            <a:chOff x="1773488" y="3759200"/>
            <a:chExt cx="738188" cy="890587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799020D6-39AB-40E5-BFAC-678BDA2C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076" y="3759200"/>
              <a:ext cx="736600" cy="890587"/>
            </a:xfrm>
            <a:custGeom>
              <a:avLst/>
              <a:gdLst>
                <a:gd name="T0" fmla="*/ 668 w 682"/>
                <a:gd name="T1" fmla="*/ 824 h 824"/>
                <a:gd name="T2" fmla="*/ 14 w 682"/>
                <a:gd name="T3" fmla="*/ 824 h 824"/>
                <a:gd name="T4" fmla="*/ 0 w 682"/>
                <a:gd name="T5" fmla="*/ 810 h 824"/>
                <a:gd name="T6" fmla="*/ 0 w 682"/>
                <a:gd name="T7" fmla="*/ 157 h 824"/>
                <a:gd name="T8" fmla="*/ 4 w 682"/>
                <a:gd name="T9" fmla="*/ 147 h 824"/>
                <a:gd name="T10" fmla="*/ 148 w 682"/>
                <a:gd name="T11" fmla="*/ 4 h 824"/>
                <a:gd name="T12" fmla="*/ 158 w 682"/>
                <a:gd name="T13" fmla="*/ 0 h 824"/>
                <a:gd name="T14" fmla="*/ 668 w 682"/>
                <a:gd name="T15" fmla="*/ 0 h 824"/>
                <a:gd name="T16" fmla="*/ 682 w 682"/>
                <a:gd name="T17" fmla="*/ 14 h 824"/>
                <a:gd name="T18" fmla="*/ 682 w 682"/>
                <a:gd name="T19" fmla="*/ 693 h 824"/>
                <a:gd name="T20" fmla="*/ 668 w 682"/>
                <a:gd name="T21" fmla="*/ 707 h 824"/>
                <a:gd name="T22" fmla="*/ 654 w 682"/>
                <a:gd name="T23" fmla="*/ 693 h 824"/>
                <a:gd name="T24" fmla="*/ 654 w 682"/>
                <a:gd name="T25" fmla="*/ 28 h 824"/>
                <a:gd name="T26" fmla="*/ 164 w 682"/>
                <a:gd name="T27" fmla="*/ 28 h 824"/>
                <a:gd name="T28" fmla="*/ 28 w 682"/>
                <a:gd name="T29" fmla="*/ 163 h 824"/>
                <a:gd name="T30" fmla="*/ 28 w 682"/>
                <a:gd name="T31" fmla="*/ 796 h 824"/>
                <a:gd name="T32" fmla="*/ 654 w 682"/>
                <a:gd name="T33" fmla="*/ 796 h 824"/>
                <a:gd name="T34" fmla="*/ 654 w 682"/>
                <a:gd name="T35" fmla="*/ 763 h 824"/>
                <a:gd name="T36" fmla="*/ 668 w 682"/>
                <a:gd name="T37" fmla="*/ 749 h 824"/>
                <a:gd name="T38" fmla="*/ 682 w 682"/>
                <a:gd name="T39" fmla="*/ 763 h 824"/>
                <a:gd name="T40" fmla="*/ 682 w 682"/>
                <a:gd name="T41" fmla="*/ 810 h 824"/>
                <a:gd name="T42" fmla="*/ 668 w 682"/>
                <a:gd name="T43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2" h="824">
                  <a:moveTo>
                    <a:pt x="668" y="824"/>
                  </a:moveTo>
                  <a:cubicBezTo>
                    <a:pt x="14" y="824"/>
                    <a:pt x="14" y="824"/>
                    <a:pt x="14" y="824"/>
                  </a:cubicBezTo>
                  <a:cubicBezTo>
                    <a:pt x="6" y="824"/>
                    <a:pt x="0" y="818"/>
                    <a:pt x="0" y="81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3"/>
                    <a:pt x="1" y="150"/>
                    <a:pt x="4" y="147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51" y="1"/>
                    <a:pt x="154" y="0"/>
                    <a:pt x="158" y="0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76" y="0"/>
                    <a:pt x="682" y="6"/>
                    <a:pt x="682" y="14"/>
                  </a:cubicBezTo>
                  <a:cubicBezTo>
                    <a:pt x="682" y="693"/>
                    <a:pt x="682" y="693"/>
                    <a:pt x="682" y="693"/>
                  </a:cubicBezTo>
                  <a:cubicBezTo>
                    <a:pt x="682" y="701"/>
                    <a:pt x="676" y="707"/>
                    <a:pt x="668" y="707"/>
                  </a:cubicBezTo>
                  <a:cubicBezTo>
                    <a:pt x="660" y="707"/>
                    <a:pt x="654" y="701"/>
                    <a:pt x="654" y="693"/>
                  </a:cubicBezTo>
                  <a:cubicBezTo>
                    <a:pt x="654" y="28"/>
                    <a:pt x="654" y="28"/>
                    <a:pt x="65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28" y="163"/>
                    <a:pt x="28" y="163"/>
                    <a:pt x="28" y="163"/>
                  </a:cubicBezTo>
                  <a:cubicBezTo>
                    <a:pt x="28" y="796"/>
                    <a:pt x="28" y="796"/>
                    <a:pt x="28" y="796"/>
                  </a:cubicBezTo>
                  <a:cubicBezTo>
                    <a:pt x="654" y="796"/>
                    <a:pt x="654" y="796"/>
                    <a:pt x="654" y="796"/>
                  </a:cubicBezTo>
                  <a:cubicBezTo>
                    <a:pt x="654" y="763"/>
                    <a:pt x="654" y="763"/>
                    <a:pt x="654" y="763"/>
                  </a:cubicBezTo>
                  <a:cubicBezTo>
                    <a:pt x="654" y="755"/>
                    <a:pt x="660" y="749"/>
                    <a:pt x="668" y="749"/>
                  </a:cubicBezTo>
                  <a:cubicBezTo>
                    <a:pt x="676" y="749"/>
                    <a:pt x="682" y="755"/>
                    <a:pt x="682" y="763"/>
                  </a:cubicBezTo>
                  <a:cubicBezTo>
                    <a:pt x="682" y="810"/>
                    <a:pt x="682" y="810"/>
                    <a:pt x="682" y="810"/>
                  </a:cubicBezTo>
                  <a:cubicBezTo>
                    <a:pt x="682" y="818"/>
                    <a:pt x="676" y="824"/>
                    <a:pt x="668" y="8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3" name="Freeform 52">
              <a:extLst>
                <a:ext uri="{FF2B5EF4-FFF2-40B4-BE49-F238E27FC236}">
                  <a16:creationId xmlns:a16="http://schemas.microsoft.com/office/drawing/2014/main" id="{3B6A900B-1518-41E9-BCE9-E5C843B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488" y="3759200"/>
              <a:ext cx="187325" cy="185737"/>
            </a:xfrm>
            <a:custGeom>
              <a:avLst/>
              <a:gdLst>
                <a:gd name="T0" fmla="*/ 159 w 173"/>
                <a:gd name="T1" fmla="*/ 173 h 173"/>
                <a:gd name="T2" fmla="*/ 67 w 173"/>
                <a:gd name="T3" fmla="*/ 173 h 173"/>
                <a:gd name="T4" fmla="*/ 53 w 173"/>
                <a:gd name="T5" fmla="*/ 159 h 173"/>
                <a:gd name="T6" fmla="*/ 67 w 173"/>
                <a:gd name="T7" fmla="*/ 145 h 173"/>
                <a:gd name="T8" fmla="*/ 145 w 173"/>
                <a:gd name="T9" fmla="*/ 145 h 173"/>
                <a:gd name="T10" fmla="*/ 145 w 173"/>
                <a:gd name="T11" fmla="*/ 49 h 173"/>
                <a:gd name="T12" fmla="*/ 29 w 173"/>
                <a:gd name="T13" fmla="*/ 165 h 173"/>
                <a:gd name="T14" fmla="*/ 16 w 173"/>
                <a:gd name="T15" fmla="*/ 173 h 173"/>
                <a:gd name="T16" fmla="*/ 15 w 173"/>
                <a:gd name="T17" fmla="*/ 173 h 173"/>
                <a:gd name="T18" fmla="*/ 2 w 173"/>
                <a:gd name="T19" fmla="*/ 164 h 173"/>
                <a:gd name="T20" fmla="*/ 5 w 173"/>
                <a:gd name="T21" fmla="*/ 149 h 173"/>
                <a:gd name="T22" fmla="*/ 149 w 173"/>
                <a:gd name="T23" fmla="*/ 5 h 173"/>
                <a:gd name="T24" fmla="*/ 164 w 173"/>
                <a:gd name="T25" fmla="*/ 2 h 173"/>
                <a:gd name="T26" fmla="*/ 173 w 173"/>
                <a:gd name="T27" fmla="*/ 15 h 173"/>
                <a:gd name="T28" fmla="*/ 173 w 173"/>
                <a:gd name="T29" fmla="*/ 159 h 173"/>
                <a:gd name="T30" fmla="*/ 159 w 173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73">
                  <a:moveTo>
                    <a:pt x="159" y="173"/>
                  </a:moveTo>
                  <a:cubicBezTo>
                    <a:pt x="67" y="173"/>
                    <a:pt x="67" y="173"/>
                    <a:pt x="67" y="173"/>
                  </a:cubicBezTo>
                  <a:cubicBezTo>
                    <a:pt x="59" y="173"/>
                    <a:pt x="53" y="167"/>
                    <a:pt x="53" y="159"/>
                  </a:cubicBezTo>
                  <a:cubicBezTo>
                    <a:pt x="53" y="151"/>
                    <a:pt x="59" y="145"/>
                    <a:pt x="67" y="145"/>
                  </a:cubicBezTo>
                  <a:cubicBezTo>
                    <a:pt x="145" y="145"/>
                    <a:pt x="145" y="145"/>
                    <a:pt x="145" y="145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70"/>
                    <a:pt x="21" y="173"/>
                    <a:pt x="16" y="173"/>
                  </a:cubicBezTo>
                  <a:cubicBezTo>
                    <a:pt x="15" y="173"/>
                    <a:pt x="15" y="173"/>
                    <a:pt x="15" y="173"/>
                  </a:cubicBezTo>
                  <a:cubicBezTo>
                    <a:pt x="9" y="173"/>
                    <a:pt x="4" y="170"/>
                    <a:pt x="2" y="164"/>
                  </a:cubicBezTo>
                  <a:cubicBezTo>
                    <a:pt x="0" y="159"/>
                    <a:pt x="1" y="153"/>
                    <a:pt x="5" y="149"/>
                  </a:cubicBezTo>
                  <a:cubicBezTo>
                    <a:pt x="149" y="5"/>
                    <a:pt x="149" y="5"/>
                    <a:pt x="149" y="5"/>
                  </a:cubicBezTo>
                  <a:cubicBezTo>
                    <a:pt x="153" y="1"/>
                    <a:pt x="159" y="0"/>
                    <a:pt x="164" y="2"/>
                  </a:cubicBezTo>
                  <a:cubicBezTo>
                    <a:pt x="170" y="4"/>
                    <a:pt x="173" y="9"/>
                    <a:pt x="173" y="15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3" y="167"/>
                    <a:pt x="167" y="173"/>
                    <a:pt x="159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4" name="Freeform 53">
              <a:extLst>
                <a:ext uri="{FF2B5EF4-FFF2-40B4-BE49-F238E27FC236}">
                  <a16:creationId xmlns:a16="http://schemas.microsoft.com/office/drawing/2014/main" id="{9B60A4EE-A30A-4787-A796-14C134446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901" y="4452938"/>
              <a:ext cx="484187" cy="30162"/>
            </a:xfrm>
            <a:custGeom>
              <a:avLst/>
              <a:gdLst>
                <a:gd name="T0" fmla="*/ 435 w 449"/>
                <a:gd name="T1" fmla="*/ 28 h 28"/>
                <a:gd name="T2" fmla="*/ 14 w 449"/>
                <a:gd name="T3" fmla="*/ 28 h 28"/>
                <a:gd name="T4" fmla="*/ 0 w 449"/>
                <a:gd name="T5" fmla="*/ 14 h 28"/>
                <a:gd name="T6" fmla="*/ 14 w 449"/>
                <a:gd name="T7" fmla="*/ 0 h 28"/>
                <a:gd name="T8" fmla="*/ 435 w 449"/>
                <a:gd name="T9" fmla="*/ 0 h 28"/>
                <a:gd name="T10" fmla="*/ 449 w 449"/>
                <a:gd name="T11" fmla="*/ 14 h 28"/>
                <a:gd name="T12" fmla="*/ 435 w 44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28">
                  <a:moveTo>
                    <a:pt x="43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3" y="0"/>
                    <a:pt x="449" y="6"/>
                    <a:pt x="449" y="14"/>
                  </a:cubicBezTo>
                  <a:cubicBezTo>
                    <a:pt x="449" y="22"/>
                    <a:pt x="443" y="28"/>
                    <a:pt x="4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5" name="Freeform 54">
              <a:extLst>
                <a:ext uri="{FF2B5EF4-FFF2-40B4-BE49-F238E27FC236}">
                  <a16:creationId xmlns:a16="http://schemas.microsoft.com/office/drawing/2014/main" id="{1E98DCA6-F6CA-4787-917C-92B48D1E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901" y="4329113"/>
              <a:ext cx="484187" cy="30162"/>
            </a:xfrm>
            <a:custGeom>
              <a:avLst/>
              <a:gdLst>
                <a:gd name="T0" fmla="*/ 435 w 449"/>
                <a:gd name="T1" fmla="*/ 28 h 28"/>
                <a:gd name="T2" fmla="*/ 14 w 449"/>
                <a:gd name="T3" fmla="*/ 28 h 28"/>
                <a:gd name="T4" fmla="*/ 0 w 449"/>
                <a:gd name="T5" fmla="*/ 14 h 28"/>
                <a:gd name="T6" fmla="*/ 14 w 449"/>
                <a:gd name="T7" fmla="*/ 0 h 28"/>
                <a:gd name="T8" fmla="*/ 435 w 449"/>
                <a:gd name="T9" fmla="*/ 0 h 28"/>
                <a:gd name="T10" fmla="*/ 449 w 449"/>
                <a:gd name="T11" fmla="*/ 14 h 28"/>
                <a:gd name="T12" fmla="*/ 435 w 44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28">
                  <a:moveTo>
                    <a:pt x="43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3" y="0"/>
                    <a:pt x="449" y="6"/>
                    <a:pt x="449" y="14"/>
                  </a:cubicBezTo>
                  <a:cubicBezTo>
                    <a:pt x="449" y="22"/>
                    <a:pt x="443" y="28"/>
                    <a:pt x="4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6" name="Freeform 55">
              <a:extLst>
                <a:ext uri="{FF2B5EF4-FFF2-40B4-BE49-F238E27FC236}">
                  <a16:creationId xmlns:a16="http://schemas.microsoft.com/office/drawing/2014/main" id="{6D732681-406D-48EB-81F6-71F479C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901" y="4205288"/>
              <a:ext cx="484187" cy="31750"/>
            </a:xfrm>
            <a:custGeom>
              <a:avLst/>
              <a:gdLst>
                <a:gd name="T0" fmla="*/ 435 w 449"/>
                <a:gd name="T1" fmla="*/ 28 h 28"/>
                <a:gd name="T2" fmla="*/ 14 w 449"/>
                <a:gd name="T3" fmla="*/ 28 h 28"/>
                <a:gd name="T4" fmla="*/ 0 w 449"/>
                <a:gd name="T5" fmla="*/ 14 h 28"/>
                <a:gd name="T6" fmla="*/ 14 w 449"/>
                <a:gd name="T7" fmla="*/ 0 h 28"/>
                <a:gd name="T8" fmla="*/ 435 w 449"/>
                <a:gd name="T9" fmla="*/ 0 h 28"/>
                <a:gd name="T10" fmla="*/ 449 w 449"/>
                <a:gd name="T11" fmla="*/ 14 h 28"/>
                <a:gd name="T12" fmla="*/ 435 w 44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28">
                  <a:moveTo>
                    <a:pt x="43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3" y="0"/>
                    <a:pt x="449" y="6"/>
                    <a:pt x="449" y="14"/>
                  </a:cubicBezTo>
                  <a:cubicBezTo>
                    <a:pt x="449" y="22"/>
                    <a:pt x="443" y="28"/>
                    <a:pt x="4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91A001BC-E874-4AA3-8411-3F138F17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901" y="4081463"/>
              <a:ext cx="484187" cy="30162"/>
            </a:xfrm>
            <a:custGeom>
              <a:avLst/>
              <a:gdLst>
                <a:gd name="T0" fmla="*/ 435 w 449"/>
                <a:gd name="T1" fmla="*/ 28 h 28"/>
                <a:gd name="T2" fmla="*/ 14 w 449"/>
                <a:gd name="T3" fmla="*/ 28 h 28"/>
                <a:gd name="T4" fmla="*/ 0 w 449"/>
                <a:gd name="T5" fmla="*/ 14 h 28"/>
                <a:gd name="T6" fmla="*/ 14 w 449"/>
                <a:gd name="T7" fmla="*/ 0 h 28"/>
                <a:gd name="T8" fmla="*/ 435 w 449"/>
                <a:gd name="T9" fmla="*/ 0 h 28"/>
                <a:gd name="T10" fmla="*/ 449 w 449"/>
                <a:gd name="T11" fmla="*/ 14 h 28"/>
                <a:gd name="T12" fmla="*/ 435 w 44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9" h="28">
                  <a:moveTo>
                    <a:pt x="43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43" y="0"/>
                    <a:pt x="449" y="6"/>
                    <a:pt x="449" y="14"/>
                  </a:cubicBezTo>
                  <a:cubicBezTo>
                    <a:pt x="449" y="22"/>
                    <a:pt x="443" y="28"/>
                    <a:pt x="4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6CD87ED0-90E3-44D4-81AB-3F9E33BCC98A}"/>
              </a:ext>
            </a:extLst>
          </p:cNvPr>
          <p:cNvSpPr txBox="1"/>
          <p:nvPr/>
        </p:nvSpPr>
        <p:spPr>
          <a:xfrm>
            <a:off x="5451638" y="3388340"/>
            <a:ext cx="1726749" cy="11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4. </a:t>
            </a:r>
            <a:r>
              <a:rPr lang="en-US" altLang="ko-KR" b="1" dirty="0">
                <a:latin typeface="Calibri Light"/>
                <a:ea typeface="Calibri Light"/>
              </a:rPr>
              <a:t>Analysis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atin typeface="Calibri Light"/>
                <a:ea typeface="Calibri Light"/>
              </a:rPr>
              <a:t>Correlation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2-Sample t-test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27CFFC9-E6F2-496E-AD25-BC117E4A2C58}"/>
              </a:ext>
            </a:extLst>
          </p:cNvPr>
          <p:cNvGrpSpPr/>
          <p:nvPr/>
        </p:nvGrpSpPr>
        <p:grpSpPr>
          <a:xfrm>
            <a:off x="8019036" y="2305191"/>
            <a:ext cx="470341" cy="384098"/>
            <a:chOff x="5103438" y="5284788"/>
            <a:chExt cx="935037" cy="763587"/>
          </a:xfrm>
          <a:solidFill>
            <a:schemeClr val="tx2">
              <a:lumMod val="65000"/>
              <a:lumOff val="35000"/>
            </a:schemeClr>
          </a:solidFill>
        </p:grpSpPr>
        <p:sp>
          <p:nvSpPr>
            <p:cNvPr id="80" name="Freeform 81">
              <a:extLst>
                <a:ext uri="{FF2B5EF4-FFF2-40B4-BE49-F238E27FC236}">
                  <a16:creationId xmlns:a16="http://schemas.microsoft.com/office/drawing/2014/main" id="{3892EF39-6EA8-462B-8AFD-9C9962940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438" y="5545138"/>
              <a:ext cx="139700" cy="503237"/>
            </a:xfrm>
            <a:custGeom>
              <a:avLst/>
              <a:gdLst>
                <a:gd name="T0" fmla="*/ 115 w 129"/>
                <a:gd name="T1" fmla="*/ 465 h 465"/>
                <a:gd name="T2" fmla="*/ 14 w 129"/>
                <a:gd name="T3" fmla="*/ 465 h 465"/>
                <a:gd name="T4" fmla="*/ 0 w 129"/>
                <a:gd name="T5" fmla="*/ 451 h 465"/>
                <a:gd name="T6" fmla="*/ 0 w 129"/>
                <a:gd name="T7" fmla="*/ 14 h 465"/>
                <a:gd name="T8" fmla="*/ 14 w 129"/>
                <a:gd name="T9" fmla="*/ 0 h 465"/>
                <a:gd name="T10" fmla="*/ 28 w 129"/>
                <a:gd name="T11" fmla="*/ 14 h 465"/>
                <a:gd name="T12" fmla="*/ 28 w 129"/>
                <a:gd name="T13" fmla="*/ 437 h 465"/>
                <a:gd name="T14" fmla="*/ 115 w 129"/>
                <a:gd name="T15" fmla="*/ 437 h 465"/>
                <a:gd name="T16" fmla="*/ 129 w 129"/>
                <a:gd name="T17" fmla="*/ 451 h 465"/>
                <a:gd name="T18" fmla="*/ 115 w 129"/>
                <a:gd name="T1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465">
                  <a:moveTo>
                    <a:pt x="115" y="465"/>
                  </a:moveTo>
                  <a:cubicBezTo>
                    <a:pt x="14" y="465"/>
                    <a:pt x="14" y="465"/>
                    <a:pt x="14" y="465"/>
                  </a:cubicBezTo>
                  <a:cubicBezTo>
                    <a:pt x="6" y="465"/>
                    <a:pt x="0" y="459"/>
                    <a:pt x="0" y="45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437"/>
                    <a:pt x="28" y="437"/>
                    <a:pt x="28" y="437"/>
                  </a:cubicBezTo>
                  <a:cubicBezTo>
                    <a:pt x="115" y="437"/>
                    <a:pt x="115" y="437"/>
                    <a:pt x="115" y="437"/>
                  </a:cubicBezTo>
                  <a:cubicBezTo>
                    <a:pt x="123" y="437"/>
                    <a:pt x="129" y="443"/>
                    <a:pt x="129" y="451"/>
                  </a:cubicBezTo>
                  <a:cubicBezTo>
                    <a:pt x="129" y="459"/>
                    <a:pt x="123" y="465"/>
                    <a:pt x="115" y="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1" name="Freeform 82">
              <a:extLst>
                <a:ext uri="{FF2B5EF4-FFF2-40B4-BE49-F238E27FC236}">
                  <a16:creationId xmlns:a16="http://schemas.microsoft.com/office/drawing/2014/main" id="{4AF818B2-E0F7-429B-AFF2-F5880C4B8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5025" y="5370513"/>
              <a:ext cx="933450" cy="677862"/>
            </a:xfrm>
            <a:custGeom>
              <a:avLst/>
              <a:gdLst>
                <a:gd name="T0" fmla="*/ 851 w 865"/>
                <a:gd name="T1" fmla="*/ 627 h 627"/>
                <a:gd name="T2" fmla="*/ 851 w 865"/>
                <a:gd name="T3" fmla="*/ 627 h 627"/>
                <a:gd name="T4" fmla="*/ 164 w 865"/>
                <a:gd name="T5" fmla="*/ 627 h 627"/>
                <a:gd name="T6" fmla="*/ 150 w 865"/>
                <a:gd name="T7" fmla="*/ 616 h 627"/>
                <a:gd name="T8" fmla="*/ 1 w 865"/>
                <a:gd name="T9" fmla="*/ 17 h 627"/>
                <a:gd name="T10" fmla="*/ 4 w 865"/>
                <a:gd name="T11" fmla="*/ 5 h 627"/>
                <a:gd name="T12" fmla="*/ 15 w 865"/>
                <a:gd name="T13" fmla="*/ 0 h 627"/>
                <a:gd name="T14" fmla="*/ 702 w 865"/>
                <a:gd name="T15" fmla="*/ 0 h 627"/>
                <a:gd name="T16" fmla="*/ 716 w 865"/>
                <a:gd name="T17" fmla="*/ 11 h 627"/>
                <a:gd name="T18" fmla="*/ 864 w 865"/>
                <a:gd name="T19" fmla="*/ 608 h 627"/>
                <a:gd name="T20" fmla="*/ 865 w 865"/>
                <a:gd name="T21" fmla="*/ 613 h 627"/>
                <a:gd name="T22" fmla="*/ 851 w 865"/>
                <a:gd name="T23" fmla="*/ 627 h 627"/>
                <a:gd name="T24" fmla="*/ 175 w 865"/>
                <a:gd name="T25" fmla="*/ 599 h 627"/>
                <a:gd name="T26" fmla="*/ 833 w 865"/>
                <a:gd name="T27" fmla="*/ 599 h 627"/>
                <a:gd name="T28" fmla="*/ 691 w 865"/>
                <a:gd name="T29" fmla="*/ 28 h 627"/>
                <a:gd name="T30" fmla="*/ 33 w 865"/>
                <a:gd name="T31" fmla="*/ 28 h 627"/>
                <a:gd name="T32" fmla="*/ 175 w 865"/>
                <a:gd name="T33" fmla="*/ 59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5" h="627">
                  <a:moveTo>
                    <a:pt x="851" y="627"/>
                  </a:moveTo>
                  <a:cubicBezTo>
                    <a:pt x="851" y="627"/>
                    <a:pt x="851" y="627"/>
                    <a:pt x="851" y="627"/>
                  </a:cubicBezTo>
                  <a:cubicBezTo>
                    <a:pt x="164" y="627"/>
                    <a:pt x="164" y="627"/>
                    <a:pt x="164" y="627"/>
                  </a:cubicBezTo>
                  <a:cubicBezTo>
                    <a:pt x="158" y="627"/>
                    <a:pt x="152" y="623"/>
                    <a:pt x="150" y="6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3"/>
                    <a:pt x="1" y="9"/>
                    <a:pt x="4" y="5"/>
                  </a:cubicBezTo>
                  <a:cubicBezTo>
                    <a:pt x="7" y="2"/>
                    <a:pt x="11" y="0"/>
                    <a:pt x="15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708" y="0"/>
                    <a:pt x="714" y="4"/>
                    <a:pt x="716" y="11"/>
                  </a:cubicBezTo>
                  <a:cubicBezTo>
                    <a:pt x="864" y="608"/>
                    <a:pt x="864" y="608"/>
                    <a:pt x="864" y="608"/>
                  </a:cubicBezTo>
                  <a:cubicBezTo>
                    <a:pt x="865" y="610"/>
                    <a:pt x="865" y="611"/>
                    <a:pt x="865" y="613"/>
                  </a:cubicBezTo>
                  <a:cubicBezTo>
                    <a:pt x="865" y="621"/>
                    <a:pt x="859" y="627"/>
                    <a:pt x="851" y="627"/>
                  </a:cubicBezTo>
                  <a:close/>
                  <a:moveTo>
                    <a:pt x="175" y="599"/>
                  </a:moveTo>
                  <a:cubicBezTo>
                    <a:pt x="833" y="599"/>
                    <a:pt x="833" y="599"/>
                    <a:pt x="833" y="599"/>
                  </a:cubicBezTo>
                  <a:cubicBezTo>
                    <a:pt x="691" y="28"/>
                    <a:pt x="691" y="28"/>
                    <a:pt x="691" y="28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175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2" name="Freeform 83">
              <a:extLst>
                <a:ext uri="{FF2B5EF4-FFF2-40B4-BE49-F238E27FC236}">
                  <a16:creationId xmlns:a16="http://schemas.microsoft.com/office/drawing/2014/main" id="{8BA2B9D6-882A-4EFC-856F-96FBD572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875" y="5284788"/>
              <a:ext cx="141287" cy="114300"/>
            </a:xfrm>
            <a:custGeom>
              <a:avLst/>
              <a:gdLst>
                <a:gd name="T0" fmla="*/ 15 w 131"/>
                <a:gd name="T1" fmla="*/ 105 h 105"/>
                <a:gd name="T2" fmla="*/ 14 w 131"/>
                <a:gd name="T3" fmla="*/ 105 h 105"/>
                <a:gd name="T4" fmla="*/ 1 w 131"/>
                <a:gd name="T5" fmla="*/ 90 h 105"/>
                <a:gd name="T6" fmla="*/ 73 w 131"/>
                <a:gd name="T7" fmla="*/ 0 h 105"/>
                <a:gd name="T8" fmla="*/ 130 w 131"/>
                <a:gd name="T9" fmla="*/ 55 h 105"/>
                <a:gd name="T10" fmla="*/ 120 w 131"/>
                <a:gd name="T11" fmla="*/ 73 h 105"/>
                <a:gd name="T12" fmla="*/ 102 w 131"/>
                <a:gd name="T13" fmla="*/ 63 h 105"/>
                <a:gd name="T14" fmla="*/ 73 w 131"/>
                <a:gd name="T15" fmla="*/ 28 h 105"/>
                <a:gd name="T16" fmla="*/ 29 w 131"/>
                <a:gd name="T17" fmla="*/ 92 h 105"/>
                <a:gd name="T18" fmla="*/ 15 w 131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05">
                  <a:moveTo>
                    <a:pt x="15" y="105"/>
                  </a:moveTo>
                  <a:cubicBezTo>
                    <a:pt x="15" y="105"/>
                    <a:pt x="14" y="105"/>
                    <a:pt x="14" y="105"/>
                  </a:cubicBezTo>
                  <a:cubicBezTo>
                    <a:pt x="6" y="104"/>
                    <a:pt x="0" y="98"/>
                    <a:pt x="1" y="90"/>
                  </a:cubicBezTo>
                  <a:cubicBezTo>
                    <a:pt x="1" y="86"/>
                    <a:pt x="9" y="0"/>
                    <a:pt x="73" y="0"/>
                  </a:cubicBezTo>
                  <a:cubicBezTo>
                    <a:pt x="115" y="0"/>
                    <a:pt x="126" y="40"/>
                    <a:pt x="130" y="55"/>
                  </a:cubicBezTo>
                  <a:cubicBezTo>
                    <a:pt x="131" y="63"/>
                    <a:pt x="127" y="71"/>
                    <a:pt x="120" y="73"/>
                  </a:cubicBezTo>
                  <a:cubicBezTo>
                    <a:pt x="112" y="74"/>
                    <a:pt x="104" y="70"/>
                    <a:pt x="102" y="63"/>
                  </a:cubicBezTo>
                  <a:cubicBezTo>
                    <a:pt x="95" y="34"/>
                    <a:pt x="86" y="28"/>
                    <a:pt x="73" y="28"/>
                  </a:cubicBezTo>
                  <a:cubicBezTo>
                    <a:pt x="34" y="28"/>
                    <a:pt x="29" y="91"/>
                    <a:pt x="29" y="92"/>
                  </a:cubicBezTo>
                  <a:cubicBezTo>
                    <a:pt x="28" y="99"/>
                    <a:pt x="22" y="105"/>
                    <a:pt x="1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9C5386B0-848A-45CD-ACB1-0BA467F23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388" y="5284788"/>
              <a:ext cx="141287" cy="114300"/>
            </a:xfrm>
            <a:custGeom>
              <a:avLst/>
              <a:gdLst>
                <a:gd name="T0" fmla="*/ 15 w 131"/>
                <a:gd name="T1" fmla="*/ 105 h 105"/>
                <a:gd name="T2" fmla="*/ 14 w 131"/>
                <a:gd name="T3" fmla="*/ 105 h 105"/>
                <a:gd name="T4" fmla="*/ 1 w 131"/>
                <a:gd name="T5" fmla="*/ 90 h 105"/>
                <a:gd name="T6" fmla="*/ 73 w 131"/>
                <a:gd name="T7" fmla="*/ 0 h 105"/>
                <a:gd name="T8" fmla="*/ 130 w 131"/>
                <a:gd name="T9" fmla="*/ 55 h 105"/>
                <a:gd name="T10" fmla="*/ 120 w 131"/>
                <a:gd name="T11" fmla="*/ 73 h 105"/>
                <a:gd name="T12" fmla="*/ 102 w 131"/>
                <a:gd name="T13" fmla="*/ 63 h 105"/>
                <a:gd name="T14" fmla="*/ 73 w 131"/>
                <a:gd name="T15" fmla="*/ 28 h 105"/>
                <a:gd name="T16" fmla="*/ 29 w 131"/>
                <a:gd name="T17" fmla="*/ 92 h 105"/>
                <a:gd name="T18" fmla="*/ 15 w 131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05">
                  <a:moveTo>
                    <a:pt x="15" y="105"/>
                  </a:moveTo>
                  <a:cubicBezTo>
                    <a:pt x="15" y="105"/>
                    <a:pt x="14" y="105"/>
                    <a:pt x="14" y="105"/>
                  </a:cubicBezTo>
                  <a:cubicBezTo>
                    <a:pt x="6" y="104"/>
                    <a:pt x="0" y="98"/>
                    <a:pt x="1" y="90"/>
                  </a:cubicBezTo>
                  <a:cubicBezTo>
                    <a:pt x="1" y="86"/>
                    <a:pt x="9" y="0"/>
                    <a:pt x="73" y="0"/>
                  </a:cubicBezTo>
                  <a:cubicBezTo>
                    <a:pt x="115" y="0"/>
                    <a:pt x="126" y="40"/>
                    <a:pt x="130" y="55"/>
                  </a:cubicBezTo>
                  <a:cubicBezTo>
                    <a:pt x="131" y="63"/>
                    <a:pt x="127" y="71"/>
                    <a:pt x="120" y="73"/>
                  </a:cubicBezTo>
                  <a:cubicBezTo>
                    <a:pt x="112" y="74"/>
                    <a:pt x="104" y="70"/>
                    <a:pt x="102" y="63"/>
                  </a:cubicBezTo>
                  <a:cubicBezTo>
                    <a:pt x="95" y="34"/>
                    <a:pt x="86" y="28"/>
                    <a:pt x="73" y="28"/>
                  </a:cubicBezTo>
                  <a:cubicBezTo>
                    <a:pt x="34" y="28"/>
                    <a:pt x="29" y="91"/>
                    <a:pt x="29" y="92"/>
                  </a:cubicBezTo>
                  <a:cubicBezTo>
                    <a:pt x="28" y="99"/>
                    <a:pt x="22" y="105"/>
                    <a:pt x="1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4" name="Freeform 85">
              <a:extLst>
                <a:ext uri="{FF2B5EF4-FFF2-40B4-BE49-F238E27FC236}">
                  <a16:creationId xmlns:a16="http://schemas.microsoft.com/office/drawing/2014/main" id="{9095A537-5FC4-4199-A455-1F9AD7C1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488" y="5284788"/>
              <a:ext cx="141287" cy="114300"/>
            </a:xfrm>
            <a:custGeom>
              <a:avLst/>
              <a:gdLst>
                <a:gd name="T0" fmla="*/ 15 w 131"/>
                <a:gd name="T1" fmla="*/ 105 h 105"/>
                <a:gd name="T2" fmla="*/ 14 w 131"/>
                <a:gd name="T3" fmla="*/ 105 h 105"/>
                <a:gd name="T4" fmla="*/ 1 w 131"/>
                <a:gd name="T5" fmla="*/ 90 h 105"/>
                <a:gd name="T6" fmla="*/ 73 w 131"/>
                <a:gd name="T7" fmla="*/ 0 h 105"/>
                <a:gd name="T8" fmla="*/ 130 w 131"/>
                <a:gd name="T9" fmla="*/ 55 h 105"/>
                <a:gd name="T10" fmla="*/ 120 w 131"/>
                <a:gd name="T11" fmla="*/ 73 h 105"/>
                <a:gd name="T12" fmla="*/ 102 w 131"/>
                <a:gd name="T13" fmla="*/ 63 h 105"/>
                <a:gd name="T14" fmla="*/ 73 w 131"/>
                <a:gd name="T15" fmla="*/ 28 h 105"/>
                <a:gd name="T16" fmla="*/ 29 w 131"/>
                <a:gd name="T17" fmla="*/ 92 h 105"/>
                <a:gd name="T18" fmla="*/ 15 w 131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05">
                  <a:moveTo>
                    <a:pt x="15" y="105"/>
                  </a:moveTo>
                  <a:cubicBezTo>
                    <a:pt x="15" y="105"/>
                    <a:pt x="14" y="105"/>
                    <a:pt x="14" y="105"/>
                  </a:cubicBezTo>
                  <a:cubicBezTo>
                    <a:pt x="6" y="104"/>
                    <a:pt x="0" y="98"/>
                    <a:pt x="1" y="90"/>
                  </a:cubicBezTo>
                  <a:cubicBezTo>
                    <a:pt x="1" y="86"/>
                    <a:pt x="9" y="0"/>
                    <a:pt x="73" y="0"/>
                  </a:cubicBezTo>
                  <a:cubicBezTo>
                    <a:pt x="115" y="0"/>
                    <a:pt x="126" y="40"/>
                    <a:pt x="130" y="55"/>
                  </a:cubicBezTo>
                  <a:cubicBezTo>
                    <a:pt x="131" y="63"/>
                    <a:pt x="127" y="71"/>
                    <a:pt x="120" y="73"/>
                  </a:cubicBezTo>
                  <a:cubicBezTo>
                    <a:pt x="112" y="74"/>
                    <a:pt x="104" y="70"/>
                    <a:pt x="102" y="63"/>
                  </a:cubicBezTo>
                  <a:cubicBezTo>
                    <a:pt x="95" y="34"/>
                    <a:pt x="86" y="28"/>
                    <a:pt x="73" y="28"/>
                  </a:cubicBezTo>
                  <a:cubicBezTo>
                    <a:pt x="34" y="28"/>
                    <a:pt x="29" y="91"/>
                    <a:pt x="29" y="92"/>
                  </a:cubicBezTo>
                  <a:cubicBezTo>
                    <a:pt x="28" y="99"/>
                    <a:pt x="22" y="105"/>
                    <a:pt x="1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5" name="Freeform 86">
              <a:extLst>
                <a:ext uri="{FF2B5EF4-FFF2-40B4-BE49-F238E27FC236}">
                  <a16:creationId xmlns:a16="http://schemas.microsoft.com/office/drawing/2014/main" id="{2940B862-CE39-48F8-ABB9-BA79AB33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000" y="5284788"/>
              <a:ext cx="141287" cy="114300"/>
            </a:xfrm>
            <a:custGeom>
              <a:avLst/>
              <a:gdLst>
                <a:gd name="T0" fmla="*/ 15 w 131"/>
                <a:gd name="T1" fmla="*/ 105 h 105"/>
                <a:gd name="T2" fmla="*/ 14 w 131"/>
                <a:gd name="T3" fmla="*/ 105 h 105"/>
                <a:gd name="T4" fmla="*/ 1 w 131"/>
                <a:gd name="T5" fmla="*/ 90 h 105"/>
                <a:gd name="T6" fmla="*/ 73 w 131"/>
                <a:gd name="T7" fmla="*/ 0 h 105"/>
                <a:gd name="T8" fmla="*/ 130 w 131"/>
                <a:gd name="T9" fmla="*/ 55 h 105"/>
                <a:gd name="T10" fmla="*/ 120 w 131"/>
                <a:gd name="T11" fmla="*/ 73 h 105"/>
                <a:gd name="T12" fmla="*/ 102 w 131"/>
                <a:gd name="T13" fmla="*/ 63 h 105"/>
                <a:gd name="T14" fmla="*/ 73 w 131"/>
                <a:gd name="T15" fmla="*/ 28 h 105"/>
                <a:gd name="T16" fmla="*/ 29 w 131"/>
                <a:gd name="T17" fmla="*/ 92 h 105"/>
                <a:gd name="T18" fmla="*/ 15 w 131"/>
                <a:gd name="T1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05">
                  <a:moveTo>
                    <a:pt x="15" y="105"/>
                  </a:moveTo>
                  <a:cubicBezTo>
                    <a:pt x="15" y="105"/>
                    <a:pt x="14" y="105"/>
                    <a:pt x="14" y="105"/>
                  </a:cubicBezTo>
                  <a:cubicBezTo>
                    <a:pt x="6" y="104"/>
                    <a:pt x="0" y="98"/>
                    <a:pt x="1" y="90"/>
                  </a:cubicBezTo>
                  <a:cubicBezTo>
                    <a:pt x="1" y="86"/>
                    <a:pt x="9" y="0"/>
                    <a:pt x="73" y="0"/>
                  </a:cubicBezTo>
                  <a:cubicBezTo>
                    <a:pt x="115" y="0"/>
                    <a:pt x="126" y="40"/>
                    <a:pt x="130" y="55"/>
                  </a:cubicBezTo>
                  <a:cubicBezTo>
                    <a:pt x="131" y="63"/>
                    <a:pt x="127" y="71"/>
                    <a:pt x="120" y="73"/>
                  </a:cubicBezTo>
                  <a:cubicBezTo>
                    <a:pt x="112" y="74"/>
                    <a:pt x="104" y="70"/>
                    <a:pt x="102" y="63"/>
                  </a:cubicBezTo>
                  <a:cubicBezTo>
                    <a:pt x="95" y="34"/>
                    <a:pt x="86" y="28"/>
                    <a:pt x="73" y="28"/>
                  </a:cubicBezTo>
                  <a:cubicBezTo>
                    <a:pt x="34" y="28"/>
                    <a:pt x="29" y="91"/>
                    <a:pt x="29" y="92"/>
                  </a:cubicBezTo>
                  <a:cubicBezTo>
                    <a:pt x="28" y="99"/>
                    <a:pt x="22" y="105"/>
                    <a:pt x="1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6" name="Freeform 87">
              <a:extLst>
                <a:ext uri="{FF2B5EF4-FFF2-40B4-BE49-F238E27FC236}">
                  <a16:creationId xmlns:a16="http://schemas.microsoft.com/office/drawing/2014/main" id="{60DA1D8C-7444-4B00-89B6-4342EDE39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25" y="5540375"/>
              <a:ext cx="506412" cy="30162"/>
            </a:xfrm>
            <a:custGeom>
              <a:avLst/>
              <a:gdLst>
                <a:gd name="T0" fmla="*/ 456 w 470"/>
                <a:gd name="T1" fmla="*/ 28 h 28"/>
                <a:gd name="T2" fmla="*/ 14 w 470"/>
                <a:gd name="T3" fmla="*/ 28 h 28"/>
                <a:gd name="T4" fmla="*/ 0 w 470"/>
                <a:gd name="T5" fmla="*/ 14 h 28"/>
                <a:gd name="T6" fmla="*/ 14 w 470"/>
                <a:gd name="T7" fmla="*/ 0 h 28"/>
                <a:gd name="T8" fmla="*/ 456 w 470"/>
                <a:gd name="T9" fmla="*/ 0 h 28"/>
                <a:gd name="T10" fmla="*/ 470 w 470"/>
                <a:gd name="T11" fmla="*/ 14 h 28"/>
                <a:gd name="T12" fmla="*/ 456 w 470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28">
                  <a:moveTo>
                    <a:pt x="456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64" y="0"/>
                    <a:pt x="470" y="6"/>
                    <a:pt x="470" y="14"/>
                  </a:cubicBezTo>
                  <a:cubicBezTo>
                    <a:pt x="470" y="22"/>
                    <a:pt x="464" y="28"/>
                    <a:pt x="4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7" name="Freeform 88">
              <a:extLst>
                <a:ext uri="{FF2B5EF4-FFF2-40B4-BE49-F238E27FC236}">
                  <a16:creationId xmlns:a16="http://schemas.microsoft.com/office/drawing/2014/main" id="{221B9464-27A0-4AE0-B10E-A9E188637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400" y="5659438"/>
              <a:ext cx="506412" cy="30162"/>
            </a:xfrm>
            <a:custGeom>
              <a:avLst/>
              <a:gdLst>
                <a:gd name="T0" fmla="*/ 456 w 470"/>
                <a:gd name="T1" fmla="*/ 28 h 28"/>
                <a:gd name="T2" fmla="*/ 14 w 470"/>
                <a:gd name="T3" fmla="*/ 28 h 28"/>
                <a:gd name="T4" fmla="*/ 0 w 470"/>
                <a:gd name="T5" fmla="*/ 14 h 28"/>
                <a:gd name="T6" fmla="*/ 14 w 470"/>
                <a:gd name="T7" fmla="*/ 0 h 28"/>
                <a:gd name="T8" fmla="*/ 456 w 470"/>
                <a:gd name="T9" fmla="*/ 0 h 28"/>
                <a:gd name="T10" fmla="*/ 470 w 470"/>
                <a:gd name="T11" fmla="*/ 14 h 28"/>
                <a:gd name="T12" fmla="*/ 456 w 470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28">
                  <a:moveTo>
                    <a:pt x="456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64" y="0"/>
                    <a:pt x="470" y="6"/>
                    <a:pt x="470" y="14"/>
                  </a:cubicBezTo>
                  <a:cubicBezTo>
                    <a:pt x="470" y="22"/>
                    <a:pt x="464" y="28"/>
                    <a:pt x="4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8" name="Freeform 89">
              <a:extLst>
                <a:ext uri="{FF2B5EF4-FFF2-40B4-BE49-F238E27FC236}">
                  <a16:creationId xmlns:a16="http://schemas.microsoft.com/office/drawing/2014/main" id="{A0696851-ACF7-4510-82CC-4D546B083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088" y="5778500"/>
              <a:ext cx="508000" cy="30162"/>
            </a:xfrm>
            <a:custGeom>
              <a:avLst/>
              <a:gdLst>
                <a:gd name="T0" fmla="*/ 456 w 470"/>
                <a:gd name="T1" fmla="*/ 28 h 28"/>
                <a:gd name="T2" fmla="*/ 14 w 470"/>
                <a:gd name="T3" fmla="*/ 28 h 28"/>
                <a:gd name="T4" fmla="*/ 0 w 470"/>
                <a:gd name="T5" fmla="*/ 14 h 28"/>
                <a:gd name="T6" fmla="*/ 14 w 470"/>
                <a:gd name="T7" fmla="*/ 0 h 28"/>
                <a:gd name="T8" fmla="*/ 456 w 470"/>
                <a:gd name="T9" fmla="*/ 0 h 28"/>
                <a:gd name="T10" fmla="*/ 470 w 470"/>
                <a:gd name="T11" fmla="*/ 14 h 28"/>
                <a:gd name="T12" fmla="*/ 456 w 470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28">
                  <a:moveTo>
                    <a:pt x="456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56" y="0"/>
                    <a:pt x="456" y="0"/>
                    <a:pt x="456" y="0"/>
                  </a:cubicBezTo>
                  <a:cubicBezTo>
                    <a:pt x="464" y="0"/>
                    <a:pt x="470" y="6"/>
                    <a:pt x="470" y="14"/>
                  </a:cubicBezTo>
                  <a:cubicBezTo>
                    <a:pt x="470" y="22"/>
                    <a:pt x="464" y="28"/>
                    <a:pt x="4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89" name="Freeform 90">
              <a:extLst>
                <a:ext uri="{FF2B5EF4-FFF2-40B4-BE49-F238E27FC236}">
                  <a16:creationId xmlns:a16="http://schemas.microsoft.com/office/drawing/2014/main" id="{8148954B-B5EF-40B7-B821-16F4F5E0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363" y="5897563"/>
              <a:ext cx="506412" cy="30162"/>
            </a:xfrm>
            <a:custGeom>
              <a:avLst/>
              <a:gdLst>
                <a:gd name="T0" fmla="*/ 455 w 469"/>
                <a:gd name="T1" fmla="*/ 28 h 28"/>
                <a:gd name="T2" fmla="*/ 14 w 469"/>
                <a:gd name="T3" fmla="*/ 28 h 28"/>
                <a:gd name="T4" fmla="*/ 0 w 469"/>
                <a:gd name="T5" fmla="*/ 14 h 28"/>
                <a:gd name="T6" fmla="*/ 14 w 469"/>
                <a:gd name="T7" fmla="*/ 0 h 28"/>
                <a:gd name="T8" fmla="*/ 455 w 469"/>
                <a:gd name="T9" fmla="*/ 0 h 28"/>
                <a:gd name="T10" fmla="*/ 469 w 469"/>
                <a:gd name="T11" fmla="*/ 14 h 28"/>
                <a:gd name="T12" fmla="*/ 455 w 469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9" h="28">
                  <a:moveTo>
                    <a:pt x="455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63" y="0"/>
                    <a:pt x="469" y="6"/>
                    <a:pt x="469" y="14"/>
                  </a:cubicBezTo>
                  <a:cubicBezTo>
                    <a:pt x="469" y="22"/>
                    <a:pt x="463" y="28"/>
                    <a:pt x="45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03D33B4-C99E-4139-B1EC-2CE169A4C6B6}"/>
              </a:ext>
            </a:extLst>
          </p:cNvPr>
          <p:cNvSpPr txBox="1"/>
          <p:nvPr/>
        </p:nvSpPr>
        <p:spPr>
          <a:xfrm>
            <a:off x="7617478" y="3388340"/>
            <a:ext cx="2008889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5. Modelling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atin typeface="Calibri Light"/>
                <a:ea typeface="Calibri Light"/>
              </a:rPr>
              <a:t>Multiple</a:t>
            </a:r>
            <a:r>
              <a:rPr lang="ko-KR" altLang="en-US" sz="1400" b="1" dirty="0">
                <a:latin typeface="Calibri Light"/>
                <a:ea typeface="Calibri Light"/>
              </a:rPr>
              <a:t> </a:t>
            </a:r>
            <a:r>
              <a:rPr lang="en-US" altLang="ko-KR" sz="1400" b="1" dirty="0">
                <a:latin typeface="Calibri Light"/>
                <a:ea typeface="Calibri Light"/>
              </a:rPr>
              <a:t>Regression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b="1" dirty="0">
                <a:latin typeface="Calibri Light"/>
                <a:ea typeface="Calibri Light"/>
              </a:rPr>
              <a:t>Decision</a:t>
            </a:r>
            <a:r>
              <a:rPr lang="ko-KR" altLang="en-US" sz="1400" b="1" dirty="0">
                <a:latin typeface="Calibri Light"/>
                <a:ea typeface="Calibri Light"/>
              </a:rPr>
              <a:t> </a:t>
            </a:r>
            <a:r>
              <a:rPr lang="en-US" altLang="ko-KR" sz="1400" b="1" dirty="0">
                <a:latin typeface="Calibri Light"/>
                <a:ea typeface="Calibri Light"/>
              </a:rPr>
              <a:t>Tree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Ran</a:t>
            </a:r>
            <a:r>
              <a:rPr lang="en-US" altLang="ko-KR" sz="1400" b="1" dirty="0" err="1">
                <a:latin typeface="Calibri Light"/>
                <a:ea typeface="Calibri Light"/>
              </a:rPr>
              <a:t>dom</a:t>
            </a:r>
            <a:r>
              <a:rPr lang="ko-KR" altLang="en-US" sz="1400" b="1" dirty="0">
                <a:latin typeface="Calibri Light"/>
                <a:ea typeface="Calibri Light"/>
              </a:rPr>
              <a:t> </a:t>
            </a:r>
            <a:r>
              <a:rPr lang="en-US" altLang="ko-KR" sz="1400" b="1" dirty="0">
                <a:latin typeface="Calibri Light"/>
                <a:ea typeface="Calibri Light"/>
              </a:rPr>
              <a:t>Forest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Gradient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Boosting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03D299-8BC0-4376-8501-AC2395F3C4CA}"/>
              </a:ext>
            </a:extLst>
          </p:cNvPr>
          <p:cNvSpPr txBox="1"/>
          <p:nvPr/>
        </p:nvSpPr>
        <p:spPr>
          <a:xfrm>
            <a:off x="9819555" y="3388340"/>
            <a:ext cx="15480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7. </a:t>
            </a:r>
            <a:r>
              <a:rPr lang="en-US" altLang="ko-KR" b="1" dirty="0">
                <a:latin typeface="Calibri Light"/>
                <a:ea typeface="Calibri Light"/>
              </a:rPr>
              <a:t>Conclusion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497C8F5-172B-48B8-A224-2AFC1A5473B6}"/>
              </a:ext>
            </a:extLst>
          </p:cNvPr>
          <p:cNvGrpSpPr/>
          <p:nvPr/>
        </p:nvGrpSpPr>
        <p:grpSpPr>
          <a:xfrm>
            <a:off x="10175891" y="2193547"/>
            <a:ext cx="417667" cy="579659"/>
            <a:chOff x="6781800" y="2305050"/>
            <a:chExt cx="679450" cy="942975"/>
          </a:xfrm>
          <a:solidFill>
            <a:srgbClr val="4785D1"/>
          </a:solidFill>
        </p:grpSpPr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C421E7F9-A260-4438-B40D-B17F117F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0" y="2305050"/>
              <a:ext cx="679450" cy="606425"/>
            </a:xfrm>
            <a:custGeom>
              <a:avLst/>
              <a:gdLst>
                <a:gd name="T0" fmla="*/ 125 w 629"/>
                <a:gd name="T1" fmla="*/ 562 h 562"/>
                <a:gd name="T2" fmla="*/ 116 w 629"/>
                <a:gd name="T3" fmla="*/ 559 h 562"/>
                <a:gd name="T4" fmla="*/ 0 w 629"/>
                <a:gd name="T5" fmla="*/ 314 h 562"/>
                <a:gd name="T6" fmla="*/ 314 w 629"/>
                <a:gd name="T7" fmla="*/ 0 h 562"/>
                <a:gd name="T8" fmla="*/ 629 w 629"/>
                <a:gd name="T9" fmla="*/ 314 h 562"/>
                <a:gd name="T10" fmla="*/ 518 w 629"/>
                <a:gd name="T11" fmla="*/ 554 h 562"/>
                <a:gd name="T12" fmla="*/ 498 w 629"/>
                <a:gd name="T13" fmla="*/ 552 h 562"/>
                <a:gd name="T14" fmla="*/ 500 w 629"/>
                <a:gd name="T15" fmla="*/ 532 h 562"/>
                <a:gd name="T16" fmla="*/ 601 w 629"/>
                <a:gd name="T17" fmla="*/ 314 h 562"/>
                <a:gd name="T18" fmla="*/ 314 w 629"/>
                <a:gd name="T19" fmla="*/ 28 h 562"/>
                <a:gd name="T20" fmla="*/ 28 w 629"/>
                <a:gd name="T21" fmla="*/ 314 h 562"/>
                <a:gd name="T22" fmla="*/ 134 w 629"/>
                <a:gd name="T23" fmla="*/ 537 h 562"/>
                <a:gd name="T24" fmla="*/ 136 w 629"/>
                <a:gd name="T25" fmla="*/ 557 h 562"/>
                <a:gd name="T26" fmla="*/ 125 w 629"/>
                <a:gd name="T27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9" h="562">
                  <a:moveTo>
                    <a:pt x="125" y="562"/>
                  </a:moveTo>
                  <a:cubicBezTo>
                    <a:pt x="122" y="562"/>
                    <a:pt x="119" y="561"/>
                    <a:pt x="116" y="559"/>
                  </a:cubicBezTo>
                  <a:cubicBezTo>
                    <a:pt x="42" y="499"/>
                    <a:pt x="0" y="410"/>
                    <a:pt x="0" y="314"/>
                  </a:cubicBezTo>
                  <a:cubicBezTo>
                    <a:pt x="0" y="141"/>
                    <a:pt x="141" y="0"/>
                    <a:pt x="314" y="0"/>
                  </a:cubicBezTo>
                  <a:cubicBezTo>
                    <a:pt x="488" y="0"/>
                    <a:pt x="629" y="141"/>
                    <a:pt x="629" y="314"/>
                  </a:cubicBezTo>
                  <a:cubicBezTo>
                    <a:pt x="629" y="407"/>
                    <a:pt x="589" y="494"/>
                    <a:pt x="518" y="554"/>
                  </a:cubicBezTo>
                  <a:cubicBezTo>
                    <a:pt x="512" y="559"/>
                    <a:pt x="503" y="558"/>
                    <a:pt x="498" y="552"/>
                  </a:cubicBezTo>
                  <a:cubicBezTo>
                    <a:pt x="493" y="546"/>
                    <a:pt x="494" y="537"/>
                    <a:pt x="500" y="532"/>
                  </a:cubicBezTo>
                  <a:cubicBezTo>
                    <a:pt x="564" y="478"/>
                    <a:pt x="601" y="398"/>
                    <a:pt x="601" y="314"/>
                  </a:cubicBezTo>
                  <a:cubicBezTo>
                    <a:pt x="601" y="156"/>
                    <a:pt x="472" y="28"/>
                    <a:pt x="314" y="28"/>
                  </a:cubicBezTo>
                  <a:cubicBezTo>
                    <a:pt x="156" y="28"/>
                    <a:pt x="28" y="156"/>
                    <a:pt x="28" y="314"/>
                  </a:cubicBezTo>
                  <a:cubicBezTo>
                    <a:pt x="28" y="401"/>
                    <a:pt x="67" y="483"/>
                    <a:pt x="134" y="537"/>
                  </a:cubicBezTo>
                  <a:cubicBezTo>
                    <a:pt x="140" y="542"/>
                    <a:pt x="141" y="551"/>
                    <a:pt x="136" y="557"/>
                  </a:cubicBezTo>
                  <a:cubicBezTo>
                    <a:pt x="133" y="560"/>
                    <a:pt x="129" y="562"/>
                    <a:pt x="125" y="5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8F8D25AD-6124-4A9E-9531-25E10DFD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3197225"/>
              <a:ext cx="161925" cy="50800"/>
            </a:xfrm>
            <a:custGeom>
              <a:avLst/>
              <a:gdLst>
                <a:gd name="T0" fmla="*/ 74 w 150"/>
                <a:gd name="T1" fmla="*/ 47 h 47"/>
                <a:gd name="T2" fmla="*/ 7 w 150"/>
                <a:gd name="T3" fmla="*/ 28 h 47"/>
                <a:gd name="T4" fmla="*/ 5 w 150"/>
                <a:gd name="T5" fmla="*/ 8 h 47"/>
                <a:gd name="T6" fmla="*/ 25 w 150"/>
                <a:gd name="T7" fmla="*/ 6 h 47"/>
                <a:gd name="T8" fmla="*/ 74 w 150"/>
                <a:gd name="T9" fmla="*/ 19 h 47"/>
                <a:gd name="T10" fmla="*/ 126 w 150"/>
                <a:gd name="T11" fmla="*/ 5 h 47"/>
                <a:gd name="T12" fmla="*/ 145 w 150"/>
                <a:gd name="T13" fmla="*/ 8 h 47"/>
                <a:gd name="T14" fmla="*/ 142 w 150"/>
                <a:gd name="T15" fmla="*/ 27 h 47"/>
                <a:gd name="T16" fmla="*/ 74 w 150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47">
                  <a:moveTo>
                    <a:pt x="74" y="47"/>
                  </a:moveTo>
                  <a:cubicBezTo>
                    <a:pt x="54" y="47"/>
                    <a:pt x="29" y="45"/>
                    <a:pt x="7" y="28"/>
                  </a:cubicBezTo>
                  <a:cubicBezTo>
                    <a:pt x="1" y="23"/>
                    <a:pt x="0" y="14"/>
                    <a:pt x="5" y="8"/>
                  </a:cubicBezTo>
                  <a:cubicBezTo>
                    <a:pt x="10" y="2"/>
                    <a:pt x="19" y="1"/>
                    <a:pt x="25" y="6"/>
                  </a:cubicBezTo>
                  <a:cubicBezTo>
                    <a:pt x="39" y="17"/>
                    <a:pt x="58" y="19"/>
                    <a:pt x="74" y="19"/>
                  </a:cubicBezTo>
                  <a:cubicBezTo>
                    <a:pt x="96" y="19"/>
                    <a:pt x="113" y="14"/>
                    <a:pt x="126" y="5"/>
                  </a:cubicBezTo>
                  <a:cubicBezTo>
                    <a:pt x="132" y="0"/>
                    <a:pt x="141" y="1"/>
                    <a:pt x="145" y="8"/>
                  </a:cubicBezTo>
                  <a:cubicBezTo>
                    <a:pt x="150" y="14"/>
                    <a:pt x="149" y="23"/>
                    <a:pt x="142" y="27"/>
                  </a:cubicBezTo>
                  <a:cubicBezTo>
                    <a:pt x="125" y="41"/>
                    <a:pt x="102" y="47"/>
                    <a:pt x="7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5" name="Freeform 47">
              <a:extLst>
                <a:ext uri="{FF2B5EF4-FFF2-40B4-BE49-F238E27FC236}">
                  <a16:creationId xmlns:a16="http://schemas.microsoft.com/office/drawing/2014/main" id="{BA2B6301-E351-42CD-9593-D5EE56158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8325" y="2909888"/>
              <a:ext cx="407987" cy="282575"/>
            </a:xfrm>
            <a:custGeom>
              <a:avLst/>
              <a:gdLst>
                <a:gd name="T0" fmla="*/ 323 w 377"/>
                <a:gd name="T1" fmla="*/ 261 h 261"/>
                <a:gd name="T2" fmla="*/ 54 w 377"/>
                <a:gd name="T3" fmla="*/ 261 h 261"/>
                <a:gd name="T4" fmla="*/ 0 w 377"/>
                <a:gd name="T5" fmla="*/ 207 h 261"/>
                <a:gd name="T6" fmla="*/ 16 w 377"/>
                <a:gd name="T7" fmla="*/ 168 h 261"/>
                <a:gd name="T8" fmla="*/ 0 w 377"/>
                <a:gd name="T9" fmla="*/ 130 h 261"/>
                <a:gd name="T10" fmla="*/ 16 w 377"/>
                <a:gd name="T11" fmla="*/ 92 h 261"/>
                <a:gd name="T12" fmla="*/ 0 w 377"/>
                <a:gd name="T13" fmla="*/ 54 h 261"/>
                <a:gd name="T14" fmla="*/ 54 w 377"/>
                <a:gd name="T15" fmla="*/ 0 h 261"/>
                <a:gd name="T16" fmla="*/ 323 w 377"/>
                <a:gd name="T17" fmla="*/ 0 h 261"/>
                <a:gd name="T18" fmla="*/ 377 w 377"/>
                <a:gd name="T19" fmla="*/ 54 h 261"/>
                <a:gd name="T20" fmla="*/ 361 w 377"/>
                <a:gd name="T21" fmla="*/ 92 h 261"/>
                <a:gd name="T22" fmla="*/ 377 w 377"/>
                <a:gd name="T23" fmla="*/ 130 h 261"/>
                <a:gd name="T24" fmla="*/ 361 w 377"/>
                <a:gd name="T25" fmla="*/ 168 h 261"/>
                <a:gd name="T26" fmla="*/ 377 w 377"/>
                <a:gd name="T27" fmla="*/ 207 h 261"/>
                <a:gd name="T28" fmla="*/ 323 w 377"/>
                <a:gd name="T29" fmla="*/ 261 h 261"/>
                <a:gd name="T30" fmla="*/ 54 w 377"/>
                <a:gd name="T31" fmla="*/ 28 h 261"/>
                <a:gd name="T32" fmla="*/ 28 w 377"/>
                <a:gd name="T33" fmla="*/ 54 h 261"/>
                <a:gd name="T34" fmla="*/ 46 w 377"/>
                <a:gd name="T35" fmla="*/ 79 h 261"/>
                <a:gd name="T36" fmla="*/ 56 w 377"/>
                <a:gd name="T37" fmla="*/ 92 h 261"/>
                <a:gd name="T38" fmla="*/ 46 w 377"/>
                <a:gd name="T39" fmla="*/ 105 h 261"/>
                <a:gd name="T40" fmla="*/ 28 w 377"/>
                <a:gd name="T41" fmla="*/ 130 h 261"/>
                <a:gd name="T42" fmla="*/ 46 w 377"/>
                <a:gd name="T43" fmla="*/ 155 h 261"/>
                <a:gd name="T44" fmla="*/ 56 w 377"/>
                <a:gd name="T45" fmla="*/ 168 h 261"/>
                <a:gd name="T46" fmla="*/ 46 w 377"/>
                <a:gd name="T47" fmla="*/ 181 h 261"/>
                <a:gd name="T48" fmla="*/ 28 w 377"/>
                <a:gd name="T49" fmla="*/ 207 h 261"/>
                <a:gd name="T50" fmla="*/ 54 w 377"/>
                <a:gd name="T51" fmla="*/ 233 h 261"/>
                <a:gd name="T52" fmla="*/ 323 w 377"/>
                <a:gd name="T53" fmla="*/ 233 h 261"/>
                <a:gd name="T54" fmla="*/ 349 w 377"/>
                <a:gd name="T55" fmla="*/ 207 h 261"/>
                <a:gd name="T56" fmla="*/ 331 w 377"/>
                <a:gd name="T57" fmla="*/ 181 h 261"/>
                <a:gd name="T58" fmla="*/ 321 w 377"/>
                <a:gd name="T59" fmla="*/ 168 h 261"/>
                <a:gd name="T60" fmla="*/ 331 w 377"/>
                <a:gd name="T61" fmla="*/ 155 h 261"/>
                <a:gd name="T62" fmla="*/ 349 w 377"/>
                <a:gd name="T63" fmla="*/ 130 h 261"/>
                <a:gd name="T64" fmla="*/ 331 w 377"/>
                <a:gd name="T65" fmla="*/ 105 h 261"/>
                <a:gd name="T66" fmla="*/ 321 w 377"/>
                <a:gd name="T67" fmla="*/ 92 h 261"/>
                <a:gd name="T68" fmla="*/ 331 w 377"/>
                <a:gd name="T69" fmla="*/ 79 h 261"/>
                <a:gd name="T70" fmla="*/ 349 w 377"/>
                <a:gd name="T71" fmla="*/ 54 h 261"/>
                <a:gd name="T72" fmla="*/ 323 w 377"/>
                <a:gd name="T73" fmla="*/ 28 h 261"/>
                <a:gd name="T74" fmla="*/ 54 w 377"/>
                <a:gd name="T75" fmla="*/ 2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7" h="261">
                  <a:moveTo>
                    <a:pt x="323" y="261"/>
                  </a:moveTo>
                  <a:cubicBezTo>
                    <a:pt x="54" y="261"/>
                    <a:pt x="54" y="261"/>
                    <a:pt x="54" y="261"/>
                  </a:cubicBezTo>
                  <a:cubicBezTo>
                    <a:pt x="24" y="261"/>
                    <a:pt x="0" y="237"/>
                    <a:pt x="0" y="207"/>
                  </a:cubicBezTo>
                  <a:cubicBezTo>
                    <a:pt x="0" y="192"/>
                    <a:pt x="6" y="178"/>
                    <a:pt x="16" y="168"/>
                  </a:cubicBezTo>
                  <a:cubicBezTo>
                    <a:pt x="6" y="158"/>
                    <a:pt x="0" y="145"/>
                    <a:pt x="0" y="130"/>
                  </a:cubicBezTo>
                  <a:cubicBezTo>
                    <a:pt x="0" y="115"/>
                    <a:pt x="6" y="102"/>
                    <a:pt x="16" y="92"/>
                  </a:cubicBezTo>
                  <a:cubicBezTo>
                    <a:pt x="6" y="82"/>
                    <a:pt x="0" y="69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3" y="0"/>
                    <a:pt x="377" y="24"/>
                    <a:pt x="377" y="54"/>
                  </a:cubicBezTo>
                  <a:cubicBezTo>
                    <a:pt x="377" y="69"/>
                    <a:pt x="371" y="82"/>
                    <a:pt x="361" y="92"/>
                  </a:cubicBezTo>
                  <a:cubicBezTo>
                    <a:pt x="371" y="102"/>
                    <a:pt x="377" y="115"/>
                    <a:pt x="377" y="130"/>
                  </a:cubicBezTo>
                  <a:cubicBezTo>
                    <a:pt x="377" y="145"/>
                    <a:pt x="371" y="158"/>
                    <a:pt x="361" y="168"/>
                  </a:cubicBezTo>
                  <a:cubicBezTo>
                    <a:pt x="371" y="178"/>
                    <a:pt x="377" y="192"/>
                    <a:pt x="377" y="207"/>
                  </a:cubicBezTo>
                  <a:cubicBezTo>
                    <a:pt x="377" y="237"/>
                    <a:pt x="353" y="261"/>
                    <a:pt x="323" y="261"/>
                  </a:cubicBezTo>
                  <a:close/>
                  <a:moveTo>
                    <a:pt x="54" y="28"/>
                  </a:moveTo>
                  <a:cubicBezTo>
                    <a:pt x="40" y="28"/>
                    <a:pt x="28" y="40"/>
                    <a:pt x="28" y="54"/>
                  </a:cubicBezTo>
                  <a:cubicBezTo>
                    <a:pt x="28" y="65"/>
                    <a:pt x="35" y="75"/>
                    <a:pt x="46" y="79"/>
                  </a:cubicBezTo>
                  <a:cubicBezTo>
                    <a:pt x="52" y="80"/>
                    <a:pt x="56" y="86"/>
                    <a:pt x="56" y="92"/>
                  </a:cubicBezTo>
                  <a:cubicBezTo>
                    <a:pt x="56" y="98"/>
                    <a:pt x="52" y="104"/>
                    <a:pt x="46" y="105"/>
                  </a:cubicBezTo>
                  <a:cubicBezTo>
                    <a:pt x="35" y="109"/>
                    <a:pt x="28" y="119"/>
                    <a:pt x="28" y="130"/>
                  </a:cubicBezTo>
                  <a:cubicBezTo>
                    <a:pt x="28" y="141"/>
                    <a:pt x="35" y="151"/>
                    <a:pt x="46" y="155"/>
                  </a:cubicBezTo>
                  <a:cubicBezTo>
                    <a:pt x="52" y="156"/>
                    <a:pt x="56" y="162"/>
                    <a:pt x="56" y="168"/>
                  </a:cubicBezTo>
                  <a:cubicBezTo>
                    <a:pt x="56" y="174"/>
                    <a:pt x="52" y="180"/>
                    <a:pt x="46" y="181"/>
                  </a:cubicBezTo>
                  <a:cubicBezTo>
                    <a:pt x="36" y="185"/>
                    <a:pt x="28" y="195"/>
                    <a:pt x="28" y="207"/>
                  </a:cubicBezTo>
                  <a:cubicBezTo>
                    <a:pt x="28" y="221"/>
                    <a:pt x="40" y="233"/>
                    <a:pt x="54" y="233"/>
                  </a:cubicBezTo>
                  <a:cubicBezTo>
                    <a:pt x="323" y="233"/>
                    <a:pt x="323" y="233"/>
                    <a:pt x="323" y="233"/>
                  </a:cubicBezTo>
                  <a:cubicBezTo>
                    <a:pt x="337" y="233"/>
                    <a:pt x="349" y="221"/>
                    <a:pt x="349" y="207"/>
                  </a:cubicBezTo>
                  <a:cubicBezTo>
                    <a:pt x="349" y="195"/>
                    <a:pt x="341" y="185"/>
                    <a:pt x="331" y="181"/>
                  </a:cubicBezTo>
                  <a:cubicBezTo>
                    <a:pt x="325" y="180"/>
                    <a:pt x="321" y="174"/>
                    <a:pt x="321" y="168"/>
                  </a:cubicBezTo>
                  <a:cubicBezTo>
                    <a:pt x="321" y="162"/>
                    <a:pt x="325" y="156"/>
                    <a:pt x="331" y="155"/>
                  </a:cubicBezTo>
                  <a:cubicBezTo>
                    <a:pt x="342" y="151"/>
                    <a:pt x="349" y="141"/>
                    <a:pt x="349" y="130"/>
                  </a:cubicBezTo>
                  <a:cubicBezTo>
                    <a:pt x="349" y="119"/>
                    <a:pt x="342" y="109"/>
                    <a:pt x="331" y="105"/>
                  </a:cubicBezTo>
                  <a:cubicBezTo>
                    <a:pt x="325" y="104"/>
                    <a:pt x="321" y="98"/>
                    <a:pt x="321" y="92"/>
                  </a:cubicBezTo>
                  <a:cubicBezTo>
                    <a:pt x="321" y="86"/>
                    <a:pt x="325" y="80"/>
                    <a:pt x="331" y="79"/>
                  </a:cubicBezTo>
                  <a:cubicBezTo>
                    <a:pt x="342" y="75"/>
                    <a:pt x="349" y="65"/>
                    <a:pt x="349" y="54"/>
                  </a:cubicBezTo>
                  <a:cubicBezTo>
                    <a:pt x="349" y="40"/>
                    <a:pt x="337" y="28"/>
                    <a:pt x="323" y="28"/>
                  </a:cubicBezTo>
                  <a:lnTo>
                    <a:pt x="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6" name="Freeform 48">
              <a:extLst>
                <a:ext uri="{FF2B5EF4-FFF2-40B4-BE49-F238E27FC236}">
                  <a16:creationId xmlns:a16="http://schemas.microsoft.com/office/drawing/2014/main" id="{50EDBE7A-83A8-406A-A024-A8C1DC5D0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2995613"/>
              <a:ext cx="246062" cy="30162"/>
            </a:xfrm>
            <a:custGeom>
              <a:avLst/>
              <a:gdLst>
                <a:gd name="T0" fmla="*/ 213 w 227"/>
                <a:gd name="T1" fmla="*/ 28 h 28"/>
                <a:gd name="T2" fmla="*/ 14 w 227"/>
                <a:gd name="T3" fmla="*/ 28 h 28"/>
                <a:gd name="T4" fmla="*/ 0 w 227"/>
                <a:gd name="T5" fmla="*/ 14 h 28"/>
                <a:gd name="T6" fmla="*/ 14 w 227"/>
                <a:gd name="T7" fmla="*/ 0 h 28"/>
                <a:gd name="T8" fmla="*/ 213 w 227"/>
                <a:gd name="T9" fmla="*/ 0 h 28"/>
                <a:gd name="T10" fmla="*/ 227 w 227"/>
                <a:gd name="T11" fmla="*/ 14 h 28"/>
                <a:gd name="T12" fmla="*/ 213 w 22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8">
                  <a:moveTo>
                    <a:pt x="213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1" y="0"/>
                    <a:pt x="227" y="6"/>
                    <a:pt x="227" y="14"/>
                  </a:cubicBezTo>
                  <a:cubicBezTo>
                    <a:pt x="227" y="22"/>
                    <a:pt x="221" y="28"/>
                    <a:pt x="2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7" name="Freeform 49">
              <a:extLst>
                <a:ext uri="{FF2B5EF4-FFF2-40B4-BE49-F238E27FC236}">
                  <a16:creationId xmlns:a16="http://schemas.microsoft.com/office/drawing/2014/main" id="{FAA6C12C-B29E-40AB-B146-975C1B9A7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3076575"/>
              <a:ext cx="246062" cy="30162"/>
            </a:xfrm>
            <a:custGeom>
              <a:avLst/>
              <a:gdLst>
                <a:gd name="T0" fmla="*/ 213 w 227"/>
                <a:gd name="T1" fmla="*/ 28 h 28"/>
                <a:gd name="T2" fmla="*/ 14 w 227"/>
                <a:gd name="T3" fmla="*/ 28 h 28"/>
                <a:gd name="T4" fmla="*/ 0 w 227"/>
                <a:gd name="T5" fmla="*/ 14 h 28"/>
                <a:gd name="T6" fmla="*/ 14 w 227"/>
                <a:gd name="T7" fmla="*/ 0 h 28"/>
                <a:gd name="T8" fmla="*/ 213 w 227"/>
                <a:gd name="T9" fmla="*/ 0 h 28"/>
                <a:gd name="T10" fmla="*/ 227 w 227"/>
                <a:gd name="T11" fmla="*/ 14 h 28"/>
                <a:gd name="T12" fmla="*/ 213 w 22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28">
                  <a:moveTo>
                    <a:pt x="213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1" y="0"/>
                    <a:pt x="227" y="6"/>
                    <a:pt x="227" y="14"/>
                  </a:cubicBezTo>
                  <a:cubicBezTo>
                    <a:pt x="227" y="22"/>
                    <a:pt x="221" y="28"/>
                    <a:pt x="2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  <p:sp>
          <p:nvSpPr>
            <p:cNvPr id="98" name="Freeform 50">
              <a:extLst>
                <a:ext uri="{FF2B5EF4-FFF2-40B4-BE49-F238E27FC236}">
                  <a16:creationId xmlns:a16="http://schemas.microsoft.com/office/drawing/2014/main" id="{D319B22D-5621-4154-861F-8F1A01FC8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2562225"/>
              <a:ext cx="211137" cy="376237"/>
            </a:xfrm>
            <a:custGeom>
              <a:avLst/>
              <a:gdLst>
                <a:gd name="T0" fmla="*/ 195 w 195"/>
                <a:gd name="T1" fmla="*/ 17 h 347"/>
                <a:gd name="T2" fmla="*/ 188 w 195"/>
                <a:gd name="T3" fmla="*/ 4 h 347"/>
                <a:gd name="T4" fmla="*/ 169 w 195"/>
                <a:gd name="T5" fmla="*/ 9 h 347"/>
                <a:gd name="T6" fmla="*/ 153 w 195"/>
                <a:gd name="T7" fmla="*/ 39 h 347"/>
                <a:gd name="T8" fmla="*/ 139 w 195"/>
                <a:gd name="T9" fmla="*/ 13 h 347"/>
                <a:gd name="T10" fmla="*/ 132 w 195"/>
                <a:gd name="T11" fmla="*/ 4 h 347"/>
                <a:gd name="T12" fmla="*/ 113 w 195"/>
                <a:gd name="T13" fmla="*/ 9 h 347"/>
                <a:gd name="T14" fmla="*/ 97 w 195"/>
                <a:gd name="T15" fmla="*/ 39 h 347"/>
                <a:gd name="T16" fmla="*/ 84 w 195"/>
                <a:gd name="T17" fmla="*/ 13 h 347"/>
                <a:gd name="T18" fmla="*/ 77 w 195"/>
                <a:gd name="T19" fmla="*/ 4 h 347"/>
                <a:gd name="T20" fmla="*/ 58 w 195"/>
                <a:gd name="T21" fmla="*/ 9 h 347"/>
                <a:gd name="T22" fmla="*/ 41 w 195"/>
                <a:gd name="T23" fmla="*/ 39 h 347"/>
                <a:gd name="T24" fmla="*/ 26 w 195"/>
                <a:gd name="T25" fmla="*/ 11 h 347"/>
                <a:gd name="T26" fmla="*/ 8 w 195"/>
                <a:gd name="T27" fmla="*/ 5 h 347"/>
                <a:gd name="T28" fmla="*/ 0 w 195"/>
                <a:gd name="T29" fmla="*/ 17 h 347"/>
                <a:gd name="T30" fmla="*/ 0 w 195"/>
                <a:gd name="T31" fmla="*/ 18 h 347"/>
                <a:gd name="T32" fmla="*/ 0 w 195"/>
                <a:gd name="T33" fmla="*/ 281 h 347"/>
                <a:gd name="T34" fmla="*/ 14 w 195"/>
                <a:gd name="T35" fmla="*/ 295 h 347"/>
                <a:gd name="T36" fmla="*/ 28 w 195"/>
                <a:gd name="T37" fmla="*/ 281 h 347"/>
                <a:gd name="T38" fmla="*/ 28 w 195"/>
                <a:gd name="T39" fmla="*/ 74 h 347"/>
                <a:gd name="T40" fmla="*/ 29 w 195"/>
                <a:gd name="T41" fmla="*/ 75 h 347"/>
                <a:gd name="T42" fmla="*/ 41 w 195"/>
                <a:gd name="T43" fmla="*/ 83 h 347"/>
                <a:gd name="T44" fmla="*/ 41 w 195"/>
                <a:gd name="T45" fmla="*/ 83 h 347"/>
                <a:gd name="T46" fmla="*/ 53 w 195"/>
                <a:gd name="T47" fmla="*/ 76 h 347"/>
                <a:gd name="T48" fmla="*/ 69 w 195"/>
                <a:gd name="T49" fmla="*/ 46 h 347"/>
                <a:gd name="T50" fmla="*/ 85 w 195"/>
                <a:gd name="T51" fmla="*/ 75 h 347"/>
                <a:gd name="T52" fmla="*/ 97 w 195"/>
                <a:gd name="T53" fmla="*/ 83 h 347"/>
                <a:gd name="T54" fmla="*/ 97 w 195"/>
                <a:gd name="T55" fmla="*/ 83 h 347"/>
                <a:gd name="T56" fmla="*/ 109 w 195"/>
                <a:gd name="T57" fmla="*/ 76 h 347"/>
                <a:gd name="T58" fmla="*/ 125 w 195"/>
                <a:gd name="T59" fmla="*/ 46 h 347"/>
                <a:gd name="T60" fmla="*/ 141 w 195"/>
                <a:gd name="T61" fmla="*/ 76 h 347"/>
                <a:gd name="T62" fmla="*/ 153 w 195"/>
                <a:gd name="T63" fmla="*/ 83 h 347"/>
                <a:gd name="T64" fmla="*/ 153 w 195"/>
                <a:gd name="T65" fmla="*/ 83 h 347"/>
                <a:gd name="T66" fmla="*/ 165 w 195"/>
                <a:gd name="T67" fmla="*/ 76 h 347"/>
                <a:gd name="T68" fmla="*/ 167 w 195"/>
                <a:gd name="T69" fmla="*/ 72 h 347"/>
                <a:gd name="T70" fmla="*/ 167 w 195"/>
                <a:gd name="T71" fmla="*/ 333 h 347"/>
                <a:gd name="T72" fmla="*/ 181 w 195"/>
                <a:gd name="T73" fmla="*/ 347 h 347"/>
                <a:gd name="T74" fmla="*/ 195 w 195"/>
                <a:gd name="T75" fmla="*/ 333 h 347"/>
                <a:gd name="T76" fmla="*/ 195 w 195"/>
                <a:gd name="T77" fmla="*/ 18 h 347"/>
                <a:gd name="T78" fmla="*/ 195 w 195"/>
                <a:gd name="T79" fmla="*/ 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347">
                  <a:moveTo>
                    <a:pt x="195" y="17"/>
                  </a:moveTo>
                  <a:cubicBezTo>
                    <a:pt x="195" y="12"/>
                    <a:pt x="193" y="6"/>
                    <a:pt x="188" y="4"/>
                  </a:cubicBezTo>
                  <a:cubicBezTo>
                    <a:pt x="181" y="0"/>
                    <a:pt x="172" y="3"/>
                    <a:pt x="169" y="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8" y="9"/>
                    <a:pt x="135" y="6"/>
                    <a:pt x="132" y="4"/>
                  </a:cubicBezTo>
                  <a:cubicBezTo>
                    <a:pt x="125" y="0"/>
                    <a:pt x="116" y="3"/>
                    <a:pt x="113" y="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3" y="9"/>
                    <a:pt x="80" y="6"/>
                    <a:pt x="77" y="4"/>
                  </a:cubicBezTo>
                  <a:cubicBezTo>
                    <a:pt x="70" y="0"/>
                    <a:pt x="61" y="2"/>
                    <a:pt x="58" y="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4"/>
                    <a:pt x="14" y="1"/>
                    <a:pt x="8" y="5"/>
                  </a:cubicBezTo>
                  <a:cubicBezTo>
                    <a:pt x="3" y="7"/>
                    <a:pt x="0" y="12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9"/>
                    <a:pt x="6" y="295"/>
                    <a:pt x="14" y="295"/>
                  </a:cubicBezTo>
                  <a:cubicBezTo>
                    <a:pt x="22" y="295"/>
                    <a:pt x="28" y="289"/>
                    <a:pt x="28" y="281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80"/>
                    <a:pt x="36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6" y="83"/>
                    <a:pt x="51" y="80"/>
                    <a:pt x="53" y="76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7" y="80"/>
                    <a:pt x="92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02" y="83"/>
                    <a:pt x="107" y="80"/>
                    <a:pt x="109" y="7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80"/>
                    <a:pt x="148" y="83"/>
                    <a:pt x="153" y="83"/>
                  </a:cubicBezTo>
                  <a:cubicBezTo>
                    <a:pt x="153" y="83"/>
                    <a:pt x="153" y="83"/>
                    <a:pt x="153" y="83"/>
                  </a:cubicBezTo>
                  <a:cubicBezTo>
                    <a:pt x="158" y="83"/>
                    <a:pt x="163" y="80"/>
                    <a:pt x="165" y="76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7" y="333"/>
                    <a:pt x="167" y="333"/>
                    <a:pt x="167" y="333"/>
                  </a:cubicBezTo>
                  <a:cubicBezTo>
                    <a:pt x="167" y="341"/>
                    <a:pt x="173" y="347"/>
                    <a:pt x="181" y="347"/>
                  </a:cubicBezTo>
                  <a:cubicBezTo>
                    <a:pt x="189" y="347"/>
                    <a:pt x="195" y="341"/>
                    <a:pt x="195" y="333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8"/>
                    <a:pt x="195" y="18"/>
                    <a:pt x="19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cs typeface="+mn-cs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F09E3E2-B82C-4AED-9D5F-88CD9CCBFC2D}"/>
              </a:ext>
            </a:extLst>
          </p:cNvPr>
          <p:cNvSpPr txBox="1"/>
          <p:nvPr/>
        </p:nvSpPr>
        <p:spPr>
          <a:xfrm>
            <a:off x="7560654" y="5264581"/>
            <a:ext cx="329292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6. </a:t>
            </a:r>
            <a:r>
              <a:rPr lang="en-US" altLang="ko-KR" b="1" dirty="0">
                <a:latin typeface="Calibri Light"/>
                <a:ea typeface="Calibri Light"/>
              </a:rPr>
              <a:t>Model</a:t>
            </a:r>
            <a:r>
              <a:rPr lang="ko-KR" altLang="en-US" b="1" dirty="0">
                <a:latin typeface="Calibri Light"/>
                <a:ea typeface="Calibri Light"/>
              </a:rPr>
              <a:t> </a:t>
            </a:r>
            <a:r>
              <a:rPr lang="en-US" altLang="ko-KR" b="1" dirty="0">
                <a:latin typeface="Calibri Light"/>
                <a:ea typeface="Calibri Light"/>
              </a:rPr>
              <a:t>Evaluation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5EA494-E5CE-4DCE-B9FF-EC2BB05CEEB6}"/>
              </a:ext>
            </a:extLst>
          </p:cNvPr>
          <p:cNvSpPr txBox="1"/>
          <p:nvPr/>
        </p:nvSpPr>
        <p:spPr>
          <a:xfrm>
            <a:off x="171559" y="46982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Project Process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64" name="Google Shape;189;p62">
            <a:extLst>
              <a:ext uri="{FF2B5EF4-FFF2-40B4-BE49-F238E27FC236}">
                <a16:creationId xmlns:a16="http://schemas.microsoft.com/office/drawing/2014/main" id="{939A31E1-78A3-4D06-B41E-ADF0180EC994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2931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07191B-394E-4DC5-826A-E2B2A1118413}"/>
              </a:ext>
            </a:extLst>
          </p:cNvPr>
          <p:cNvSpPr txBox="1"/>
          <p:nvPr/>
        </p:nvSpPr>
        <p:spPr>
          <a:xfrm>
            <a:off x="456991" y="1078304"/>
            <a:ext cx="10645351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Jul 1</a:t>
            </a:r>
            <a:r>
              <a:rPr kumimoji="0" lang="en-US" altLang="ko-KR" sz="1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st</a:t>
            </a:r>
            <a:r>
              <a:rPr lang="en-US" altLang="ko-KR" sz="1600" b="1" dirty="0">
                <a:latin typeface="Calibri Light"/>
                <a:ea typeface="Calibri Light"/>
              </a:rPr>
              <a:t>, 2019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~ June 30</a:t>
            </a:r>
            <a:r>
              <a:rPr kumimoji="0" lang="en-US" altLang="ko-KR" sz="16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th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, 2020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u="sng" dirty="0">
                <a:latin typeface="Calibri Light"/>
                <a:ea typeface="Calibri Light"/>
              </a:rPr>
              <a:t>Target</a:t>
            </a:r>
            <a:r>
              <a:rPr lang="ko-KR" altLang="en-US" sz="1600" b="1" u="sng" dirty="0">
                <a:latin typeface="Calibri Light"/>
                <a:ea typeface="Calibri Light"/>
              </a:rPr>
              <a:t> </a:t>
            </a:r>
            <a:r>
              <a:rPr lang="en-US" altLang="ko-KR" sz="1600" b="1" u="sng" dirty="0">
                <a:latin typeface="Calibri Light"/>
                <a:ea typeface="Calibri Light"/>
              </a:rPr>
              <a:t>Variable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PM10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u="sng" dirty="0">
                <a:latin typeface="Calibri Light"/>
              </a:rPr>
              <a:t>Independent</a:t>
            </a:r>
            <a:r>
              <a:rPr lang="ko-KR" altLang="en-US" sz="1600" b="1" u="sng" dirty="0">
                <a:latin typeface="Calibri Light"/>
              </a:rPr>
              <a:t> </a:t>
            </a:r>
            <a:r>
              <a:rPr lang="en-US" altLang="ko-KR" sz="1600" b="1" u="sng" dirty="0">
                <a:latin typeface="Calibri Light"/>
              </a:rPr>
              <a:t>Variable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: O3, NO2, CO, SO2, TEMP, RAIN, WIND, WIND_DIR, HUMIDITY, ATM_PRESS, SNOW,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308EF-D31D-44C9-BD07-5A2B5EF21FA1}"/>
              </a:ext>
            </a:extLst>
          </p:cNvPr>
          <p:cNvSpPr txBox="1"/>
          <p:nvPr/>
        </p:nvSpPr>
        <p:spPr>
          <a:xfrm>
            <a:off x="171559" y="46982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Collection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19" name="Google Shape;189;p62">
            <a:extLst>
              <a:ext uri="{FF2B5EF4-FFF2-40B4-BE49-F238E27FC236}">
                <a16:creationId xmlns:a16="http://schemas.microsoft.com/office/drawing/2014/main" id="{61D8A04A-04E8-4203-9A40-2AE897094CB7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8BE08D5-F0C7-40C6-828B-6C0FEAE4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1" y="2749632"/>
            <a:ext cx="7663137" cy="34664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ED2886-1240-4DD9-ABD2-5E8F7B9B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98" y="3081957"/>
            <a:ext cx="3222731" cy="31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976B59C8-CFC5-4A0D-AD7A-235EECCA9732}"/>
              </a:ext>
            </a:extLst>
          </p:cNvPr>
          <p:cNvSpPr txBox="1"/>
          <p:nvPr/>
        </p:nvSpPr>
        <p:spPr>
          <a:xfrm>
            <a:off x="803449" y="1165433"/>
            <a:ext cx="342357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b="1" dirty="0">
                <a:latin typeface="Calibri Light"/>
              </a:rPr>
              <a:t>Null</a:t>
            </a:r>
            <a:r>
              <a:rPr lang="ko-KR" altLang="en-US" sz="1600" b="1" dirty="0">
                <a:latin typeface="Calibri Light"/>
              </a:rPr>
              <a:t> </a:t>
            </a:r>
            <a:r>
              <a:rPr lang="en-US" altLang="ko-KR" sz="1600" b="1" dirty="0">
                <a:latin typeface="Calibri Light"/>
              </a:rPr>
              <a:t>Values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3DBF19-AC39-4D55-AA66-3DD880E1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4678"/>
              </p:ext>
            </p:extLst>
          </p:nvPr>
        </p:nvGraphicFramePr>
        <p:xfrm>
          <a:off x="1271052" y="2045527"/>
          <a:ext cx="2357718" cy="197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59">
                  <a:extLst>
                    <a:ext uri="{9D8B030D-6E8A-4147-A177-3AD203B41FA5}">
                      <a16:colId xmlns:a16="http://schemas.microsoft.com/office/drawing/2014/main" val="4113573384"/>
                    </a:ext>
                  </a:extLst>
                </a:gridCol>
                <a:gridCol w="1178859">
                  <a:extLst>
                    <a:ext uri="{9D8B030D-6E8A-4147-A177-3AD203B41FA5}">
                      <a16:colId xmlns:a16="http://schemas.microsoft.com/office/drawing/2014/main" val="3315744747"/>
                    </a:ext>
                  </a:extLst>
                </a:gridCol>
              </a:tblGrid>
              <a:tr h="329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Variable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# of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71397"/>
                  </a:ext>
                </a:extLst>
              </a:tr>
              <a:tr h="329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2A58AD"/>
                          </a:solidFill>
                        </a:rPr>
                        <a:t>PM10</a:t>
                      </a:r>
                      <a:endParaRPr lang="ko-KR" altLang="en-US" sz="1400" dirty="0">
                        <a:solidFill>
                          <a:srgbClr val="2A58A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47773"/>
                  </a:ext>
                </a:extLst>
              </a:tr>
              <a:tr h="329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2A58AD"/>
                          </a:solidFill>
                        </a:rPr>
                        <a:t>O3</a:t>
                      </a:r>
                      <a:endParaRPr lang="ko-KR" altLang="en-US" sz="1400" dirty="0">
                        <a:solidFill>
                          <a:srgbClr val="2A58A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8010"/>
                  </a:ext>
                </a:extLst>
              </a:tr>
              <a:tr h="329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2A58AD"/>
                          </a:solidFill>
                        </a:rPr>
                        <a:t>NO2</a:t>
                      </a:r>
                      <a:endParaRPr lang="ko-KR" altLang="en-US" sz="1400" dirty="0">
                        <a:solidFill>
                          <a:srgbClr val="2A58A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51879"/>
                  </a:ext>
                </a:extLst>
              </a:tr>
              <a:tr h="329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2A58AD"/>
                          </a:solidFill>
                        </a:rPr>
                        <a:t>CO</a:t>
                      </a:r>
                      <a:endParaRPr lang="ko-KR" altLang="en-US" sz="1400" dirty="0">
                        <a:solidFill>
                          <a:srgbClr val="2A58A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03263"/>
                  </a:ext>
                </a:extLst>
              </a:tr>
              <a:tr h="3296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2A58AD"/>
                          </a:solidFill>
                        </a:rPr>
                        <a:t>SO2</a:t>
                      </a:r>
                      <a:endParaRPr lang="ko-KR" altLang="en-US" sz="1400" dirty="0">
                        <a:solidFill>
                          <a:srgbClr val="2A58A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219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812331F-F38C-40FF-A471-8203161AD611}"/>
              </a:ext>
            </a:extLst>
          </p:cNvPr>
          <p:cNvSpPr txBox="1"/>
          <p:nvPr/>
        </p:nvSpPr>
        <p:spPr>
          <a:xfrm>
            <a:off x="4474412" y="1543193"/>
            <a:ext cx="6371450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Using user-defined function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atin typeface="Calibri Light"/>
              </a:rPr>
              <a:t>Detecting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outliers for each variable</a:t>
            </a:r>
            <a:r>
              <a:rPr lang="en-US" altLang="ko-KR" sz="1600" b="1" dirty="0">
                <a:latin typeface="Calibri Light"/>
                <a:ea typeface="Calibri Light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latin typeface="Calibri Light"/>
              <a:ea typeface="Calibri Ligh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atin typeface="Calibri Light"/>
                <a:ea typeface="Calibri Light"/>
              </a:rPr>
              <a:t>However, no separate handling for outliers is done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D3EAEE-42D0-40A6-BC29-32E11269B89B}"/>
              </a:ext>
            </a:extLst>
          </p:cNvPr>
          <p:cNvSpPr/>
          <p:nvPr/>
        </p:nvSpPr>
        <p:spPr>
          <a:xfrm>
            <a:off x="803449" y="1521396"/>
            <a:ext cx="3292927" cy="4899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3A76498-4EE2-4FCB-8E38-35D5ED9181A6}"/>
              </a:ext>
            </a:extLst>
          </p:cNvPr>
          <p:cNvSpPr/>
          <p:nvPr/>
        </p:nvSpPr>
        <p:spPr>
          <a:xfrm>
            <a:off x="4279164" y="1521396"/>
            <a:ext cx="7625965" cy="4899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308EF-D31D-44C9-BD07-5A2B5EF21FA1}"/>
              </a:ext>
            </a:extLst>
          </p:cNvPr>
          <p:cNvSpPr txBox="1"/>
          <p:nvPr/>
        </p:nvSpPr>
        <p:spPr>
          <a:xfrm>
            <a:off x="171559" y="46982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Cleansing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19" name="Google Shape;189;p62">
            <a:extLst>
              <a:ext uri="{FF2B5EF4-FFF2-40B4-BE49-F238E27FC236}">
                <a16:creationId xmlns:a16="http://schemas.microsoft.com/office/drawing/2014/main" id="{61D8A04A-04E8-4203-9A40-2AE897094CB7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249B9CE-21A4-4971-B747-51C44B34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15" y="2454176"/>
            <a:ext cx="4267649" cy="34583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F0FFC5D-8B94-4A16-B0B5-F1BD5C22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252" y="2708543"/>
            <a:ext cx="2876631" cy="29496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583C605-D4BE-4B49-AB29-240CCB3E3D28}"/>
              </a:ext>
            </a:extLst>
          </p:cNvPr>
          <p:cNvSpPr/>
          <p:nvPr/>
        </p:nvSpPr>
        <p:spPr>
          <a:xfrm>
            <a:off x="906295" y="4367986"/>
            <a:ext cx="308723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b="1" dirty="0"/>
          </a:p>
          <a:p>
            <a:pPr lvl="0">
              <a:defRPr/>
            </a:pPr>
            <a:r>
              <a:rPr lang="en-US" altLang="ko-KR" sz="1400" b="1" dirty="0"/>
              <a:t>- Multiple missing values were identified in 2020-05-02</a:t>
            </a:r>
          </a:p>
          <a:p>
            <a:pPr lvl="0">
              <a:defRPr/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→  </a:t>
            </a:r>
            <a:r>
              <a:rPr lang="en-US" altLang="ko-KR" sz="1400" b="1" dirty="0"/>
              <a:t>Removal</a:t>
            </a:r>
          </a:p>
          <a:p>
            <a:pPr lvl="0">
              <a:defRPr/>
            </a:pPr>
            <a:endParaRPr lang="en-US" altLang="ko-KR" sz="1400" b="1" dirty="0"/>
          </a:p>
          <a:p>
            <a:pPr lvl="0">
              <a:defRPr/>
            </a:pPr>
            <a:r>
              <a:rPr lang="en-US" altLang="ko-KR" sz="1400" b="1" dirty="0"/>
              <a:t>- For NO2, input the average value by season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0CC3C-501E-491A-9CE6-54CBCF0CDB28}"/>
              </a:ext>
            </a:extLst>
          </p:cNvPr>
          <p:cNvSpPr txBox="1"/>
          <p:nvPr/>
        </p:nvSpPr>
        <p:spPr>
          <a:xfrm>
            <a:off x="4291624" y="1165433"/>
            <a:ext cx="342357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Outliers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51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EC43EC9-6058-4846-AB24-8A9E9F4B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63" y="2502539"/>
            <a:ext cx="5707198" cy="29773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4BF37-559E-4939-9700-94F971F91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57" y="2604313"/>
            <a:ext cx="4231362" cy="277379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A27972-500C-4413-9661-8662C45A9CC2}"/>
              </a:ext>
            </a:extLst>
          </p:cNvPr>
          <p:cNvSpPr txBox="1"/>
          <p:nvPr/>
        </p:nvSpPr>
        <p:spPr>
          <a:xfrm>
            <a:off x="849555" y="1728605"/>
            <a:ext cx="4324264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Checking the distribution through a Histogram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0BFC98-1055-468E-9663-D2698327D17D}"/>
              </a:ext>
            </a:extLst>
          </p:cNvPr>
          <p:cNvSpPr txBox="1"/>
          <p:nvPr/>
        </p:nvSpPr>
        <p:spPr>
          <a:xfrm>
            <a:off x="5656729" y="1728605"/>
            <a:ext cx="5307106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/>
              <a:t>Verifying the trend of fine dust over time using a Line Graph.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8432-18DC-4B05-8ABD-9E381058DF0B}"/>
              </a:ext>
            </a:extLst>
          </p:cNvPr>
          <p:cNvSpPr txBox="1"/>
          <p:nvPr/>
        </p:nvSpPr>
        <p:spPr>
          <a:xfrm>
            <a:off x="171559" y="46982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Visualization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25" name="Google Shape;189;p62">
            <a:extLst>
              <a:ext uri="{FF2B5EF4-FFF2-40B4-BE49-F238E27FC236}">
                <a16:creationId xmlns:a16="http://schemas.microsoft.com/office/drawing/2014/main" id="{F0558A9F-6E26-4C30-BF9F-F5FDCBE53644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738294-0588-4D9A-832F-35B47B134F3F}"/>
              </a:ext>
            </a:extLst>
          </p:cNvPr>
          <p:cNvSpPr/>
          <p:nvPr/>
        </p:nvSpPr>
        <p:spPr>
          <a:xfrm>
            <a:off x="289528" y="1177753"/>
            <a:ext cx="11570777" cy="5494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E6B655-459A-4377-A8EE-852C049C1023}"/>
              </a:ext>
            </a:extLst>
          </p:cNvPr>
          <p:cNvSpPr txBox="1"/>
          <p:nvPr/>
        </p:nvSpPr>
        <p:spPr>
          <a:xfrm>
            <a:off x="208846" y="707662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/>
              <a:t>1) Target Variable</a:t>
            </a:r>
            <a:r>
              <a:rPr lang="ko-KR" altLang="en-US" b="1" dirty="0"/>
              <a:t> </a:t>
            </a:r>
            <a:r>
              <a:rPr lang="en-US" altLang="ko-KR" b="1" dirty="0"/>
              <a:t>(PM10)</a:t>
            </a:r>
          </a:p>
        </p:txBody>
      </p:sp>
    </p:spTree>
    <p:extLst>
      <p:ext uri="{BB962C8B-B14F-4D97-AF65-F5344CB8AC3E}">
        <p14:creationId xmlns:p14="http://schemas.microsoft.com/office/powerpoint/2010/main" val="257162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3887A36-9D1F-46A5-A11C-F86404720B1F}"/>
              </a:ext>
            </a:extLst>
          </p:cNvPr>
          <p:cNvSpPr txBox="1"/>
          <p:nvPr/>
        </p:nvSpPr>
        <p:spPr>
          <a:xfrm>
            <a:off x="208846" y="707662"/>
            <a:ext cx="380788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Calibri Light"/>
                <a:ea typeface="Calibri Light"/>
              </a:rPr>
              <a:t>2) Ind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ependent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Calibri Light"/>
                <a:cs typeface="+mn-cs"/>
              </a:rPr>
              <a:t> Variables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+mn-cs"/>
              </a:rPr>
              <a:t>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/>
              <a:ea typeface="Calibri Light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2BF0-3367-45F5-A58D-12F12B56D15A}"/>
              </a:ext>
            </a:extLst>
          </p:cNvPr>
          <p:cNvSpPr/>
          <p:nvPr/>
        </p:nvSpPr>
        <p:spPr>
          <a:xfrm>
            <a:off x="289528" y="1177753"/>
            <a:ext cx="11570777" cy="5494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80ACA-BCDE-4183-9109-60272CA8DEEC}"/>
              </a:ext>
            </a:extLst>
          </p:cNvPr>
          <p:cNvSpPr txBox="1"/>
          <p:nvPr/>
        </p:nvSpPr>
        <p:spPr>
          <a:xfrm>
            <a:off x="462577" y="1287766"/>
            <a:ext cx="5032788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The given X variables were grouped based on two main criteria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 Light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 Light"/>
                <a:cs typeface="+mn-cs"/>
              </a:rPr>
              <a:t>1) Weather Variable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 Light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 Light"/>
                <a:cs typeface="+mn-cs"/>
              </a:rPr>
              <a:t>: TEMP, RAIN, WIND, WIND_DIR, HUMIDITY, </a:t>
            </a:r>
            <a:b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 Light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 Light"/>
                <a:cs typeface="+mn-cs"/>
              </a:rPr>
              <a:t>ATM_PRESS, SNOW, CLOUD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 Light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5A0F78-60E5-4E8D-824D-4901F8760737}"/>
              </a:ext>
            </a:extLst>
          </p:cNvPr>
          <p:cNvSpPr txBox="1"/>
          <p:nvPr/>
        </p:nvSpPr>
        <p:spPr>
          <a:xfrm>
            <a:off x="558312" y="4627114"/>
            <a:ext cx="5172635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→ </a:t>
            </a:r>
            <a:r>
              <a:rPr lang="en-US" altLang="ko-KR" sz="1600" b="1" dirty="0"/>
              <a:t>There is no significant correlation with PM10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8432-18DC-4B05-8ABD-9E381058DF0B}"/>
              </a:ext>
            </a:extLst>
          </p:cNvPr>
          <p:cNvSpPr txBox="1"/>
          <p:nvPr/>
        </p:nvSpPr>
        <p:spPr>
          <a:xfrm>
            <a:off x="171559" y="46982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/>
                <a:sym typeface="Arial"/>
              </a:rPr>
              <a:t>Data Visualization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</p:txBody>
      </p:sp>
      <p:cxnSp>
        <p:nvCxnSpPr>
          <p:cNvPr id="25" name="Google Shape;189;p62">
            <a:extLst>
              <a:ext uri="{FF2B5EF4-FFF2-40B4-BE49-F238E27FC236}">
                <a16:creationId xmlns:a16="http://schemas.microsoft.com/office/drawing/2014/main" id="{F0558A9F-6E26-4C30-BF9F-F5FDCBE53644}"/>
              </a:ext>
            </a:extLst>
          </p:cNvPr>
          <p:cNvCxnSpPr>
            <a:cxnSpLocks/>
          </p:cNvCxnSpPr>
          <p:nvPr/>
        </p:nvCxnSpPr>
        <p:spPr>
          <a:xfrm>
            <a:off x="126126" y="569088"/>
            <a:ext cx="11957720" cy="0"/>
          </a:xfrm>
          <a:prstGeom prst="straightConnector1">
            <a:avLst/>
          </a:prstGeom>
          <a:noFill/>
          <a:ln w="4445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13BB5D2-73E5-4893-A8B1-8F9C72DC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65" y="1590694"/>
            <a:ext cx="5172635" cy="48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사용자 지정 1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ABEB"/>
      </a:accent1>
      <a:accent2>
        <a:srgbClr val="2A58AD"/>
      </a:accent2>
      <a:accent3>
        <a:srgbClr val="17BDA9"/>
      </a:accent3>
      <a:accent4>
        <a:srgbClr val="68A1F6"/>
      </a:accent4>
      <a:accent5>
        <a:srgbClr val="5A5ABA"/>
      </a:accent5>
      <a:accent6>
        <a:srgbClr val="77E4DF"/>
      </a:accent6>
      <a:hlink>
        <a:srgbClr val="0000FF"/>
      </a:hlink>
      <a:folHlink>
        <a:srgbClr val="800080"/>
      </a:folHlink>
    </a:clrScheme>
    <a:fontScheme name="사용자 지정 1">
      <a:majorFont>
        <a:latin typeface="Noto Sans"/>
        <a:ea typeface="Calibri Light"/>
        <a:cs typeface=""/>
      </a:majorFont>
      <a:minorFont>
        <a:latin typeface="Calibri Light"/>
        <a:ea typeface="Calibr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1767</Words>
  <Application>Microsoft Office PowerPoint</Application>
  <PresentationFormat>와이드스크린</PresentationFormat>
  <Paragraphs>360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Arial Unicode MS</vt:lpstr>
      <vt:lpstr>HY견고딕</vt:lpstr>
      <vt:lpstr>Noto Sans</vt:lpstr>
      <vt:lpstr>Noto Sans CJK JP</vt:lpstr>
      <vt:lpstr>Notokr-regular</vt:lpstr>
      <vt:lpstr>맑은 고딕</vt:lpstr>
      <vt:lpstr>Arial</vt:lpstr>
      <vt:lpstr>Calibri</vt:lpstr>
      <vt:lpstr>Calibri Light</vt:lpstr>
      <vt:lpstr>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seony</dc:creator>
  <cp:lastModifiedBy>seony</cp:lastModifiedBy>
  <cp:revision>307</cp:revision>
  <dcterms:created xsi:type="dcterms:W3CDTF">2024-02-01T03:31:18Z</dcterms:created>
  <dcterms:modified xsi:type="dcterms:W3CDTF">2024-02-01T12:56:53Z</dcterms:modified>
</cp:coreProperties>
</file>