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" y="5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5b6e92bb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365b6e92bb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5b6e92bb9_9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365b6e92bb9_9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5b6e92bb9_9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365b6e92bb9_9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1.jp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3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8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3.png"/><Relationship Id="rId1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2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6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82800" y="8128000"/>
            <a:ext cx="145542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552700" y="8280400"/>
            <a:ext cx="1294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로봇프로그래밍 6조 : </a:t>
            </a:r>
            <a:r>
              <a:rPr lang="en-US" sz="2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이윤범, 김규한, 김선국, 이민재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714500" y="3657600"/>
            <a:ext cx="148463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Turtlebot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99600" y="6451600"/>
            <a:ext cx="29083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99600" y="7150100"/>
            <a:ext cx="7086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10452100" y="7645400"/>
            <a:ext cx="51181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TSP 방식의 알고리즘으로 가능한 모든 경로 순열을 확인하여 최단 거리를 계산 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9829800" y="65913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9499600" y="3971302"/>
            <a:ext cx="6985000" cy="180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시뮬레이션 환경에서는 8개의 방에 정해진 색깔의 물품 상자를 미리 지정해놓고 랜덤으로 3개의 구역이 선택되어 수송 시작 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9499600" y="3276600"/>
            <a:ext cx="7137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3600" b="0" i="0" u="none" strike="noStrik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2438400" y="1587500"/>
            <a:ext cx="13893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Gazebo Simulation</a:t>
            </a:r>
            <a:endParaRPr sz="6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15" name="Google Shape;315;p22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6" name="Google Shape;316;p22" descr="1000009041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38400" y="3105150"/>
            <a:ext cx="5847753" cy="559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328" name="Google Shape;328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99600" y="6451600"/>
            <a:ext cx="29083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99600" y="7150100"/>
            <a:ext cx="7086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 txBox="1"/>
          <p:nvPr/>
        </p:nvSpPr>
        <p:spPr>
          <a:xfrm>
            <a:off x="9829800" y="65913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2438400" y="1587500"/>
            <a:ext cx="13893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Gazebo Simulation</a:t>
            </a:r>
            <a:endParaRPr sz="6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9829800" y="7645400"/>
            <a:ext cx="74676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번의 테스트를 통해 시뮬레이션 안정성 확보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물품 박스 알고리즘 및 시나리오 조정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9499600" y="3971302"/>
            <a:ext cx="6985000" cy="180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Nav2 연동 시 costmap 갱신 문제로 충돌 발생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물품 박스를 로봇에 연결하려 했으나, 물리 엔진 충돌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맵 제작 시 벽과 로봇 크기 차이에 대한 조정 이슈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9499600" y="3276600"/>
            <a:ext cx="7137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9476451" y="3336302"/>
            <a:ext cx="7137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오류 발생 </a:t>
            </a:r>
            <a:endParaRPr sz="3600" b="0" i="0" u="none" strike="noStrik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3" title="스크린샷 2025-06-12 08-16-27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29375" y="3105150"/>
            <a:ext cx="2758950" cy="2736375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340" name="Google Shape;340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38400" y="3127375"/>
            <a:ext cx="2758950" cy="2736397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341" name="Google Shape;341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8400" y="5960451"/>
            <a:ext cx="2758950" cy="2736399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342" name="Google Shape;342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49479" y="5980387"/>
            <a:ext cx="2718746" cy="2696525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99600" y="6451600"/>
            <a:ext cx="29083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99600" y="7150100"/>
            <a:ext cx="7086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 txBox="1"/>
          <p:nvPr/>
        </p:nvSpPr>
        <p:spPr>
          <a:xfrm>
            <a:off x="10452100" y="7645400"/>
            <a:ext cx="51181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사진의 환경(빛, 각도 등)의 시행착오를 거치며 인식되는 모델 생성</a:t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9829800" y="65913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9499600" y="4978400"/>
            <a:ext cx="6985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다양한 각도의 물체 이미지로 화면상 물체를 인식하여 구별할 수 있는 모델을 생성, .h5형식 파일로 저장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2438400" y="1587500"/>
            <a:ext cx="13893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Vision 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9499600" y="4027750"/>
            <a:ext cx="7137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AI Modeling</a:t>
            </a:r>
            <a:endParaRPr sz="3600" b="0" i="0" u="none" strike="noStrik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9829800" y="6591300"/>
            <a:ext cx="2260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74900" y="7585688"/>
            <a:ext cx="53625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8388" y="2961000"/>
            <a:ext cx="50387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377" name="Google Shape;377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99600" y="6451600"/>
            <a:ext cx="29083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99600" y="7150100"/>
            <a:ext cx="7086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10264900" y="7639100"/>
            <a:ext cx="5556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주행 전 목적지 사전 구분-&gt;경로탐색-&gt;주행시작!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9499600" y="4978400"/>
            <a:ext cx="6985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생성된 물체 인식 모델에 따라 카메라에 인식된 물체를 구분하고, 각 물체의 색에 따라 목적지를 다르게 지정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9499600" y="4191000"/>
            <a:ext cx="71374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물체인식 코드</a:t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2438400" y="1587500"/>
            <a:ext cx="13893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Vision (2)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86" name="Google Shape;386;p25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387" name="Google Shape;387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36000" y="2933700"/>
            <a:ext cx="6985000" cy="420354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5"/>
          <p:cNvSpPr txBox="1"/>
          <p:nvPr/>
        </p:nvSpPr>
        <p:spPr>
          <a:xfrm>
            <a:off x="9829800" y="6591300"/>
            <a:ext cx="2260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334000" y="5195150"/>
            <a:ext cx="38100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400" name="Google Shape;400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1700" y="6145991"/>
            <a:ext cx="14791967" cy="10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6"/>
          <p:cNvSpPr txBox="1"/>
          <p:nvPr/>
        </p:nvSpPr>
        <p:spPr>
          <a:xfrm>
            <a:off x="7893050" y="3688915"/>
            <a:ext cx="2997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모터제어 흐름</a:t>
            </a:r>
            <a:endParaRPr sz="3600" b="0" i="0" u="none" strike="noStrike" cap="none">
              <a:solidFill>
                <a:srgbClr val="427C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2438400" y="1587500"/>
            <a:ext cx="13893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Driving (1)</a:t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16395700" y="1930400"/>
            <a:ext cx="406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417" name="Google Shape;417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25000" y="294505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7"/>
          <p:cNvSpPr txBox="1"/>
          <p:nvPr/>
        </p:nvSpPr>
        <p:spPr>
          <a:xfrm>
            <a:off x="9499600" y="4978400"/>
            <a:ext cx="69849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모터 속도값 계산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v_left  = linear.x - (angular.z * wheel_separation / 2)</a:t>
            </a:r>
            <a:endParaRPr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v_right = linear.x + (angular.z * wheel_separation / 2)</a:t>
            </a:r>
            <a:endParaRPr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Dynamixel 로 보내는 Goal_Velocity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Goal_Velocity = V * 1263.632956882</a:t>
            </a:r>
            <a:endParaRPr sz="2200"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 txBox="1"/>
          <p:nvPr/>
        </p:nvSpPr>
        <p:spPr>
          <a:xfrm>
            <a:off x="9499600" y="4191000"/>
            <a:ext cx="7137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427C55"/>
                </a:solidFill>
                <a:latin typeface="Arial"/>
                <a:ea typeface="Arial"/>
                <a:cs typeface="Arial"/>
                <a:sym typeface="Arial"/>
              </a:rPr>
              <a:t>opencr</a:t>
            </a:r>
            <a:endParaRPr sz="3600" b="0" i="0" u="none" strike="noStrike" cap="none">
              <a:solidFill>
                <a:srgbClr val="427C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2438400" y="1587500"/>
            <a:ext cx="13893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Driving (2)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16395700" y="1930400"/>
            <a:ext cx="406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423" name="Google Shape;423;p27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24" name="Google Shape;424;p27" descr="OpenCR1.0 &gt; 제어기 | 로보티즈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0250" y="3076015"/>
            <a:ext cx="5905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7"/>
          <p:cNvPicPr preferRelativeResize="0"/>
          <p:nvPr/>
        </p:nvPicPr>
        <p:blipFill rotWithShape="1">
          <a:blip r:embed="rId12">
            <a:alphaModFix/>
          </a:blip>
          <a:srcRect l="34644" t="60778"/>
          <a:stretch/>
        </p:blipFill>
        <p:spPr>
          <a:xfrm>
            <a:off x="12212062" y="7809150"/>
            <a:ext cx="3976637" cy="8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7"/>
          <p:cNvPicPr preferRelativeResize="0"/>
          <p:nvPr/>
        </p:nvPicPr>
        <p:blipFill rotWithShape="1">
          <a:blip r:embed="rId12">
            <a:alphaModFix/>
          </a:blip>
          <a:srcRect l="41979" r="8140" b="58432"/>
          <a:stretch/>
        </p:blipFill>
        <p:spPr>
          <a:xfrm>
            <a:off x="9144000" y="7809150"/>
            <a:ext cx="3034969" cy="8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437" name="Google Shape;437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8"/>
          <p:cNvSpPr txBox="1"/>
          <p:nvPr/>
        </p:nvSpPr>
        <p:spPr>
          <a:xfrm>
            <a:off x="9499600" y="4978400"/>
            <a:ext cx="69849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Rasberry Pi os에서는 GUI의 존재로 인해 속도가 느림</a:t>
            </a:r>
            <a:endParaRPr sz="2200"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-&gt;우분투 서버를 올려 라즈베리파이의 적은 자원으로</a:t>
            </a:r>
            <a:endParaRPr sz="2200"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빠른실행</a:t>
            </a:r>
            <a:endParaRPr sz="2200"/>
          </a:p>
          <a:p>
            <a:pPr marL="0" marR="0" lvl="0" indent="0" algn="l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440" name="Google Shape;440;p28"/>
          <p:cNvSpPr txBox="1"/>
          <p:nvPr/>
        </p:nvSpPr>
        <p:spPr>
          <a:xfrm>
            <a:off x="9499600" y="4191000"/>
            <a:ext cx="7137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7C55"/>
                </a:solidFill>
              </a:rPr>
              <a:t>오류</a:t>
            </a:r>
            <a:endParaRPr sz="3600" b="0" i="0" u="none" strike="noStrike" cap="none">
              <a:solidFill>
                <a:srgbClr val="427C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2438400" y="1587500"/>
            <a:ext cx="13893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Driving (</a:t>
            </a:r>
            <a:r>
              <a:rPr lang="en-US" sz="6800"/>
              <a:t>3</a:t>
            </a:r>
            <a:r>
              <a:rPr lang="en-US" sz="6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42" name="Google Shape;442;p28"/>
          <p:cNvSpPr txBox="1"/>
          <p:nvPr/>
        </p:nvSpPr>
        <p:spPr>
          <a:xfrm>
            <a:off x="16395700" y="1930400"/>
            <a:ext cx="4065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443" name="Google Shape;443;p28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pic>
        <p:nvPicPr>
          <p:cNvPr id="444" name="Google Shape;44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64875" y="4259725"/>
            <a:ext cx="6984900" cy="391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454" name="Google Shape;45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9"/>
          <p:cNvSpPr txBox="1"/>
          <p:nvPr/>
        </p:nvSpPr>
        <p:spPr>
          <a:xfrm>
            <a:off x="2120900" y="6689725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코드 실행 결과</a:t>
            </a:r>
            <a:endParaRPr/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시연(데모 &amp; 시뮬레이션)</a:t>
            </a:r>
            <a:endParaRPr/>
          </a:p>
        </p:txBody>
      </p:sp>
      <p:sp>
        <p:nvSpPr>
          <p:cNvPr id="459" name="Google Shape;459;p29"/>
          <p:cNvSpPr txBox="1"/>
          <p:nvPr/>
        </p:nvSpPr>
        <p:spPr>
          <a:xfrm>
            <a:off x="2286000" y="3508171"/>
            <a:ext cx="739140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코드 결과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1905000" y="1260475"/>
            <a:ext cx="120777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471" name="Google Shape;471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0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473" name="Google Shape;473;p30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474" name="Google Shape;474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09750" y="1181100"/>
            <a:ext cx="14630400" cy="754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sp>
        <p:nvSpPr>
          <p:cNvPr id="486" name="Google Shape;486;p31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487" name="Google Shape;487;p31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5588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50927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14200" y="64135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014200" y="68580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86600" y="64135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86600" y="68580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1700" y="64135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71700" y="68580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014200" y="36957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014200" y="41402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86600" y="36957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86600" y="41402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71700" y="3695700"/>
            <a:ext cx="2552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71700" y="4140200"/>
            <a:ext cx="45847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2560300" y="7848600"/>
            <a:ext cx="31242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/>
          </a:p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2369800" y="7188200"/>
            <a:ext cx="355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마무리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2280900" y="65024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06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7581900" y="7848600"/>
            <a:ext cx="36195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방향 및 진행사항 공유 (Notion)</a:t>
            </a:r>
            <a:endParaRPr/>
          </a:p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 공유 (Github)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7366000" y="65024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05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2717800" y="7848600"/>
            <a:ext cx="31242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 결과</a:t>
            </a:r>
            <a:endParaRPr/>
          </a:p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시연(Demo &amp; 시뮬레이션)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2717800" y="7188200"/>
            <a:ext cx="355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결과</a:t>
            </a:r>
            <a:endParaRPr sz="3200" b="0" i="0" u="none" strike="noStrike" cap="non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438400" y="65024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04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12496800" y="4419600"/>
            <a:ext cx="355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E988A2"/>
                </a:solidFill>
                <a:latin typeface="Calibri"/>
                <a:ea typeface="Calibri"/>
                <a:cs typeface="Calibri"/>
                <a:sym typeface="Calibri"/>
              </a:rPr>
              <a:t>각 모듈 설명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2280900" y="37846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03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7619518" y="5257800"/>
            <a:ext cx="37084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개발환경 설정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시스템 구조도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7543800" y="4419600"/>
            <a:ext cx="3708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방향 설정 및 구조화</a:t>
            </a:r>
            <a:endParaRPr sz="3200" b="0" i="0" u="none" strike="noStrike" cap="non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7366000" y="37846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02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2717800" y="5130800"/>
            <a:ext cx="31369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 선정 및 과정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방향성 확립 및 구체화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2717800" y="4419600"/>
            <a:ext cx="355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E988A2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2438400" y="3784600"/>
            <a:ext cx="2019300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01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5486400" y="1587500"/>
            <a:ext cx="7797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2560300" y="5178425"/>
            <a:ext cx="31242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기능 설명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 과정에서의 핵심 이슈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7645400" y="7188200"/>
            <a:ext cx="355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E988A2"/>
                </a:solidFill>
                <a:latin typeface="Calibri"/>
                <a:ea typeface="Calibri"/>
                <a:cs typeface="Calibri"/>
                <a:sym typeface="Calibri"/>
              </a:rPr>
              <a:t>협업 과정</a:t>
            </a:r>
            <a:endParaRPr sz="3200" b="0" i="0" u="none" strike="noStrike" cap="none">
              <a:solidFill>
                <a:srgbClr val="E988A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497" name="Google Shape;497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2"/>
          <p:cNvSpPr txBox="1"/>
          <p:nvPr/>
        </p:nvSpPr>
        <p:spPr>
          <a:xfrm>
            <a:off x="2115113" y="6689725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협업 과정</a:t>
            </a:r>
            <a:endParaRPr/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Notion &amp; Github</a:t>
            </a:r>
            <a:endParaRPr sz="30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2"/>
          <p:cNvSpPr txBox="1"/>
          <p:nvPr/>
        </p:nvSpPr>
        <p:spPr>
          <a:xfrm>
            <a:off x="2286000" y="3508171"/>
            <a:ext cx="73914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협업 과정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 txBox="1"/>
          <p:nvPr/>
        </p:nvSpPr>
        <p:spPr>
          <a:xfrm>
            <a:off x="1905000" y="1260475"/>
            <a:ext cx="120777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260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514" name="Google Shape;514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3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17" name="Google Shape;517;p33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2273300" y="1447800"/>
   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진행상황 및 코드 공유(Notion)</a:t>
            </a:r>
            <a:endParaRPr/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20000" y="3098125"/>
            <a:ext cx="5503999" cy="5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578300" y="2997200"/>
            <a:ext cx="6667500" cy="546735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  <p:pic>
        <p:nvPicPr>
          <p:cNvPr id="521" name="Google Shape;521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933838" y="3319950"/>
            <a:ext cx="2356825" cy="3315094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260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532" name="Google Shape;532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4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35" name="Google Shape;535;p34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36" name="Google Shape;536;p34"/>
          <p:cNvSpPr txBox="1"/>
          <p:nvPr/>
        </p:nvSpPr>
        <p:spPr>
          <a:xfrm>
            <a:off x="2273300" y="1447800"/>
   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진행상황 및 코드 공유(Github)</a:t>
            </a:r>
            <a:endParaRPr/>
          </a:p>
        </p:txBody>
      </p:sp>
      <p:pic>
        <p:nvPicPr>
          <p:cNvPr id="537" name="Google Shape;537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87338" y="3371700"/>
            <a:ext cx="8113326" cy="552083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547" name="Google Shape;547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5"/>
          <p:cNvSpPr txBox="1"/>
          <p:nvPr/>
        </p:nvSpPr>
        <p:spPr>
          <a:xfrm>
            <a:off x="2146350" y="7000600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 sz="30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소감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 txBox="1"/>
          <p:nvPr/>
        </p:nvSpPr>
        <p:spPr>
          <a:xfrm>
            <a:off x="2286000" y="3508171"/>
            <a:ext cx="73914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마치며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1905000" y="1260475"/>
            <a:ext cx="12077700" cy="20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</a:t>
            </a:r>
            <a:r>
              <a:rPr lang="en-US" sz="1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564" name="Google Shape;564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6515100"/>
            <a:ext cx="3403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3000" y="6324600"/>
            <a:ext cx="115062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28800" y="4991100"/>
            <a:ext cx="3403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53000" y="4800600"/>
            <a:ext cx="11493513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28800" y="3505200"/>
            <a:ext cx="3403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65686" y="3302000"/>
            <a:ext cx="11493513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28800" y="8115300"/>
            <a:ext cx="3403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927600" y="7924800"/>
            <a:ext cx="115062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6"/>
          <p:cNvSpPr txBox="1"/>
          <p:nvPr/>
        </p:nvSpPr>
        <p:spPr>
          <a:xfrm>
            <a:off x="2159000" y="67691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김선국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2159000" y="526415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김규한</a:t>
            </a:r>
            <a:endParaRPr/>
          </a:p>
        </p:txBody>
      </p:sp>
      <p:sp>
        <p:nvSpPr>
          <p:cNvPr id="576" name="Google Shape;576;p36"/>
          <p:cNvSpPr txBox="1"/>
          <p:nvPr/>
        </p:nvSpPr>
        <p:spPr>
          <a:xfrm>
            <a:off x="5321300" y="3543300"/>
            <a:ext cx="99314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urtlebot3의 환경 설정 및 자율 주행 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: ROS2 Node 간 통합 설계 , 발표 자료 제작  </a:t>
            </a:r>
            <a:endParaRPr/>
          </a:p>
        </p:txBody>
      </p:sp>
      <p:sp>
        <p:nvSpPr>
          <p:cNvPr id="577" name="Google Shape;577;p36"/>
          <p:cNvSpPr txBox="1"/>
          <p:nvPr/>
        </p:nvSpPr>
        <p:spPr>
          <a:xfrm>
            <a:off x="2159000" y="37465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이윤범</a:t>
            </a:r>
            <a:endParaRPr/>
          </a:p>
        </p:txBody>
      </p:sp>
      <p:sp>
        <p:nvSpPr>
          <p:cNvPr id="578" name="Google Shape;578;p36"/>
          <p:cNvSpPr txBox="1"/>
          <p:nvPr/>
        </p:nvSpPr>
        <p:spPr>
          <a:xfrm>
            <a:off x="5486400" y="1587500"/>
            <a:ext cx="7797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/>
          </a:p>
        </p:txBody>
      </p:sp>
      <p:sp>
        <p:nvSpPr>
          <p:cNvPr id="579" name="Google Shape;579;p36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80" name="Google Shape;580;p36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81" name="Google Shape;581;p36"/>
          <p:cNvSpPr txBox="1"/>
          <p:nvPr/>
        </p:nvSpPr>
        <p:spPr>
          <a:xfrm>
            <a:off x="2159000" y="83693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이민재</a:t>
            </a:r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5219700" y="5054600"/>
            <a:ext cx="99314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Gazebo World &amp; Real World의 전체적인 맵 구상 및 제작</a:t>
            </a:r>
            <a:endParaRPr/>
          </a:p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: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ROS2 Node 간 통합 설계 , 발표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5232400" y="6578600"/>
            <a:ext cx="106938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: Gazebo World &amp; Real World 에서의 Path Planning 알고리즘 설계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Sub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Turtlebot3 자율 주행,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ROS2 Node 간 통합 설계</a:t>
            </a:r>
            <a:endParaRPr/>
          </a:p>
        </p:txBody>
      </p:sp>
      <p:sp>
        <p:nvSpPr>
          <p:cNvPr id="584" name="Google Shape;584;p36"/>
          <p:cNvSpPr txBox="1"/>
          <p:nvPr/>
        </p:nvSpPr>
        <p:spPr>
          <a:xfrm>
            <a:off x="5321300" y="8153400"/>
            <a:ext cx="104346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AI 학습을 통한 객체 인식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342900" marR="0" lvl="0" indent="-342900" algn="l" rtl="0">
              <a:lnSpc>
                <a:spcPct val="126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: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ROS2 Node 간 통합 설계, 발표 자료 제작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28575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sp>
        <p:nvSpPr>
          <p:cNvPr id="595" name="Google Shape;595;p37"/>
          <p:cNvSpPr txBox="1"/>
          <p:nvPr/>
        </p:nvSpPr>
        <p:spPr>
          <a:xfrm>
            <a:off x="1943100" y="4546600"/>
            <a:ext cx="148463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/>
          </a:p>
        </p:txBody>
      </p:sp>
      <p:sp>
        <p:nvSpPr>
          <p:cNvPr id="596" name="Google Shape;596;p37"/>
          <p:cNvSpPr txBox="1"/>
          <p:nvPr/>
        </p:nvSpPr>
        <p:spPr>
          <a:xfrm>
            <a:off x="15633700" y="2006600"/>
            <a:ext cx="1181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2107045" y="6689725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주제 선정 및 과정 </a:t>
            </a:r>
            <a:endParaRPr sz="3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방향성 확립 및 구체화</a:t>
            </a:r>
            <a:endParaRPr sz="3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905000" y="1260475"/>
            <a:ext cx="120777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01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2286000" y="3508171"/>
            <a:ext cx="739140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1700" y="3403600"/>
            <a:ext cx="61722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71700" y="4318000"/>
            <a:ext cx="143891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73400" y="6781800"/>
            <a:ext cx="12573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19100" y="6477000"/>
            <a:ext cx="25273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79000" y="6477000"/>
            <a:ext cx="25273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426200" y="6477000"/>
            <a:ext cx="25273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73400" y="6477000"/>
            <a:ext cx="25273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747251" y="4292600"/>
            <a:ext cx="27305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776027" y="4977534"/>
            <a:ext cx="17653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271502" y="4429991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390900" y="4749800"/>
            <a:ext cx="17780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 txBox="1"/>
          <p:nvPr/>
        </p:nvSpPr>
        <p:spPr>
          <a:xfrm>
            <a:off x="13139882" y="7442200"/>
            <a:ext cx="271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물류 창고 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수송</a:t>
            </a: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자동화 프로젝트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3377576" y="6608618"/>
            <a:ext cx="20320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주제선정</a:t>
            </a:r>
            <a:endParaRPr sz="22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9398000" y="7410450"/>
            <a:ext cx="3289300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구역이 나누어진 대형 물류창고</a:t>
            </a:r>
            <a:endParaRPr sz="24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0071100" y="6578600"/>
            <a:ext cx="19304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활용방안</a:t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3048000" y="7386205"/>
            <a:ext cx="25781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자율주행 경로 탐색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295361" y="6610350"/>
            <a:ext cx="20320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 기술 탐색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6375400" y="7442200"/>
            <a:ext cx="25781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물체 인식 AI 학습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2336800" y="3594100"/>
            <a:ext cx="61595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주제 : 물류 이동 자동화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2895600" y="1587500"/>
   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 선정 및 과정</a:t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6695786" y="6593609"/>
            <a:ext cx="20320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물체 인식 활용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496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197" name="Google Shape;197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26900" y="5054600"/>
            <a:ext cx="2908300" cy="36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026900" y="5753100"/>
            <a:ext cx="45212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37180" y="5130800"/>
            <a:ext cx="2908300" cy="36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48500" y="5753100"/>
            <a:ext cx="45212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71700" y="5054600"/>
            <a:ext cx="2908300" cy="36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71700" y="5753100"/>
            <a:ext cx="45212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15">
            <a:alphaModFix amt="50000"/>
          </a:blip>
          <a:srcRect/>
          <a:stretch/>
        </p:blipFill>
        <p:spPr>
          <a:xfrm>
            <a:off x="2171700" y="3467100"/>
            <a:ext cx="14389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>
            <a:off x="12284652" y="6426200"/>
            <a:ext cx="4180898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물체 인식에 AI 알고리즘 사용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학습된 비전 모델 생성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개별 웹캠 연결하여 인식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2344400" y="52070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AI기술 활용</a:t>
            </a:r>
            <a:endParaRPr/>
          </a:p>
        </p:txBody>
      </p:sp>
      <p:sp>
        <p:nvSpPr>
          <p:cNvPr id="208" name="Google Shape;208;p17"/>
          <p:cNvSpPr txBox="1"/>
          <p:nvPr/>
        </p:nvSpPr>
        <p:spPr>
          <a:xfrm>
            <a:off x="7378700" y="5765800"/>
            <a:ext cx="39117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효율적인 동선 </a:t>
            </a:r>
            <a:r>
              <a:rPr lang="en-US" sz="23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planning 진행</a:t>
            </a:r>
            <a:endParaRPr sz="23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685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수송 시작부터 복귀까지 최단 이동 경로를 생성</a:t>
            </a:r>
            <a:endParaRPr sz="23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2527300" y="6007100"/>
            <a:ext cx="3822700" cy="2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물품 마다 배정된 구역 존재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시작 지점에서 물품 인식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각 구역에 물품 수송 후 복귀</a:t>
            </a:r>
            <a:endParaRPr sz="2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924863" y="5244962"/>
            <a:ext cx="3174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경로 탐색 알고리즘</a:t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501900" y="5207000"/>
            <a:ext cx="22606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방향</a:t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3657600" y="3746500"/>
            <a:ext cx="10668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TurtleBot 물류 수송 자동화를 위한 방향성 설정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4953001" y="1736100"/>
            <a:ext cx="9698100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방향성 확립 및 구체화</a:t>
            </a:r>
            <a:endParaRPr sz="6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2152650" y="7048500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개발 환경</a:t>
            </a:r>
            <a:endParaRPr sz="300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 구조도</a:t>
            </a:r>
            <a:endParaRPr/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286000" y="3508171"/>
            <a:ext cx="769620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방향 설정 및 구조화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1905000" y="1260475"/>
            <a:ext cx="120777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45050" y="-3065925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242" name="Google Shape;24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31350" y="5277250"/>
            <a:ext cx="4584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0800000">
            <a:off x="9544050" y="7372750"/>
            <a:ext cx="45847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54550" y="5277250"/>
            <a:ext cx="4584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10800000">
            <a:off x="4654550" y="7372750"/>
            <a:ext cx="4584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9"/>
          <p:cNvPicPr preferRelativeResize="0"/>
          <p:nvPr/>
        </p:nvPicPr>
        <p:blipFill rotWithShape="1">
          <a:blip r:embed="rId13">
            <a:alphaModFix amt="50000"/>
          </a:blip>
          <a:srcRect/>
          <a:stretch/>
        </p:blipFill>
        <p:spPr>
          <a:xfrm>
            <a:off x="4654550" y="3486550"/>
            <a:ext cx="9461501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11811000" y="8166100"/>
            <a:ext cx="4880598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10445751" y="7512450"/>
            <a:ext cx="275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개발환경 통합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4654549" y="8261750"/>
            <a:ext cx="44577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 SERVER 22.04</a:t>
            </a:r>
            <a:endParaRPr/>
          </a:p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(GUI없는 터미널기반 운영체제)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6237401" y="3969100"/>
            <a:ext cx="62958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>
                <a:solidFill>
                  <a:srgbClr val="427C55"/>
                </a:solidFill>
                <a:latin typeface="Calibri"/>
                <a:ea typeface="Calibri"/>
                <a:cs typeface="Calibri"/>
                <a:sym typeface="Calibri"/>
              </a:rPr>
              <a:t>프로젝트를 위한 개발 환경 Setup</a:t>
            </a:r>
            <a:endParaRPr sz="3600" b="1" i="0" u="none" strike="noStrike">
              <a:solidFill>
                <a:srgbClr val="427C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3492500" y="1692476"/>
            <a:ext cx="117983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 환경</a:t>
            </a:r>
            <a:endParaRPr sz="6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7416800" y="8712200"/>
            <a:ext cx="19558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개발환경설정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9950450" y="8261750"/>
            <a:ext cx="37974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ROS2기반 개발 환경 통합</a:t>
            </a:r>
            <a:endParaRPr/>
          </a:p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(Humble, ament_python)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5124450" y="7512450"/>
            <a:ext cx="3683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라즈베리파이 운영체제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1300" y="2895600"/>
            <a:ext cx="5207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2700000">
            <a:off x="16090900" y="1981200"/>
            <a:ext cx="698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5486400" y="1587500"/>
            <a:ext cx="7797800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시스템 구조도</a:t>
            </a:r>
            <a:endParaRPr sz="68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16395700" y="1930400"/>
            <a:ext cx="406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16154400" y="15621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9652000" y="3276600"/>
            <a:ext cx="5588000" cy="17907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시스템 노드 구조도  graph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사진 첨부해야함.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70100" y="3216825"/>
            <a:ext cx="45847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0"/>
          <p:cNvSpPr txBox="1"/>
          <p:nvPr/>
        </p:nvSpPr>
        <p:spPr>
          <a:xfrm>
            <a:off x="2666950" y="6671225"/>
            <a:ext cx="421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구조 설계 방향을 논의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핵심 모듈 및 흐름을 정의</a:t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10800000">
            <a:off x="2289200" y="5960025"/>
            <a:ext cx="458470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3003286" y="6093375"/>
            <a:ext cx="29718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12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시스템 구조 설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</a:t>
            </a:r>
            <a:endParaRPr sz="2400" b="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87FDC0-4195-2E79-4A48-8AAF3B1BC6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2051" y="3105150"/>
            <a:ext cx="6957567" cy="4730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FEC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00" y="647700"/>
            <a:ext cx="17335500" cy="91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4864100" y="-3136900"/>
            <a:ext cx="8572500" cy="16764000"/>
          </a:xfrm>
          <a:prstGeom prst="rect">
            <a:avLst/>
          </a:prstGeom>
          <a:noFill/>
          <a:ln>
            <a:noFill/>
          </a:ln>
          <a:effectLst>
            <a:outerShdw dist="65938" dir="21540000">
              <a:srgbClr val="000000">
                <a:alpha val="14901"/>
              </a:srgbClr>
            </a:outerShdw>
          </a:effectLst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35000" y="431800"/>
            <a:ext cx="4191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8011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8013700"/>
            <a:ext cx="14478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20900" y="7239000"/>
            <a:ext cx="14478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2286000" y="3508171"/>
            <a:ext cx="7391400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각 모듈 설명</a:t>
            </a:r>
            <a:endParaRPr sz="6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1905000" y="1260475"/>
            <a:ext cx="1207770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 03</a:t>
            </a:r>
            <a:endParaRPr/>
          </a:p>
        </p:txBody>
      </p:sp>
      <p:sp>
        <p:nvSpPr>
          <p:cNvPr id="294" name="Google Shape;294;p21"/>
          <p:cNvSpPr txBox="1"/>
          <p:nvPr/>
        </p:nvSpPr>
        <p:spPr>
          <a:xfrm>
            <a:off x="2152650" y="7048500"/>
            <a:ext cx="13995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모듈 별 기능 설명</a:t>
            </a:r>
            <a:endParaRPr sz="300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개발 과정에서의 핵심 이슈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098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사용자 지정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김규한</cp:lastModifiedBy>
  <cp:revision>2</cp:revision>
  <dcterms:modified xsi:type="dcterms:W3CDTF">2025-06-13T04:21:15Z</dcterms:modified>
</cp:coreProperties>
</file>