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284" r:id="rId3"/>
    <p:sldId id="285" r:id="rId4"/>
    <p:sldId id="286" r:id="rId5"/>
    <p:sldId id="288" r:id="rId6"/>
    <p:sldId id="287" r:id="rId7"/>
    <p:sldId id="289" r:id="rId8"/>
    <p:sldId id="291" r:id="rId9"/>
    <p:sldId id="290" r:id="rId1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AD8FAF7-7EF6-45F6-BF0D-E32D6C9A9FDA}">
          <p14:sldIdLst>
            <p14:sldId id="263"/>
            <p14:sldId id="284"/>
            <p14:sldId id="285"/>
            <p14:sldId id="286"/>
            <p14:sldId id="288"/>
            <p14:sldId id="287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687" userDrawn="1">
          <p15:clr>
            <a:srgbClr val="A4A3A4"/>
          </p15:clr>
        </p15:guide>
        <p15:guide id="3" orient="horz" pos="2251" userDrawn="1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104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5B7"/>
    <a:srgbClr val="4882AB"/>
    <a:srgbClr val="EC4301"/>
    <a:srgbClr val="1D2087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42" autoAdjust="0"/>
  </p:normalViewPr>
  <p:slideViewPr>
    <p:cSldViewPr snapToGrid="0">
      <p:cViewPr varScale="1">
        <p:scale>
          <a:sx n="114" d="100"/>
          <a:sy n="114" d="100"/>
        </p:scale>
        <p:origin x="1254" y="108"/>
      </p:cViewPr>
      <p:guideLst>
        <p:guide orient="horz" pos="663"/>
        <p:guide pos="3687"/>
        <p:guide orient="horz" pos="2251"/>
        <p:guide pos="6114"/>
        <p:guide pos="104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70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E94FD-F8E9-47FE-B550-C64FD8C528C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DDB05-D9B5-4530-8A04-962DDC38F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3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8D05-D2F2-487D-ABC3-4F9ACB1266EA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1EE02-02C6-497E-BEDA-CABFC474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00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761373" y="1245176"/>
            <a:ext cx="238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rPr>
              <a:t>고객이 부자가 되는 것을 돕는다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rPr>
              <a:t>.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 Unicode MS" panose="020B06040202020202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DB3888-0D91-4C4E-89F1-86482AD4CC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90" y="491513"/>
            <a:ext cx="2894420" cy="6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3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(대외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5633A-89B1-47CF-9150-EB44D36A2D08}"/>
              </a:ext>
            </a:extLst>
          </p:cNvPr>
          <p:cNvSpPr txBox="1"/>
          <p:nvPr userDrawn="1"/>
        </p:nvSpPr>
        <p:spPr>
          <a:xfrm>
            <a:off x="3761373" y="1245176"/>
            <a:ext cx="238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rPr>
              <a:t>고객이 부자가 되는 것을 돕는다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rPr>
              <a:t>.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 Unicode MS" panose="020B06040202020202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0ED4FA1-2AD9-4E0C-89B4-DC76F9075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90" y="491513"/>
            <a:ext cx="2894420" cy="67680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BABC4DC-1966-4B5D-9F3F-57F98E190B66}"/>
              </a:ext>
            </a:extLst>
          </p:cNvPr>
          <p:cNvGrpSpPr/>
          <p:nvPr userDrawn="1"/>
        </p:nvGrpSpPr>
        <p:grpSpPr>
          <a:xfrm>
            <a:off x="8278636" y="175215"/>
            <a:ext cx="1296822" cy="307777"/>
            <a:chOff x="8557534" y="34220"/>
            <a:chExt cx="1171366" cy="3260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9470C13-C7C3-4E1A-8BCA-09EB4DB758B9}"/>
                </a:ext>
              </a:extLst>
            </p:cNvPr>
            <p:cNvSpPr/>
            <p:nvPr/>
          </p:nvSpPr>
          <p:spPr>
            <a:xfrm>
              <a:off x="8557534" y="63724"/>
              <a:ext cx="1171366" cy="2516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DFA927-B594-454B-8D30-288CA687F6AC}"/>
                </a:ext>
              </a:extLst>
            </p:cNvPr>
            <p:cNvSpPr txBox="1"/>
            <p:nvPr/>
          </p:nvSpPr>
          <p:spPr>
            <a:xfrm>
              <a:off x="8557534" y="34220"/>
              <a:ext cx="1171365" cy="326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대   외   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41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-17774" y="541002"/>
            <a:ext cx="96898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3834624" y="6556743"/>
            <a:ext cx="2228850" cy="251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6F78573-09CF-4375-BF1A-2AAD80D048BD}" type="slidenum">
              <a:rPr lang="ko-KR" altLang="en-US" smtClean="0"/>
              <a:pPr/>
              <a:t>‹#›</a:t>
            </a:fld>
            <a:r>
              <a:rPr lang="en-US" altLang="ko-KR" dirty="0"/>
              <a:t>/9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9DD0A6-C4AB-4682-A1FF-6C843AB25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152" y="83127"/>
            <a:ext cx="978889" cy="40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1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 (대외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-17774" y="541002"/>
            <a:ext cx="96898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3834624" y="6556743"/>
            <a:ext cx="2228850" cy="251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6F78573-09CF-4375-BF1A-2AAD80D048BD}" type="slidenum">
              <a:rPr lang="ko-KR" altLang="en-US" smtClean="0"/>
              <a:pPr/>
              <a:t>‹#›</a:t>
            </a:fld>
            <a:r>
              <a:rPr lang="en-US" altLang="ko-KR" dirty="0"/>
              <a:t>/9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164730" y="117024"/>
            <a:ext cx="1296822" cy="307777"/>
            <a:chOff x="8557534" y="34220"/>
            <a:chExt cx="1171366" cy="326043"/>
          </a:xfrm>
        </p:grpSpPr>
        <p:sp>
          <p:nvSpPr>
            <p:cNvPr id="9" name="직사각형 8"/>
            <p:cNvSpPr/>
            <p:nvPr/>
          </p:nvSpPr>
          <p:spPr>
            <a:xfrm>
              <a:off x="8557534" y="63724"/>
              <a:ext cx="1171366" cy="2516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57534" y="34220"/>
              <a:ext cx="1171365" cy="326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대   외   비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D1ECA88-4371-4B16-A1B3-975712EA6D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152" y="83127"/>
            <a:ext cx="978889" cy="40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0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1D0FEAC-9425-4227-98CF-960DC0516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2488"/>
            <a:ext cx="9906000" cy="33551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3834624" y="6556743"/>
            <a:ext cx="2228850" cy="251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6F78573-09CF-4375-BF1A-2AAD80D048BD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</a:p>
        </p:txBody>
      </p:sp>
    </p:spTree>
    <p:extLst>
      <p:ext uri="{BB962C8B-B14F-4D97-AF65-F5344CB8AC3E}">
        <p14:creationId xmlns:p14="http://schemas.microsoft.com/office/powerpoint/2010/main" val="185743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ourcegear.com/diffmerge/downloads.php" TargetMode="External"/><Relationship Id="rId3" Type="http://schemas.openxmlformats.org/officeDocument/2006/relationships/hyperlink" Target="https://docs.aws.amazon.com/ko_kr/codedeploy/latest/userguide/welcome.html" TargetMode="External"/><Relationship Id="rId7" Type="http://schemas.openxmlformats.org/officeDocument/2006/relationships/hyperlink" Target="https://www.sourcetreeapp.com/" TargetMode="External"/><Relationship Id="rId2" Type="http://schemas.openxmlformats.org/officeDocument/2006/relationships/hyperlink" Target="https://www.inflearn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esstif.com/pages/viewpage.action?pageId=12943700" TargetMode="External"/><Relationship Id="rId5" Type="http://schemas.openxmlformats.org/officeDocument/2006/relationships/hyperlink" Target="http://blog.dramancompany.com/2017/04/aws-code-deploy%EB%A5%BC-%ED%86%B5%ED%95%9C-%EB%B0%B0%ED%8F%AC-%EC%9E%90%EB%8F%99%ED%99%94/" TargetMode="External"/><Relationship Id="rId4" Type="http://schemas.openxmlformats.org/officeDocument/2006/relationships/hyperlink" Target="https://docs.aws.amazon.com/ko_kr/codedeploy/latest/userguide/tutorials-github.html" TargetMode="External"/><Relationship Id="rId9" Type="http://schemas.openxmlformats.org/officeDocument/2006/relationships/hyperlink" Target="https://gitpluginforjira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726620" y="3378608"/>
            <a:ext cx="2819400" cy="2747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텍스트 개체 틀 3"/>
          <p:cNvSpPr txBox="1">
            <a:spLocks/>
          </p:cNvSpPr>
          <p:nvPr/>
        </p:nvSpPr>
        <p:spPr bwMode="auto">
          <a:xfrm>
            <a:off x="-16778" y="6144258"/>
            <a:ext cx="99060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rgbClr val="17375E"/>
                </a:solidFill>
                <a:latin typeface="Arial" panose="020B0604020202020204" pitchFamily="34" charset="0"/>
              </a:rPr>
              <a:t>2018. 07. 12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E66A5-F8C6-41A4-AE17-B4631E617BBD}"/>
              </a:ext>
            </a:extLst>
          </p:cNvPr>
          <p:cNvSpPr txBox="1"/>
          <p:nvPr/>
        </p:nvSpPr>
        <p:spPr>
          <a:xfrm>
            <a:off x="6659508" y="3094446"/>
            <a:ext cx="2819400" cy="2846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개발 </a:t>
            </a:r>
            <a:r>
              <a:rPr lang="en-US" altLang="ko-KR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팀 </a:t>
            </a:r>
            <a:r>
              <a:rPr lang="en-US" altLang="ko-KR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사원 김선민</a:t>
            </a:r>
            <a:endParaRPr lang="en-US" altLang="ko-KR" sz="12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B03277EF-5956-4CDB-A3FF-0A2F75FB9504}"/>
              </a:ext>
            </a:extLst>
          </p:cNvPr>
          <p:cNvSpPr txBox="1">
            <a:spLocks/>
          </p:cNvSpPr>
          <p:nvPr/>
        </p:nvSpPr>
        <p:spPr bwMode="auto">
          <a:xfrm>
            <a:off x="0" y="1524694"/>
            <a:ext cx="9906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1" rIns="91382" bIns="45691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000" b="1" dirty="0">
                <a:solidFill>
                  <a:srgbClr val="17375E"/>
                </a:solidFill>
                <a:latin typeface="Arial" panose="020B0604020202020204" pitchFamily="34" charset="0"/>
              </a:rPr>
              <a:t>IBK – Git</a:t>
            </a:r>
            <a:r>
              <a:rPr lang="ko-KR" altLang="en-US" sz="3000" b="1" dirty="0">
                <a:solidFill>
                  <a:srgbClr val="17375E"/>
                </a:solidFill>
                <a:latin typeface="Arial" panose="020B0604020202020204" pitchFamily="34" charset="0"/>
              </a:rPr>
              <a:t> 알아보기</a:t>
            </a:r>
            <a:endParaRPr lang="en-US" altLang="ko-KR" sz="3000" b="1" dirty="0">
              <a:solidFill>
                <a:srgbClr val="17375E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2F644-4C55-4DDC-AADC-0076848F4B13}"/>
              </a:ext>
            </a:extLst>
          </p:cNvPr>
          <p:cNvSpPr txBox="1"/>
          <p:nvPr/>
        </p:nvSpPr>
        <p:spPr>
          <a:xfrm>
            <a:off x="6826927" y="3668871"/>
            <a:ext cx="2140251" cy="28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Git </a:t>
            </a:r>
            <a:r>
              <a:rPr lang="ko-KR" alt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이란</a:t>
            </a:r>
            <a:r>
              <a:rPr lang="en-US" altLang="ko-KR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B7EF9-C487-4746-93F7-2EBF042A0E5A}"/>
              </a:ext>
            </a:extLst>
          </p:cNvPr>
          <p:cNvSpPr txBox="1"/>
          <p:nvPr/>
        </p:nvSpPr>
        <p:spPr>
          <a:xfrm>
            <a:off x="6826924" y="4228401"/>
            <a:ext cx="2140251" cy="28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Git GUI </a:t>
            </a:r>
            <a:r>
              <a:rPr lang="ko-KR" alt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프로그램 사용법</a:t>
            </a:r>
            <a:endParaRPr lang="en-US" altLang="ko-KR" sz="12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027FA-D962-48A5-AAAF-ED328299F403}"/>
              </a:ext>
            </a:extLst>
          </p:cNvPr>
          <p:cNvSpPr txBox="1"/>
          <p:nvPr/>
        </p:nvSpPr>
        <p:spPr>
          <a:xfrm>
            <a:off x="6826925" y="4788753"/>
            <a:ext cx="2140251" cy="28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AWS</a:t>
            </a:r>
            <a:r>
              <a:rPr lang="ko-KR" alt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</a:t>
            </a:r>
            <a:r>
              <a:rPr lang="en-US" altLang="ko-KR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25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altLang="ko-KR" sz="12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54A73-4F41-4CA2-9118-ACA2F40F2113}"/>
              </a:ext>
            </a:extLst>
          </p:cNvPr>
          <p:cNvSpPr txBox="1"/>
          <p:nvPr/>
        </p:nvSpPr>
        <p:spPr>
          <a:xfrm>
            <a:off x="6826925" y="5352601"/>
            <a:ext cx="2140251" cy="28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Git</a:t>
            </a:r>
            <a:r>
              <a:rPr lang="ko-KR" alt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 함께하는 도구들</a:t>
            </a:r>
            <a:endParaRPr lang="en-US" altLang="ko-KR" sz="12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8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E202F4-5A62-448C-A81F-4AD9C5A85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F78573-09CF-4375-BF1A-2AAD80D048BD}" type="slidenum">
              <a:rPr lang="ko-KR" altLang="en-US" smtClean="0"/>
              <a:pPr/>
              <a:t>2</a:t>
            </a:fld>
            <a:r>
              <a:rPr lang="en-US" altLang="ko-KR" dirty="0"/>
              <a:t>/9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47D96-226D-4738-BCDE-0459E314EC21}"/>
              </a:ext>
            </a:extLst>
          </p:cNvPr>
          <p:cNvSpPr txBox="1"/>
          <p:nvPr/>
        </p:nvSpPr>
        <p:spPr>
          <a:xfrm>
            <a:off x="226503" y="152423"/>
            <a:ext cx="3145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Git </a:t>
            </a:r>
            <a:r>
              <a:rPr lang="ko-KR" altLang="en-US" sz="1600" b="1" dirty="0">
                <a:latin typeface="+mn-ea"/>
              </a:rPr>
              <a:t>이란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56C9C-4AFB-49B1-8C3A-64A174E69C00}"/>
              </a:ext>
            </a:extLst>
          </p:cNvPr>
          <p:cNvSpPr txBox="1"/>
          <p:nvPr/>
        </p:nvSpPr>
        <p:spPr>
          <a:xfrm>
            <a:off x="226503" y="664066"/>
            <a:ext cx="94627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Git </a:t>
            </a:r>
            <a:r>
              <a:rPr lang="ko-KR" altLang="en-US" sz="2400" b="1" dirty="0">
                <a:latin typeface="+mn-ea"/>
              </a:rPr>
              <a:t>버전 관리 시스템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버전 관리를 위한 도구</a:t>
            </a:r>
            <a:r>
              <a:rPr lang="en-US" altLang="ko-KR" sz="2400" b="1" dirty="0">
                <a:latin typeface="+mn-ea"/>
              </a:rPr>
              <a:t>)</a:t>
            </a:r>
          </a:p>
          <a:p>
            <a:endParaRPr lang="en-US" altLang="ko-KR" sz="1000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버전 관리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형상 관리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작업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소스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latin typeface="+mn-ea"/>
              </a:rPr>
              <a:t>하나 또는 묶음을 하나의 버전으로 간주하여 관리 </a:t>
            </a:r>
            <a:r>
              <a:rPr lang="en-US" altLang="ko-KR" sz="1400" b="1" dirty="0">
                <a:latin typeface="+mn-ea"/>
              </a:rPr>
              <a:t>= </a:t>
            </a:r>
            <a:r>
              <a:rPr lang="ko-KR" altLang="en-US" sz="1400" b="1" dirty="0">
                <a:latin typeface="+mn-ea"/>
              </a:rPr>
              <a:t>변화의 관리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버전 관리 시스템     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작업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소스코드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latin typeface="+mn-ea"/>
              </a:rPr>
              <a:t>의 변화들을 기록하는 도구</a:t>
            </a:r>
            <a:endParaRPr lang="en-US" altLang="ko-KR" sz="1400" b="1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+mn-ea"/>
              </a:rPr>
              <a:t>원할 때 이전 버전의 내용을 볼 수 있다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〮 어떤 문제가 발생 하였을 때 문제의 맥락을 파악 할 수 있게 도와준다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〮 변화에 실패 하였을 때 과거의 상태로 쉽게 돌아갈 수 있게 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〮 실패에 대한 부담이 줄어든다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+mn-ea"/>
              </a:rPr>
              <a:t>협업할 때 유용하다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   〮 </a:t>
            </a:r>
            <a:r>
              <a:rPr lang="en-US" altLang="ko-KR" dirty="0">
                <a:latin typeface="+mn-ea"/>
              </a:rPr>
              <a:t>Branch(</a:t>
            </a:r>
            <a:r>
              <a:rPr lang="ko-KR" altLang="en-US" dirty="0">
                <a:latin typeface="+mn-ea"/>
              </a:rPr>
              <a:t>같은 내용의 다른 저장공간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생성하여 팀원 간 프로젝트를 수월히 관리가 가능하다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+mn-ea"/>
              </a:rPr>
              <a:t>네트워크가 되지않아도 </a:t>
            </a:r>
            <a:r>
              <a:rPr lang="en-US" altLang="ko-KR" sz="2000" b="1" dirty="0">
                <a:latin typeface="+mn-ea"/>
              </a:rPr>
              <a:t>Local(</a:t>
            </a:r>
            <a:r>
              <a:rPr lang="ko-KR" altLang="en-US" sz="2000" b="1" dirty="0">
                <a:latin typeface="+mn-ea"/>
              </a:rPr>
              <a:t>자신의 컴퓨터</a:t>
            </a:r>
            <a:r>
              <a:rPr lang="en-US" altLang="ko-KR" sz="2000" b="1" dirty="0">
                <a:latin typeface="+mn-ea"/>
              </a:rPr>
              <a:t>)</a:t>
            </a:r>
            <a:r>
              <a:rPr lang="ko-KR" altLang="en-US" sz="2000" b="1" dirty="0">
                <a:latin typeface="+mn-ea"/>
              </a:rPr>
              <a:t>에서 버전관리를 하고 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    </a:t>
            </a:r>
            <a:r>
              <a:rPr lang="ko-KR" altLang="en-US" sz="2000" b="1" dirty="0">
                <a:latin typeface="+mn-ea"/>
              </a:rPr>
              <a:t>네트워크가 연결 되었을 때 서버와 통신을 해도 된다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97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E202F4-5A62-448C-A81F-4AD9C5A85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F78573-09CF-4375-BF1A-2AAD80D048BD}" type="slidenum">
              <a:rPr lang="ko-KR" altLang="en-US" smtClean="0"/>
              <a:pPr/>
              <a:t>3</a:t>
            </a:fld>
            <a:r>
              <a:rPr lang="en-US" altLang="ko-KR" dirty="0"/>
              <a:t> /9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47D96-226D-4738-BCDE-0459E314EC21}"/>
              </a:ext>
            </a:extLst>
          </p:cNvPr>
          <p:cNvSpPr txBox="1"/>
          <p:nvPr/>
        </p:nvSpPr>
        <p:spPr>
          <a:xfrm>
            <a:off x="226503" y="152423"/>
            <a:ext cx="3145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Git </a:t>
            </a:r>
            <a:r>
              <a:rPr lang="ko-KR" altLang="en-US" sz="1600" b="1" dirty="0">
                <a:latin typeface="+mn-ea"/>
              </a:rPr>
              <a:t>이란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56C9C-4AFB-49B1-8C3A-64A174E69C00}"/>
              </a:ext>
            </a:extLst>
          </p:cNvPr>
          <p:cNvSpPr txBox="1"/>
          <p:nvPr/>
        </p:nvSpPr>
        <p:spPr>
          <a:xfrm>
            <a:off x="226503" y="664066"/>
            <a:ext cx="94627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Git GUI </a:t>
            </a:r>
            <a:r>
              <a:rPr lang="ko-KR" altLang="en-US" sz="2400" b="1" dirty="0">
                <a:latin typeface="+mn-ea"/>
              </a:rPr>
              <a:t>프로그램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dirty="0"/>
              <a:t>그래픽을 이용하여 더 쉽게 </a:t>
            </a:r>
            <a:r>
              <a:rPr lang="en-US" altLang="ko-KR" dirty="0"/>
              <a:t>git </a:t>
            </a:r>
            <a:r>
              <a:rPr lang="ko-KR" altLang="en-US" dirty="0"/>
              <a:t>프로그램 제공</a:t>
            </a:r>
            <a:r>
              <a:rPr lang="en-US" altLang="ko-KR" sz="2400" b="1" dirty="0">
                <a:latin typeface="+mn-ea"/>
              </a:rPr>
              <a:t>)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〮 Git GUI </a:t>
            </a:r>
            <a:r>
              <a:rPr lang="ko-KR" altLang="en-US" sz="2400" b="1" dirty="0">
                <a:latin typeface="+mn-ea"/>
              </a:rPr>
              <a:t>프로그램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en-US" altLang="ko-KR" sz="2000" dirty="0">
                <a:latin typeface="+mn-ea"/>
              </a:rPr>
              <a:t>Git </a:t>
            </a:r>
            <a:r>
              <a:rPr lang="ko-KR" altLang="en-US" sz="2000" dirty="0">
                <a:latin typeface="+mn-ea"/>
              </a:rPr>
              <a:t>설치할 때 같이 설치되는 </a:t>
            </a:r>
            <a:r>
              <a:rPr lang="en-US" altLang="ko-KR" sz="2000" dirty="0" err="1">
                <a:latin typeface="+mn-ea"/>
              </a:rPr>
              <a:t>Gui</a:t>
            </a:r>
            <a:r>
              <a:rPr lang="ko-KR" altLang="en-US" sz="2000" dirty="0">
                <a:latin typeface="+mn-ea"/>
              </a:rPr>
              <a:t>프로그램</a:t>
            </a:r>
            <a:r>
              <a:rPr lang="en-US" altLang="ko-KR" sz="2400" b="1" dirty="0">
                <a:latin typeface="+mn-ea"/>
              </a:rPr>
              <a:t>)</a:t>
            </a:r>
          </a:p>
          <a:p>
            <a:r>
              <a:rPr lang="en-US" altLang="ko-KR" sz="2400" b="1" dirty="0">
                <a:latin typeface="+mn-ea"/>
              </a:rPr>
              <a:t> - </a:t>
            </a:r>
            <a:r>
              <a:rPr lang="ko-KR" altLang="en-US" sz="2000" dirty="0">
                <a:latin typeface="+mn-ea"/>
              </a:rPr>
              <a:t>기본 </a:t>
            </a:r>
            <a:r>
              <a:rPr lang="en-US" altLang="ko-KR" sz="2000" dirty="0" err="1">
                <a:latin typeface="+mn-ea"/>
              </a:rPr>
              <a:t>Gui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환경이 구축되어 있지만 지원되는 기능이 부족하다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〮 </a:t>
            </a:r>
            <a:r>
              <a:rPr lang="en-US" altLang="ko-KR" sz="2400" b="1" dirty="0" err="1">
                <a:latin typeface="+mn-ea"/>
              </a:rPr>
              <a:t>Github</a:t>
            </a:r>
            <a:r>
              <a:rPr lang="en-US" altLang="ko-KR" sz="2400" b="1" dirty="0">
                <a:latin typeface="+mn-ea"/>
              </a:rPr>
              <a:t> Desktop(</a:t>
            </a:r>
            <a:r>
              <a:rPr lang="en-US" altLang="ko-KR" sz="2000" dirty="0" err="1">
                <a:latin typeface="+mn-ea"/>
              </a:rPr>
              <a:t>Github</a:t>
            </a:r>
            <a:r>
              <a:rPr lang="ko-KR" altLang="en-US" sz="2000" dirty="0">
                <a:latin typeface="+mn-ea"/>
              </a:rPr>
              <a:t>에서 제공하는 </a:t>
            </a:r>
            <a:r>
              <a:rPr lang="en-US" altLang="ko-KR" sz="2000" dirty="0">
                <a:latin typeface="+mn-ea"/>
              </a:rPr>
              <a:t>GUI </a:t>
            </a:r>
            <a:r>
              <a:rPr lang="ko-KR" altLang="en-US" sz="2000" dirty="0">
                <a:latin typeface="+mn-ea"/>
              </a:rPr>
              <a:t>프로그램</a:t>
            </a:r>
            <a:r>
              <a:rPr lang="en-US" altLang="ko-KR" sz="2400" b="1" dirty="0">
                <a:latin typeface="+mn-ea"/>
              </a:rPr>
              <a:t>)</a:t>
            </a:r>
          </a:p>
          <a:p>
            <a:r>
              <a:rPr lang="en-US" altLang="ko-KR" sz="2400" b="1" dirty="0">
                <a:latin typeface="+mn-ea"/>
              </a:rPr>
              <a:t> - </a:t>
            </a:r>
            <a:r>
              <a:rPr lang="ko-KR" altLang="en-US" dirty="0"/>
              <a:t>개발자마다 편리하게 사용하는 편집기를 그대로 사용할 수 있다</a:t>
            </a:r>
            <a:r>
              <a:rPr lang="en-US" altLang="ko-KR" dirty="0"/>
              <a:t>.</a:t>
            </a:r>
          </a:p>
          <a:p>
            <a:r>
              <a:rPr lang="en-US" altLang="ko-KR" sz="2400" b="1" dirty="0">
                <a:latin typeface="+mn-ea"/>
              </a:rPr>
              <a:t> - </a:t>
            </a:r>
            <a:r>
              <a:rPr lang="ko-KR" altLang="en-US" dirty="0"/>
              <a:t>이미지의 차이를 표시하는 기능을 사용할 수 있게 되었다</a:t>
            </a:r>
            <a:r>
              <a:rPr lang="en-US" altLang="ko-KR" dirty="0"/>
              <a:t>.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800" b="1" dirty="0">
                <a:latin typeface="+mn-ea"/>
              </a:rPr>
              <a:t>〮 </a:t>
            </a:r>
            <a:r>
              <a:rPr lang="en-US" altLang="ko-KR" sz="2400" b="1" dirty="0">
                <a:latin typeface="+mn-ea"/>
              </a:rPr>
              <a:t>SourceTree(</a:t>
            </a:r>
            <a:r>
              <a:rPr lang="en-US" altLang="ko-KR" sz="2000" dirty="0">
                <a:latin typeface="+mn-ea"/>
              </a:rPr>
              <a:t>Atlassian</a:t>
            </a:r>
            <a:r>
              <a:rPr lang="ko-KR" altLang="en-US" sz="2000" dirty="0">
                <a:latin typeface="+mn-ea"/>
              </a:rPr>
              <a:t>에서 제공하는 </a:t>
            </a:r>
            <a:r>
              <a:rPr lang="en-US" altLang="ko-KR" sz="2000" dirty="0">
                <a:latin typeface="+mn-ea"/>
              </a:rPr>
              <a:t>GUI </a:t>
            </a:r>
            <a:r>
              <a:rPr lang="ko-KR" altLang="en-US" sz="2000" dirty="0">
                <a:latin typeface="+mn-ea"/>
              </a:rPr>
              <a:t>프로그램</a:t>
            </a:r>
            <a:r>
              <a:rPr lang="en-US" altLang="ko-KR" sz="2400" b="1" dirty="0">
                <a:latin typeface="+mn-ea"/>
              </a:rPr>
              <a:t>)</a:t>
            </a:r>
          </a:p>
          <a:p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- Branch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Master</a:t>
            </a:r>
            <a:r>
              <a:rPr lang="ko-KR" altLang="en-US" sz="2000" dirty="0">
                <a:latin typeface="+mn-ea"/>
              </a:rPr>
              <a:t>의 병합에 용이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- </a:t>
            </a:r>
            <a:r>
              <a:rPr lang="ko-KR" altLang="en-US" sz="2000" dirty="0">
                <a:latin typeface="+mn-ea"/>
              </a:rPr>
              <a:t>쉬운 </a:t>
            </a:r>
            <a:r>
              <a:rPr lang="en-US" altLang="ko-KR" sz="2000" dirty="0">
                <a:latin typeface="+mn-ea"/>
              </a:rPr>
              <a:t>UI/UX</a:t>
            </a:r>
          </a:p>
          <a:p>
            <a:r>
              <a:rPr lang="en-US" altLang="ko-KR" sz="2000" dirty="0">
                <a:latin typeface="+mn-ea"/>
              </a:rPr>
              <a:t> - </a:t>
            </a:r>
            <a:r>
              <a:rPr lang="ko-KR" altLang="en-US" sz="2000" dirty="0">
                <a:latin typeface="+mn-ea"/>
              </a:rPr>
              <a:t>한글판 지원</a:t>
            </a:r>
            <a:endParaRPr lang="en-US" altLang="ko-KR" sz="2000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463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E202F4-5A62-448C-A81F-4AD9C5A85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F78573-09CF-4375-BF1A-2AAD80D048BD}" type="slidenum">
              <a:rPr lang="ko-KR" altLang="en-US" smtClean="0"/>
              <a:pPr/>
              <a:t>4</a:t>
            </a:fld>
            <a:r>
              <a:rPr lang="en-US" altLang="ko-KR" dirty="0"/>
              <a:t> /9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47D96-226D-4738-BCDE-0459E314EC21}"/>
              </a:ext>
            </a:extLst>
          </p:cNvPr>
          <p:cNvSpPr txBox="1"/>
          <p:nvPr/>
        </p:nvSpPr>
        <p:spPr>
          <a:xfrm>
            <a:off x="226503" y="152423"/>
            <a:ext cx="3145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GUI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프로그램 사용법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56C9C-4AFB-49B1-8C3A-64A174E69C00}"/>
              </a:ext>
            </a:extLst>
          </p:cNvPr>
          <p:cNvSpPr txBox="1"/>
          <p:nvPr/>
        </p:nvSpPr>
        <p:spPr>
          <a:xfrm>
            <a:off x="226503" y="664066"/>
            <a:ext cx="9462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Git GUI </a:t>
            </a:r>
            <a:r>
              <a:rPr lang="ko-KR" altLang="en-US" sz="2400" b="1" dirty="0">
                <a:latin typeface="+mn-ea"/>
              </a:rPr>
              <a:t>프로그램 </a:t>
            </a:r>
            <a:r>
              <a:rPr lang="en-US" altLang="ko-KR" sz="2400" b="1" dirty="0">
                <a:latin typeface="+mn-ea"/>
              </a:rPr>
              <a:t>SourceTree </a:t>
            </a:r>
            <a:r>
              <a:rPr lang="ko-KR" altLang="en-US" sz="2400" b="1" dirty="0">
                <a:latin typeface="+mn-ea"/>
              </a:rPr>
              <a:t>사용법</a:t>
            </a:r>
            <a:endParaRPr lang="en-US" altLang="ko-KR" sz="2400" b="1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다운로드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-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  <a:hlinkClick r:id="rId2"/>
              </a:rPr>
              <a:t>https://www.sourcetreeapp.com/</a:t>
            </a:r>
            <a:endParaRPr lang="en-US" altLang="ko-KR" sz="1600" dirty="0">
              <a:solidFill>
                <a:srgbClr val="0070C0"/>
              </a:solidFill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B31A7-9A34-4AA8-A547-93699965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38" y="2151483"/>
            <a:ext cx="6363251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E202F4-5A62-448C-A81F-4AD9C5A85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F78573-09CF-4375-BF1A-2AAD80D048BD}" type="slidenum">
              <a:rPr lang="ko-KR" altLang="en-US" smtClean="0"/>
              <a:pPr/>
              <a:t>5</a:t>
            </a:fld>
            <a:r>
              <a:rPr lang="en-US" altLang="ko-KR" dirty="0"/>
              <a:t> /9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47D96-226D-4738-BCDE-0459E314EC21}"/>
              </a:ext>
            </a:extLst>
          </p:cNvPr>
          <p:cNvSpPr txBox="1"/>
          <p:nvPr/>
        </p:nvSpPr>
        <p:spPr>
          <a:xfrm>
            <a:off x="226503" y="152423"/>
            <a:ext cx="3145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AWS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</a:t>
            </a:r>
            <a:r>
              <a:rPr lang="en-US" altLang="ko-KR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56C9C-4AFB-49B1-8C3A-64A174E69C00}"/>
              </a:ext>
            </a:extLst>
          </p:cNvPr>
          <p:cNvSpPr txBox="1"/>
          <p:nvPr/>
        </p:nvSpPr>
        <p:spPr>
          <a:xfrm>
            <a:off x="226503" y="664066"/>
            <a:ext cx="946278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AWS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세계최대의 </a:t>
            </a:r>
            <a:r>
              <a:rPr lang="en-US" altLang="ko-KR" sz="2000" b="1" dirty="0">
                <a:latin typeface="+mn-ea"/>
              </a:rPr>
              <a:t>Public Cloud</a:t>
            </a:r>
            <a:r>
              <a:rPr lang="ko-KR" altLang="en-US" sz="2000" b="1" dirty="0">
                <a:latin typeface="+mn-ea"/>
              </a:rPr>
              <a:t>로써 안전한 클라우드 서비스 플랫폼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 </a:t>
            </a:r>
          </a:p>
          <a:p>
            <a:r>
              <a:rPr lang="en-US" altLang="ko-KR" sz="2000" b="1" dirty="0">
                <a:latin typeface="+mn-ea"/>
              </a:rPr>
              <a:t>AWS Code Deploy</a:t>
            </a:r>
            <a:r>
              <a:rPr lang="ko-KR" altLang="en-US" sz="2000" b="1" dirty="0">
                <a:latin typeface="+mn-ea"/>
              </a:rPr>
              <a:t>를 통한 자동배포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※ Code Deploy : AWS Lambda, EC2</a:t>
            </a:r>
            <a:r>
              <a:rPr lang="ko-KR" altLang="en-US" sz="1400" b="1" dirty="0">
                <a:latin typeface="+mn-ea"/>
              </a:rPr>
              <a:t>에서 실행되는 컴퓨팅 서비스에 대한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소프트웨어 배포를 자동화하는 서비스</a:t>
            </a:r>
            <a:endParaRPr lang="en-US" altLang="ko-KR" sz="1400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- </a:t>
            </a:r>
            <a:r>
              <a:rPr lang="ko-KR" altLang="en-US" b="1" dirty="0">
                <a:latin typeface="+mn-ea"/>
              </a:rPr>
              <a:t>안전하고 신속하게 배포 가능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- </a:t>
            </a:r>
            <a:r>
              <a:rPr lang="ko-KR" altLang="en-US" b="1" dirty="0">
                <a:latin typeface="+mn-ea"/>
              </a:rPr>
              <a:t>가동 중지 시간 최소화 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가용성 최대화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오류 발생 경우 쉽게 롤백 가능</a:t>
            </a:r>
            <a:r>
              <a:rPr lang="en-US" altLang="ko-KR" b="1" dirty="0">
                <a:latin typeface="+mn-ea"/>
              </a:rPr>
              <a:t>)</a:t>
            </a:r>
          </a:p>
          <a:p>
            <a:r>
              <a:rPr lang="en-US" altLang="ko-KR" b="1" dirty="0">
                <a:latin typeface="+mn-ea"/>
              </a:rPr>
              <a:t>  - </a:t>
            </a:r>
            <a:r>
              <a:rPr lang="ko-KR" altLang="en-US" b="1" dirty="0">
                <a:latin typeface="+mn-ea"/>
              </a:rPr>
              <a:t>중앙 </a:t>
            </a:r>
            <a:r>
              <a:rPr lang="ko-KR" altLang="en-US" b="1" dirty="0" err="1">
                <a:latin typeface="+mn-ea"/>
              </a:rPr>
              <a:t>집중식</a:t>
            </a:r>
            <a:r>
              <a:rPr lang="ko-KR" altLang="en-US" b="1" dirty="0">
                <a:latin typeface="+mn-ea"/>
              </a:rPr>
              <a:t> 제어 </a:t>
            </a:r>
            <a:r>
              <a:rPr lang="en-US" altLang="ko-KR" b="1" dirty="0">
                <a:latin typeface="+mn-ea"/>
              </a:rPr>
              <a:t>(CLI</a:t>
            </a:r>
            <a:r>
              <a:rPr lang="ko-KR" altLang="en-US" b="1" dirty="0">
                <a:latin typeface="+mn-ea"/>
              </a:rPr>
              <a:t>를 통해 쉽게 배포를 시작하고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상태를 추적 가능</a:t>
            </a:r>
            <a:r>
              <a:rPr lang="en-US" altLang="ko-KR" b="1" dirty="0">
                <a:latin typeface="+mn-ea"/>
              </a:rPr>
              <a:t>)</a:t>
            </a:r>
          </a:p>
          <a:p>
            <a:r>
              <a:rPr lang="en-US" altLang="ko-KR" b="1" dirty="0">
                <a:latin typeface="+mn-ea"/>
              </a:rPr>
              <a:t>  - EC2, Lambda</a:t>
            </a:r>
            <a:r>
              <a:rPr lang="ko-KR" altLang="en-US" b="1" dirty="0">
                <a:latin typeface="+mn-ea"/>
              </a:rPr>
              <a:t>에 배포할 때 동일한 환경을 제공</a:t>
            </a:r>
            <a:r>
              <a:rPr lang="en-US" altLang="ko-KR" b="1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언어의 구애를 받지 않음</a:t>
            </a:r>
            <a:r>
              <a:rPr lang="en-US" altLang="ko-KR" b="1" dirty="0">
                <a:latin typeface="+mn-ea"/>
              </a:rPr>
              <a:t>.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2000" b="1" dirty="0">
                <a:latin typeface="+mn-ea"/>
              </a:rPr>
              <a:t>사용 절차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- ASW </a:t>
            </a:r>
            <a:r>
              <a:rPr lang="en-US" altLang="ko-KR" b="1" dirty="0" err="1">
                <a:latin typeface="+mn-ea"/>
              </a:rPr>
              <a:t>CodeDelpoy</a:t>
            </a:r>
            <a:r>
              <a:rPr lang="ko-KR" altLang="en-US" b="1" dirty="0">
                <a:latin typeface="+mn-ea"/>
              </a:rPr>
              <a:t>와 호환되는 개정</a:t>
            </a:r>
            <a:r>
              <a:rPr lang="en-US" altLang="ko-KR" b="1" dirty="0">
                <a:latin typeface="+mn-ea"/>
              </a:rPr>
              <a:t>(revision)</a:t>
            </a:r>
            <a:r>
              <a:rPr lang="ko-KR" altLang="en-US" b="1" dirty="0">
                <a:latin typeface="+mn-ea"/>
              </a:rPr>
              <a:t>을 생성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- </a:t>
            </a:r>
            <a:r>
              <a:rPr lang="en-US" altLang="ko-KR" b="1" dirty="0" err="1">
                <a:latin typeface="+mn-ea"/>
              </a:rPr>
              <a:t>Github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계정을 사용하여 </a:t>
            </a:r>
            <a:r>
              <a:rPr lang="en-US" altLang="ko-KR" b="1" dirty="0" err="1">
                <a:latin typeface="+mn-ea"/>
              </a:rPr>
              <a:t>Github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저장소에 개정을 추가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- </a:t>
            </a:r>
            <a:r>
              <a:rPr lang="en-US" altLang="ko-KR" b="1" dirty="0" err="1">
                <a:latin typeface="+mn-ea"/>
              </a:rPr>
              <a:t>Github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저장소에 있는 개정을 </a:t>
            </a:r>
            <a:r>
              <a:rPr lang="en-US" altLang="ko-KR" b="1" dirty="0" err="1">
                <a:latin typeface="+mn-ea"/>
              </a:rPr>
              <a:t>CodeDelpoy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배포용으로 구성된 대상 인스턴스 배포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2000" b="1" dirty="0">
                <a:latin typeface="+mn-ea"/>
              </a:rPr>
              <a:t>배포 단계 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- </a:t>
            </a:r>
            <a:r>
              <a:rPr lang="en-US" altLang="ko-KR" b="1" dirty="0" err="1">
                <a:latin typeface="+mn-ea"/>
              </a:rPr>
              <a:t>Github</a:t>
            </a:r>
            <a:r>
              <a:rPr lang="ko-KR" altLang="en-US" b="1" dirty="0">
                <a:latin typeface="+mn-ea"/>
              </a:rPr>
              <a:t>에 코드 </a:t>
            </a:r>
            <a:r>
              <a:rPr lang="en-US" altLang="ko-KR" b="1" dirty="0">
                <a:latin typeface="+mn-ea"/>
              </a:rPr>
              <a:t>push</a:t>
            </a:r>
          </a:p>
          <a:p>
            <a:r>
              <a:rPr lang="en-US" altLang="ko-KR" b="1" dirty="0">
                <a:latin typeface="+mn-ea"/>
              </a:rPr>
              <a:t>  - AWS Code </a:t>
            </a:r>
            <a:r>
              <a:rPr lang="en-US" altLang="ko-KR" b="1" dirty="0" err="1">
                <a:latin typeface="+mn-ea"/>
              </a:rPr>
              <a:t>Delpoy</a:t>
            </a:r>
            <a:r>
              <a:rPr lang="en-US" altLang="ko-KR" b="1" dirty="0">
                <a:latin typeface="+mn-ea"/>
              </a:rPr>
              <a:t> Console</a:t>
            </a:r>
            <a:r>
              <a:rPr lang="ko-KR" altLang="en-US" b="1" dirty="0">
                <a:latin typeface="+mn-ea"/>
              </a:rPr>
              <a:t>에서 새로운 배포 클릭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- Git</a:t>
            </a:r>
            <a:r>
              <a:rPr lang="ko-KR" altLang="en-US" b="1" dirty="0">
                <a:latin typeface="+mn-ea"/>
              </a:rPr>
              <a:t>의 </a:t>
            </a:r>
            <a:r>
              <a:rPr lang="en-US" altLang="ko-KR" b="1" dirty="0">
                <a:latin typeface="+mn-ea"/>
              </a:rPr>
              <a:t>commit ID </a:t>
            </a:r>
            <a:r>
              <a:rPr lang="ko-KR" altLang="en-US" b="1" dirty="0">
                <a:latin typeface="+mn-ea"/>
              </a:rPr>
              <a:t>입력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48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E202F4-5A62-448C-A81F-4AD9C5A85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F78573-09CF-4375-BF1A-2AAD80D048BD}" type="slidenum">
              <a:rPr lang="ko-KR" altLang="en-US" smtClean="0"/>
              <a:pPr/>
              <a:t>6</a:t>
            </a:fld>
            <a:r>
              <a:rPr lang="en-US" altLang="ko-KR" dirty="0"/>
              <a:t> /9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47D96-226D-4738-BCDE-0459E314EC21}"/>
              </a:ext>
            </a:extLst>
          </p:cNvPr>
          <p:cNvSpPr txBox="1"/>
          <p:nvPr/>
        </p:nvSpPr>
        <p:spPr>
          <a:xfrm>
            <a:off x="226503" y="152423"/>
            <a:ext cx="3145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 함께하는 도구들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56C9C-4AFB-49B1-8C3A-64A174E69C00}"/>
              </a:ext>
            </a:extLst>
          </p:cNvPr>
          <p:cNvSpPr txBox="1"/>
          <p:nvPr/>
        </p:nvSpPr>
        <p:spPr>
          <a:xfrm>
            <a:off x="226503" y="664066"/>
            <a:ext cx="946278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Jira (</a:t>
            </a:r>
            <a:r>
              <a:rPr lang="ko-KR" altLang="en-US" sz="2400" b="1" dirty="0">
                <a:latin typeface="+mn-ea"/>
              </a:rPr>
              <a:t>이슈 관리 시스템</a:t>
            </a:r>
            <a:r>
              <a:rPr lang="en-US" altLang="ko-KR" sz="2400" b="1" dirty="0">
                <a:latin typeface="+mn-ea"/>
              </a:rPr>
              <a:t>)</a:t>
            </a:r>
            <a:endParaRPr lang="en-US" altLang="ko-KR" sz="2000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이슈 관리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작업 관리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일반적인 이슈에서 부터 프로젝트 관리까지의 각각의 작업을 이슈라는 단위로 관리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이슈 관리 시스템     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버그 추적 시스템에서 시작되어 현재는 프로젝트 관리까지 지원하는 시스템</a:t>
            </a:r>
            <a:endParaRPr lang="en-US" altLang="ko-KR" sz="14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r>
              <a:rPr lang="ko-KR" altLang="en-US" sz="2000" b="1" dirty="0">
                <a:latin typeface="+mn-ea"/>
              </a:rPr>
              <a:t>장점</a:t>
            </a:r>
            <a:endParaRPr lang="en-US" altLang="ko-KR" sz="2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400" b="1" dirty="0">
                <a:latin typeface="+mn-ea"/>
              </a:rPr>
              <a:t>이슈 해결에 대한 히스토리가 남아 언제든 이전 처리 과정을 되짚어 볼 수 있다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400" b="1" dirty="0">
                <a:latin typeface="+mn-ea"/>
              </a:rPr>
              <a:t>특정 이슈를 누가 발견했는지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누가 해결해야 하는지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이슈는 현재 어떤 상태인지 한눈에 파악이 가능하다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400" b="1" dirty="0">
                <a:latin typeface="+mn-ea"/>
              </a:rPr>
              <a:t>개발 단계에서 버그를 관리 가능하고</a:t>
            </a:r>
            <a:r>
              <a:rPr lang="en-US" altLang="ko-KR" sz="1400" b="1" dirty="0">
                <a:latin typeface="+mn-ea"/>
              </a:rPr>
              <a:t>, Git</a:t>
            </a:r>
            <a:r>
              <a:rPr lang="ko-KR" altLang="en-US" sz="1400" b="1" dirty="0">
                <a:latin typeface="+mn-ea"/>
              </a:rPr>
              <a:t>과 연동하여 소스 수정 내역을 남길 수 있다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400" b="1" dirty="0">
                <a:latin typeface="+mn-ea"/>
              </a:rPr>
              <a:t>다양한 플러그인 지원이 가능하고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입맛대로 커스터마이징이 가능하다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ko-KR" altLang="en-US" sz="2000" b="1" dirty="0">
                <a:latin typeface="+mn-ea"/>
              </a:rPr>
              <a:t>단점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- </a:t>
            </a:r>
            <a:r>
              <a:rPr lang="ko-KR" altLang="en-US" sz="1400" b="1" dirty="0">
                <a:latin typeface="+mn-ea"/>
              </a:rPr>
              <a:t>유료다</a:t>
            </a:r>
            <a:r>
              <a:rPr lang="en-US" altLang="ko-KR" sz="1400" b="1" dirty="0">
                <a:latin typeface="+mn-ea"/>
              </a:rPr>
              <a:t>. 10</a:t>
            </a:r>
            <a:r>
              <a:rPr lang="ko-KR" altLang="en-US" sz="1400" b="1" dirty="0">
                <a:latin typeface="+mn-ea"/>
              </a:rPr>
              <a:t>명까지는 </a:t>
            </a:r>
            <a:r>
              <a:rPr lang="en-US" altLang="ko-KR" sz="1400" b="1" dirty="0">
                <a:latin typeface="+mn-ea"/>
              </a:rPr>
              <a:t>$10</a:t>
            </a:r>
            <a:r>
              <a:rPr lang="ko-KR" altLang="en-US" sz="1400" b="1" dirty="0">
                <a:latin typeface="+mn-ea"/>
              </a:rPr>
              <a:t>로 저렴하지만 그 이상은 비용의 부담이 있어 보인다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r>
              <a:rPr lang="en-US" altLang="ko-KR" sz="1400" b="1" dirty="0">
                <a:latin typeface="+mn-ea"/>
              </a:rPr>
              <a:t> - </a:t>
            </a:r>
            <a:r>
              <a:rPr lang="ko-KR" altLang="en-US" sz="1400" b="1" dirty="0">
                <a:latin typeface="+mn-ea"/>
              </a:rPr>
              <a:t>화면이 복잡하고 다양한 기능들이 지원이 가능하여 익숙하지 않은 상태에서 사용하기 어려움이 있다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* </a:t>
            </a:r>
            <a:r>
              <a:rPr lang="ko-KR" altLang="en-US" sz="1400" b="1" dirty="0">
                <a:latin typeface="+mn-ea"/>
              </a:rPr>
              <a:t>가격 </a:t>
            </a:r>
            <a:r>
              <a:rPr lang="en-US" altLang="ko-KR" sz="1400" b="1" dirty="0">
                <a:latin typeface="+mn-ea"/>
              </a:rPr>
              <a:t>– 10</a:t>
            </a:r>
            <a:r>
              <a:rPr lang="ko-KR" altLang="en-US" sz="1400" b="1" dirty="0">
                <a:latin typeface="+mn-ea"/>
              </a:rPr>
              <a:t>명 </a:t>
            </a:r>
            <a:r>
              <a:rPr lang="en-US" altLang="ko-KR" sz="1400" b="1" dirty="0">
                <a:latin typeface="+mn-ea"/>
              </a:rPr>
              <a:t>: $10, 25</a:t>
            </a:r>
            <a:r>
              <a:rPr lang="ko-KR" altLang="en-US" sz="1400" b="1" dirty="0">
                <a:latin typeface="+mn-ea"/>
              </a:rPr>
              <a:t>명 </a:t>
            </a:r>
            <a:r>
              <a:rPr lang="en-US" altLang="ko-KR" sz="1400" b="1" dirty="0">
                <a:latin typeface="+mn-ea"/>
              </a:rPr>
              <a:t>: $2000, 50</a:t>
            </a:r>
            <a:r>
              <a:rPr lang="ko-KR" altLang="en-US" sz="1400" b="1" dirty="0">
                <a:latin typeface="+mn-ea"/>
              </a:rPr>
              <a:t>명 </a:t>
            </a:r>
            <a:r>
              <a:rPr lang="en-US" altLang="ko-KR" sz="1400" b="1" dirty="0">
                <a:latin typeface="+mn-ea"/>
              </a:rPr>
              <a:t>: $3600, …</a:t>
            </a:r>
          </a:p>
          <a:p>
            <a:r>
              <a:rPr lang="en-US" altLang="ko-KR" sz="1100" b="1" dirty="0">
                <a:latin typeface="+mn-ea"/>
              </a:rPr>
              <a:t> 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한줄평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–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개발 이슈를 관리하면서 크게는 프로젝트를 관리를 하고 그것을 쉽게 파악이 가능한 면에서 유용하다고 생각되지만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</a:t>
            </a:r>
          </a:p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          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몇몇 기능이 현재 사용하고 있는 콜라비와 겹치고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일정관리 면에서는 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콜라비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 대신에 사용할 정도로 부족함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965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E202F4-5A62-448C-A81F-4AD9C5A85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F78573-09CF-4375-BF1A-2AAD80D048BD}" type="slidenum">
              <a:rPr lang="ko-KR" altLang="en-US" smtClean="0"/>
              <a:pPr/>
              <a:t>7</a:t>
            </a:fld>
            <a:r>
              <a:rPr lang="en-US" altLang="ko-KR" dirty="0"/>
              <a:t> /9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47D96-226D-4738-BCDE-0459E314EC21}"/>
              </a:ext>
            </a:extLst>
          </p:cNvPr>
          <p:cNvSpPr txBox="1"/>
          <p:nvPr/>
        </p:nvSpPr>
        <p:spPr>
          <a:xfrm>
            <a:off x="226503" y="152423"/>
            <a:ext cx="3145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 함께하는 도구들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56C9C-4AFB-49B1-8C3A-64A174E69C00}"/>
              </a:ext>
            </a:extLst>
          </p:cNvPr>
          <p:cNvSpPr txBox="1"/>
          <p:nvPr/>
        </p:nvSpPr>
        <p:spPr>
          <a:xfrm>
            <a:off x="226503" y="664066"/>
            <a:ext cx="9462781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Git</a:t>
            </a:r>
            <a:r>
              <a:rPr lang="ko-KR" altLang="en-US" sz="2400" b="1" dirty="0">
                <a:latin typeface="+mn-ea"/>
              </a:rPr>
              <a:t>의 데이터를 저장하는 서버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즉 </a:t>
            </a:r>
            <a:r>
              <a:rPr lang="en-US" altLang="ko-KR" sz="2400" b="1" dirty="0">
                <a:latin typeface="+mn-ea"/>
              </a:rPr>
              <a:t>Git</a:t>
            </a:r>
            <a:r>
              <a:rPr lang="ko-KR" altLang="en-US" sz="2400" b="1" dirty="0">
                <a:latin typeface="+mn-ea"/>
              </a:rPr>
              <a:t>의 원격 저장소</a:t>
            </a:r>
            <a:endParaRPr lang="en-US" altLang="ko-KR" sz="2000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 err="1">
                <a:latin typeface="+mn-ea"/>
              </a:rPr>
              <a:t>Github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가장 널리 쓰이고 있는 원격 저장소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조직 그룹을 만들 수 있어 협업하기 편하다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  - </a:t>
            </a:r>
            <a:r>
              <a:rPr lang="ko-KR" altLang="en-US" dirty="0"/>
              <a:t>가장 안정적인 서버 상태를 제공</a:t>
            </a:r>
            <a:endParaRPr lang="en-US" altLang="ko-KR" sz="14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- Private </a:t>
            </a:r>
            <a:r>
              <a:rPr lang="ko-KR" altLang="en-US" dirty="0">
                <a:latin typeface="+mn-ea"/>
              </a:rPr>
              <a:t>저장소를 이용하려면 유료이다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>
                <a:latin typeface="+mn-ea"/>
              </a:rPr>
              <a:t>가장 비쌈</a:t>
            </a:r>
            <a:r>
              <a:rPr lang="en-US" altLang="ko-KR" dirty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2. Bitbucket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다음으로 많이 쓰이는 원격 저장소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- Atlassian</a:t>
            </a:r>
            <a:r>
              <a:rPr lang="ko-KR" altLang="en-US" dirty="0">
                <a:latin typeface="+mn-ea"/>
              </a:rPr>
              <a:t>에서 배포한 도구이며 </a:t>
            </a:r>
            <a:r>
              <a:rPr lang="en-US" altLang="ko-KR" dirty="0">
                <a:latin typeface="+mn-ea"/>
              </a:rPr>
              <a:t>Atlassian </a:t>
            </a:r>
            <a:r>
              <a:rPr lang="ko-KR" altLang="en-US" dirty="0">
                <a:latin typeface="+mn-ea"/>
              </a:rPr>
              <a:t>도구들과 호환이 잘 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  - Private</a:t>
            </a:r>
            <a:r>
              <a:rPr lang="ko-KR" altLang="en-US" dirty="0">
                <a:latin typeface="+mn-ea"/>
              </a:rPr>
              <a:t> 저장소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명 이하 무료</a:t>
            </a:r>
            <a:endParaRPr lang="en-US" altLang="ko-KR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3. Gitlab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아직 많이 </a:t>
            </a:r>
            <a:r>
              <a:rPr lang="ko-KR" altLang="en-US" dirty="0" err="1">
                <a:latin typeface="+mn-ea"/>
              </a:rPr>
              <a:t>안쓰이지만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저장소를 이용하기 위해 쓰는 고객이 많다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와 많이 유사하지만 조직 그룹을 만들어 따로 관리하는 기능이 아직 없다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  - Private </a:t>
            </a:r>
            <a:r>
              <a:rPr lang="ko-KR" altLang="en-US" dirty="0">
                <a:latin typeface="+mn-ea"/>
              </a:rPr>
              <a:t>저장소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명 이하 무료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유료 상품도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 중 가장 저렴하다</a:t>
            </a:r>
            <a:r>
              <a:rPr lang="en-US" altLang="ko-KR" dirty="0">
                <a:latin typeface="+mn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65903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E202F4-5A62-448C-A81F-4AD9C5A85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F78573-09CF-4375-BF1A-2AAD80D048BD}" type="slidenum">
              <a:rPr lang="ko-KR" altLang="en-US" smtClean="0"/>
              <a:pPr/>
              <a:t>8</a:t>
            </a:fld>
            <a:r>
              <a:rPr lang="en-US" altLang="ko-KR" dirty="0"/>
              <a:t> /9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47D96-226D-4738-BCDE-0459E314EC21}"/>
              </a:ext>
            </a:extLst>
          </p:cNvPr>
          <p:cNvSpPr txBox="1"/>
          <p:nvPr/>
        </p:nvSpPr>
        <p:spPr>
          <a:xfrm>
            <a:off x="226503" y="152423"/>
            <a:ext cx="3145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참고자료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56C9C-4AFB-49B1-8C3A-64A174E69C00}"/>
              </a:ext>
            </a:extLst>
          </p:cNvPr>
          <p:cNvSpPr txBox="1"/>
          <p:nvPr/>
        </p:nvSpPr>
        <p:spPr>
          <a:xfrm>
            <a:off x="226503" y="664066"/>
            <a:ext cx="946278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〮  SourceTree</a:t>
            </a:r>
          </a:p>
          <a:p>
            <a:r>
              <a:rPr lang="en-US" altLang="ko-KR" sz="1600" b="1" dirty="0">
                <a:latin typeface="+mn-ea"/>
              </a:rPr>
              <a:t>   </a:t>
            </a:r>
            <a:r>
              <a:rPr lang="en-US" altLang="ko-KR" sz="1600" dirty="0">
                <a:latin typeface="+mn-ea"/>
              </a:rPr>
              <a:t>- </a:t>
            </a:r>
            <a:r>
              <a:rPr lang="en-US" altLang="ko-KR" sz="1600" dirty="0" err="1">
                <a:latin typeface="+mn-ea"/>
              </a:rPr>
              <a:t>Inflearn</a:t>
            </a:r>
            <a:r>
              <a:rPr lang="en-US" altLang="ko-KR" sz="1600" dirty="0">
                <a:latin typeface="+mn-ea"/>
              </a:rPr>
              <a:t> &gt; </a:t>
            </a:r>
            <a:r>
              <a:rPr lang="ko-KR" altLang="en-US" sz="1600" dirty="0" err="1">
                <a:latin typeface="+mn-ea"/>
              </a:rPr>
              <a:t>소스트리를</a:t>
            </a:r>
            <a:r>
              <a:rPr lang="ko-KR" altLang="en-US" sz="1600" dirty="0">
                <a:latin typeface="+mn-ea"/>
              </a:rPr>
              <a:t> 사용하여 </a:t>
            </a:r>
            <a:r>
              <a:rPr lang="en-US" altLang="ko-KR" sz="1600" dirty="0">
                <a:latin typeface="+mn-ea"/>
              </a:rPr>
              <a:t>Git </a:t>
            </a:r>
            <a:r>
              <a:rPr lang="ko-KR" altLang="en-US" sz="1600" dirty="0">
                <a:latin typeface="+mn-ea"/>
              </a:rPr>
              <a:t>사용하기 강의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dirty="0">
                <a:latin typeface="+mn-ea"/>
                <a:hlinkClick r:id="rId2"/>
              </a:rPr>
              <a:t>https://www.inflearn.com/</a:t>
            </a:r>
            <a:endParaRPr lang="en-US" altLang="ko-KR" sz="1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〮  AWS Code Deploy </a:t>
            </a:r>
          </a:p>
          <a:p>
            <a:r>
              <a:rPr lang="en-US" altLang="ko-KR" sz="1600" b="1" dirty="0">
                <a:latin typeface="+mn-ea"/>
              </a:rPr>
              <a:t>   </a:t>
            </a:r>
            <a:r>
              <a:rPr lang="en-US" altLang="ko-KR" sz="1600" dirty="0">
                <a:latin typeface="+mn-ea"/>
              </a:rPr>
              <a:t>- AWS Code Deploy </a:t>
            </a:r>
            <a:r>
              <a:rPr lang="ko-KR" altLang="en-US" sz="1600" dirty="0">
                <a:latin typeface="+mn-ea"/>
              </a:rPr>
              <a:t>설명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  <a:hlinkClick r:id="rId3"/>
              </a:rPr>
              <a:t>   https://docs.aws.amazon.com/ko_kr/codedeploy/latest/userguide/welcome.html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- AWS Code Deploy 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 err="1">
                <a:latin typeface="+mn-ea"/>
              </a:rPr>
              <a:t>Github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연동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dirty="0">
                <a:latin typeface="+mn-ea"/>
                <a:hlinkClick r:id="rId4"/>
              </a:rPr>
              <a:t>https://docs.aws.amazon.com/ko_kr/codedeploy/latest/userguide/tutorials-github.html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dirty="0">
                <a:latin typeface="+mn-ea"/>
                <a:hlinkClick r:id="rId5"/>
              </a:rPr>
              <a:t>http://blog.dramancompany.com/2017/04/aws-code-deploy%EB%A5%BC-%ED%86%B5%ED%95%9C-%EB%B0%B0%ED%8F%AC-%EC%9E%90%EB%8F%99%ED%99%94/</a:t>
            </a:r>
            <a:endParaRPr lang="en-US" altLang="ko-KR" sz="1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〮  Jira 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sz="1600" dirty="0">
                <a:latin typeface="+mn-ea"/>
              </a:rPr>
              <a:t>- Jira </a:t>
            </a:r>
            <a:r>
              <a:rPr lang="ko-KR" altLang="en-US" sz="1600" dirty="0">
                <a:latin typeface="+mn-ea"/>
              </a:rPr>
              <a:t>사용법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dirty="0">
                <a:latin typeface="+mn-ea"/>
                <a:hlinkClick r:id="rId6"/>
              </a:rPr>
              <a:t>https://www.lesstif.com/pages/viewpage.action?pageId=12943700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〮 </a:t>
            </a:r>
            <a:r>
              <a:rPr lang="ko-KR" altLang="en-US" sz="1600" b="1" dirty="0">
                <a:latin typeface="+mn-ea"/>
              </a:rPr>
              <a:t>다운로드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- Source Tree : </a:t>
            </a:r>
            <a:r>
              <a:rPr lang="en-US" altLang="ko-KR" sz="1600" b="1" dirty="0">
                <a:latin typeface="+mn-ea"/>
                <a:hlinkClick r:id="rId7"/>
              </a:rPr>
              <a:t>https://www.sourcetreeapp.com/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- </a:t>
            </a:r>
            <a:r>
              <a:rPr lang="en-US" altLang="ko-KR" sz="1600" b="1" dirty="0" err="1">
                <a:latin typeface="+mn-ea"/>
              </a:rPr>
              <a:t>DiffMerge</a:t>
            </a:r>
            <a:r>
              <a:rPr lang="en-US" altLang="ko-KR" sz="1600" b="1" dirty="0">
                <a:latin typeface="+mn-ea"/>
              </a:rPr>
              <a:t> : </a:t>
            </a:r>
            <a:r>
              <a:rPr lang="en-US" altLang="ko-KR" sz="1600" b="1" dirty="0">
                <a:latin typeface="+mn-ea"/>
                <a:hlinkClick r:id="rId8"/>
              </a:rPr>
              <a:t>https://sourcegear.com/diffmerge/downloads.php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- Jira : </a:t>
            </a:r>
            <a:r>
              <a:rPr lang="en-US" altLang="ko-KR" sz="1600" b="1" dirty="0">
                <a:latin typeface="+mn-ea"/>
                <a:hlinkClick r:id="rId9"/>
              </a:rPr>
              <a:t>https://gitpluginforjira.com/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299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E202F4-5A62-448C-A81F-4AD9C5A85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F78573-09CF-4375-BF1A-2AAD80D048BD}" type="slidenum">
              <a:rPr lang="ko-KR" altLang="en-US" smtClean="0"/>
              <a:pPr/>
              <a:t>9</a:t>
            </a:fld>
            <a:r>
              <a:rPr lang="en-US" altLang="ko-KR" dirty="0"/>
              <a:t> /9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47D96-226D-4738-BCDE-0459E314EC21}"/>
              </a:ext>
            </a:extLst>
          </p:cNvPr>
          <p:cNvSpPr txBox="1"/>
          <p:nvPr/>
        </p:nvSpPr>
        <p:spPr>
          <a:xfrm>
            <a:off x="226503" y="152423"/>
            <a:ext cx="3145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마무리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56C9C-4AFB-49B1-8C3A-64A174E69C00}"/>
              </a:ext>
            </a:extLst>
          </p:cNvPr>
          <p:cNvSpPr txBox="1"/>
          <p:nvPr/>
        </p:nvSpPr>
        <p:spPr>
          <a:xfrm>
            <a:off x="1" y="2967335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+mn-ea"/>
              </a:rPr>
              <a:t>감사합니다</a:t>
            </a:r>
            <a:r>
              <a:rPr lang="en-US" altLang="ko-KR" sz="6000" b="1" dirty="0">
                <a:latin typeface="+mn-ea"/>
              </a:rPr>
              <a:t>.</a:t>
            </a:r>
            <a:endParaRPr lang="en-US" altLang="ko-KR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37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13702</TotalTime>
  <Words>1005</Words>
  <Application>Microsoft Office PowerPoint</Application>
  <PresentationFormat>A4 용지(210x297mm)</PresentationFormat>
  <Paragraphs>138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HY궁서B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Seonmin Kim</cp:lastModifiedBy>
  <cp:revision>721</cp:revision>
  <cp:lastPrinted>2017-12-18T01:53:10Z</cp:lastPrinted>
  <dcterms:created xsi:type="dcterms:W3CDTF">2015-12-24T03:02:50Z</dcterms:created>
  <dcterms:modified xsi:type="dcterms:W3CDTF">2018-07-20T04:18:39Z</dcterms:modified>
</cp:coreProperties>
</file>