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71190-52C0-44E2-9CA4-3530581110EE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3D78F-705C-431F-ADF4-E2A3318AD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5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3D78F-705C-431F-ADF4-E2A3318AD9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1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7B7C4-29EE-3CC9-93E2-56519AF4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60BE0-34B5-F0A2-FF93-3827BF58A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230C3-DD13-9A34-5DBE-5DDC1B09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64C43-2834-7615-9A8A-849B0F16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483A9-505F-40CA-2800-880818D0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8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1FDA4-2F3F-F384-F28A-0929616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5D5FD-D038-80A3-0B06-32204543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7D55-1028-3564-5BF7-4118D266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7B07-7B7B-C67B-3796-688D7467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8A09A-06A9-06B8-1F1E-747F225D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9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BE9211-C2BD-09CE-48AC-9B0F71384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3AC15-444B-9733-26B9-DFB281662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E7CEA-9B46-A46B-43B2-CDB06C0A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A56DC-EEE6-DB70-7EDA-DB221A3C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09D1A-BF74-75F6-8B48-09C99260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0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D988E-E2D2-9E33-DEC4-63B275AE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AC57E-288A-87AE-0B41-82471DA49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42788-FB18-9604-AAC2-B750F97C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DC5F6-03FF-E88A-EDA3-58C6B2ED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B14A2-F8CC-A937-D718-7D9F8432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3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9706-3D0A-C54D-6E7E-0C993A72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D78C2-D6AA-787D-F385-C7E35360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D96B4-2180-38B7-7F41-CD00DC11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5D59B-996A-A62A-47B0-D2B6ACE3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562E9-25FA-D908-619B-9B016443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8A7D5-D814-F795-D3F2-1956E46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4FE08-8B8C-C5AA-E330-1A7DCF2C4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CDB0E-2A27-464A-8CBC-2177F8D5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612B8-C456-B1B6-EDA3-E40EAD9C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5A373-12F4-C810-3A7A-EE4D504D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18414-21D3-52D6-ED22-8976640D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C97D2-193B-8C1E-9376-6477E40D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8261B-9994-6B9E-50DF-A97C8B37E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67D2-CD00-B7AF-D3AF-FEDE65A53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B30C0E-DD82-12C5-7625-5B7BAD46A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D97D90-9412-227D-FACD-4F6E8C06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961522-1DE7-3A57-4B1B-649823DA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B5B587-BC8E-472E-98F7-0F505265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EB33-9630-21C8-4A18-81C6CBEF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8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3F0B-4EAD-80A5-CF12-ED6C0EE0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C05A35-6BA5-13BE-6EBD-9A9043D7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62AC3E-2372-0D68-9DF8-87C7B3E6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068D5-8F65-5117-F17B-7B841A6B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20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23D568-B5DA-27F9-5CD6-86B79559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7B9074-03A5-5DE6-F8CD-4F41E0E8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1E5E3-2A15-B534-493A-EEECBA8E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AFACB-1FA9-C153-1D57-1568B984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B39B9-44F6-9E61-2FB3-CB9D4981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C8674C-5DBB-A1A5-A5D4-8B1F3322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62024-AABB-9CDF-A699-8065DCF6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39E34-7BE0-D719-FEAC-7FEBD00B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BDB69-0064-89EB-056C-7EAC8029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F5351-22AA-9AB7-D356-C1E1A287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8CC7AC-1122-8A46-2CC8-8574EAEC1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E9A5E-4A51-404D-13D4-F94503F6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DE7BA5-91AB-9405-E153-9B9C50FE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85593-C5EF-6B9F-84B6-0E741E1D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0DB1A-1835-778F-0325-DBCE6AF9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0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5CBB18-1AAE-5259-E091-1479BC79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021B-C941-FC07-02DC-D69C7B23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8A56C-817D-A21E-FAFB-75E16E8BD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3ED1-BBC3-43E4-A9A2-DC57752B6F00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6A8F4-6797-3AB5-7538-FD9D921D9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2D7B0-FA9A-B0C5-6D25-011A07C6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3F25-A73E-468C-9D49-1152F4D46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7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ED9AC-6FE6-43E3-CD1C-68BAE8B8069B}"/>
              </a:ext>
            </a:extLst>
          </p:cNvPr>
          <p:cNvSpPr/>
          <p:nvPr/>
        </p:nvSpPr>
        <p:spPr>
          <a:xfrm>
            <a:off x="1303699" y="2342584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BD35B1-B13B-F34F-12EB-978004B095CD}"/>
              </a:ext>
            </a:extLst>
          </p:cNvPr>
          <p:cNvSpPr/>
          <p:nvPr/>
        </p:nvSpPr>
        <p:spPr>
          <a:xfrm>
            <a:off x="8398600" y="2342584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969D3D1-29E9-1401-4C3A-9CAF8B35D0AF}"/>
              </a:ext>
            </a:extLst>
          </p:cNvPr>
          <p:cNvSpPr/>
          <p:nvPr/>
        </p:nvSpPr>
        <p:spPr>
          <a:xfrm>
            <a:off x="4851148" y="2342584"/>
            <a:ext cx="2489703" cy="1086416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B80982-A985-5AE3-23D9-7DD6DDCEEE8C}"/>
              </a:ext>
            </a:extLst>
          </p:cNvPr>
          <p:cNvSpPr/>
          <p:nvPr/>
        </p:nvSpPr>
        <p:spPr>
          <a:xfrm>
            <a:off x="226337" y="5167265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도서이름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90D952-2044-E940-E877-888841C25178}"/>
              </a:ext>
            </a:extLst>
          </p:cNvPr>
          <p:cNvSpPr/>
          <p:nvPr/>
        </p:nvSpPr>
        <p:spPr>
          <a:xfrm>
            <a:off x="2009869" y="5167264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출판사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C65BCB-A6BE-A305-0A17-C0E54610C5F6}"/>
              </a:ext>
            </a:extLst>
          </p:cNvPr>
          <p:cNvSpPr/>
          <p:nvPr/>
        </p:nvSpPr>
        <p:spPr>
          <a:xfrm>
            <a:off x="3797928" y="5167263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도서단가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E1E60F-3CF3-7BBE-E7BD-FAFC00872D04}"/>
              </a:ext>
            </a:extLst>
          </p:cNvPr>
          <p:cNvSpPr/>
          <p:nvPr/>
        </p:nvSpPr>
        <p:spPr>
          <a:xfrm>
            <a:off x="5557318" y="4361504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FF83783-1C06-8AB5-1DE6-528A99BD05FB}"/>
              </a:ext>
            </a:extLst>
          </p:cNvPr>
          <p:cNvSpPr/>
          <p:nvPr/>
        </p:nvSpPr>
        <p:spPr>
          <a:xfrm>
            <a:off x="9104769" y="5167261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CA6AE69-13DE-26F6-31A3-BD0401C30D54}"/>
              </a:ext>
            </a:extLst>
          </p:cNvPr>
          <p:cNvSpPr/>
          <p:nvPr/>
        </p:nvSpPr>
        <p:spPr>
          <a:xfrm>
            <a:off x="7316708" y="5167263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고객이름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9A7E908-6CA6-F5E7-8E72-3E2FB7E577F2}"/>
              </a:ext>
            </a:extLst>
          </p:cNvPr>
          <p:cNvSpPr/>
          <p:nvPr/>
        </p:nvSpPr>
        <p:spPr>
          <a:xfrm>
            <a:off x="10888301" y="5167260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0F3111C-5016-D9C6-D797-DF019AA4423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765018" y="3429000"/>
            <a:ext cx="1783533" cy="173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0A765F-75A7-AEC9-E914-AF6515FEAE7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548550" y="3429000"/>
            <a:ext cx="1" cy="1738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45DA90-F876-06D5-FA23-557EAC7C13C8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548551" y="3429000"/>
            <a:ext cx="1788058" cy="173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7B0CBE-0F21-3697-2DED-69C7727EE58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6095999" y="3429000"/>
            <a:ext cx="1" cy="932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F341462-4D3F-4BBB-B0C7-84EDF3BCAEB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93402" y="2885792"/>
            <a:ext cx="1057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DD25DC1-9122-4529-1D5E-FD6846B5613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340851" y="2885792"/>
            <a:ext cx="1057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4931FB4-88F2-2291-E897-7613453D3F45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7855389" y="3429000"/>
            <a:ext cx="1788063" cy="173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96DF697-A350-E562-2363-0580C1FC6E21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9643450" y="3429000"/>
            <a:ext cx="2" cy="1738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9A4C50-4C68-6A81-F198-5795D31B314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643452" y="3429000"/>
            <a:ext cx="1783530" cy="173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AB6BC4E-636B-94F3-C729-30EC30FA83F5}"/>
              </a:ext>
            </a:extLst>
          </p:cNvPr>
          <p:cNvSpPr txBox="1"/>
          <p:nvPr/>
        </p:nvSpPr>
        <p:spPr>
          <a:xfrm>
            <a:off x="5142853" y="1398349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개념 </a:t>
            </a:r>
            <a:r>
              <a:rPr lang="en-US" altLang="ko-KR" sz="3200" dirty="0"/>
              <a:t>ERD</a:t>
            </a:r>
            <a:endParaRPr lang="ko-KR" alt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FD3F1-BBA9-5559-5440-69806F13BB09}"/>
              </a:ext>
            </a:extLst>
          </p:cNvPr>
          <p:cNvSpPr txBox="1"/>
          <p:nvPr/>
        </p:nvSpPr>
        <p:spPr>
          <a:xfrm>
            <a:off x="261041" y="271719"/>
            <a:ext cx="792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개념적 모델링 </a:t>
            </a:r>
            <a:r>
              <a:rPr lang="en-US" altLang="ko-KR" dirty="0"/>
              <a:t>:</a:t>
            </a:r>
            <a:r>
              <a:rPr lang="ko-KR" altLang="en-US" dirty="0"/>
              <a:t> 개체를 추출</a:t>
            </a:r>
            <a:r>
              <a:rPr lang="en-US" altLang="ko-KR" dirty="0"/>
              <a:t>, </a:t>
            </a:r>
            <a:r>
              <a:rPr lang="ko-KR" altLang="en-US" dirty="0"/>
              <a:t>개체의 관계를 정의하고 </a:t>
            </a:r>
            <a:r>
              <a:rPr lang="en-US" altLang="ko-KR" dirty="0"/>
              <a:t>ER</a:t>
            </a:r>
            <a:r>
              <a:rPr lang="ko-KR" altLang="en-US" dirty="0"/>
              <a:t>다이어그램을 작성</a:t>
            </a:r>
          </a:p>
        </p:txBody>
      </p:sp>
    </p:spTree>
    <p:extLst>
      <p:ext uri="{BB962C8B-B14F-4D97-AF65-F5344CB8AC3E}">
        <p14:creationId xmlns:p14="http://schemas.microsoft.com/office/powerpoint/2010/main" val="36047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57043-6852-E0B9-7EF4-797E5CD7657D}"/>
              </a:ext>
            </a:extLst>
          </p:cNvPr>
          <p:cNvSpPr txBox="1"/>
          <p:nvPr/>
        </p:nvSpPr>
        <p:spPr>
          <a:xfrm>
            <a:off x="1655360" y="30443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논리적 </a:t>
            </a:r>
            <a:r>
              <a:rPr lang="ko-KR" altLang="en-US" sz="3200" dirty="0"/>
              <a:t>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A5E45-9C71-E06A-083F-A0ACD7325568}"/>
              </a:ext>
            </a:extLst>
          </p:cNvPr>
          <p:cNvSpPr txBox="1"/>
          <p:nvPr/>
        </p:nvSpPr>
        <p:spPr>
          <a:xfrm>
            <a:off x="346508" y="1012325"/>
            <a:ext cx="609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도서 </a:t>
            </a:r>
            <a:r>
              <a:rPr lang="en-US" altLang="ko-KR" dirty="0"/>
              <a:t>(</a:t>
            </a:r>
            <a:r>
              <a:rPr lang="ko-KR" altLang="en-US" dirty="0"/>
              <a:t>도서 번호</a:t>
            </a:r>
            <a:r>
              <a:rPr lang="en-US" altLang="ko-KR" dirty="0"/>
              <a:t>(PK), </a:t>
            </a:r>
            <a:r>
              <a:rPr lang="ko-KR" altLang="en-US" dirty="0"/>
              <a:t>도서 이름</a:t>
            </a:r>
            <a:r>
              <a:rPr lang="en-US" altLang="ko-KR" dirty="0"/>
              <a:t>, </a:t>
            </a:r>
            <a:r>
              <a:rPr lang="ko-KR" altLang="en-US" dirty="0"/>
              <a:t>도서 단가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고객 </a:t>
            </a:r>
            <a:r>
              <a:rPr lang="en-US" altLang="ko-KR" dirty="0"/>
              <a:t>(</a:t>
            </a:r>
            <a:r>
              <a:rPr lang="ko-KR" altLang="en-US" dirty="0"/>
              <a:t>고객 번호</a:t>
            </a:r>
            <a:r>
              <a:rPr lang="en-US" altLang="ko-KR" dirty="0"/>
              <a:t>(PK), </a:t>
            </a:r>
            <a:r>
              <a:rPr lang="ko-KR" altLang="en-US" dirty="0"/>
              <a:t>고객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주문 </a:t>
            </a:r>
            <a:r>
              <a:rPr lang="en-US" altLang="ko-KR" dirty="0"/>
              <a:t>(</a:t>
            </a:r>
            <a:r>
              <a:rPr lang="ko-KR" altLang="en-US" dirty="0"/>
              <a:t>주문 번호</a:t>
            </a:r>
            <a:r>
              <a:rPr lang="en-US" altLang="ko-KR" dirty="0"/>
              <a:t>(PK), </a:t>
            </a:r>
            <a:r>
              <a:rPr lang="ko-KR" altLang="en-US" dirty="0"/>
              <a:t>고객 번호</a:t>
            </a:r>
            <a:r>
              <a:rPr lang="en-US" altLang="ko-KR" dirty="0"/>
              <a:t>(FK), </a:t>
            </a:r>
            <a:r>
              <a:rPr lang="ko-KR" altLang="en-US" dirty="0"/>
              <a:t>주문 일자</a:t>
            </a:r>
            <a:r>
              <a:rPr lang="en-US" altLang="ko-KR" dirty="0"/>
              <a:t>, </a:t>
            </a:r>
            <a:r>
              <a:rPr lang="ko-KR" altLang="en-US" dirty="0"/>
              <a:t>주문 금액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223E-52C4-608B-B766-B071AE851D59}"/>
              </a:ext>
            </a:extLst>
          </p:cNvPr>
          <p:cNvSpPr txBox="1"/>
          <p:nvPr/>
        </p:nvSpPr>
        <p:spPr>
          <a:xfrm>
            <a:off x="1655360" y="237092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물리적 모델링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68F59-EBBC-8C37-6B37-CC9BDF4F1AA1}"/>
              </a:ext>
            </a:extLst>
          </p:cNvPr>
          <p:cNvSpPr txBox="1"/>
          <p:nvPr/>
        </p:nvSpPr>
        <p:spPr>
          <a:xfrm>
            <a:off x="362139" y="3590428"/>
            <a:ext cx="326230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create table book 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bookid</a:t>
            </a:r>
            <a:r>
              <a:rPr lang="en-US" altLang="ko-KR" sz="1600" dirty="0"/>
              <a:t> number(10) primary key,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bookname</a:t>
            </a:r>
            <a:r>
              <a:rPr lang="en-US" altLang="ko-KR" sz="1600" dirty="0"/>
              <a:t> varchar2(40),</a:t>
            </a:r>
          </a:p>
          <a:p>
            <a:r>
              <a:rPr lang="en-US" altLang="ko-KR" sz="1600" dirty="0"/>
              <a:t> publisher varchar2(40),</a:t>
            </a:r>
          </a:p>
          <a:p>
            <a:r>
              <a:rPr lang="en-US" altLang="ko-KR" sz="1600" dirty="0"/>
              <a:t> price number(10)</a:t>
            </a:r>
          </a:p>
          <a:p>
            <a:r>
              <a:rPr lang="en-US" altLang="ko-KR" sz="1600" dirty="0"/>
              <a:t>);</a:t>
            </a:r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4B317-A217-E9A2-439C-9A0AA608DBF6}"/>
              </a:ext>
            </a:extLst>
          </p:cNvPr>
          <p:cNvSpPr txBox="1"/>
          <p:nvPr/>
        </p:nvSpPr>
        <p:spPr>
          <a:xfrm>
            <a:off x="3976549" y="3429000"/>
            <a:ext cx="31629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create table customer(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custid</a:t>
            </a:r>
            <a:r>
              <a:rPr lang="en-US" altLang="ko-KR" sz="1600" dirty="0"/>
              <a:t> number(10) primary key,</a:t>
            </a:r>
          </a:p>
          <a:p>
            <a:r>
              <a:rPr lang="en-US" altLang="ko-KR" sz="1600" dirty="0"/>
              <a:t> name varchar2(40),</a:t>
            </a:r>
          </a:p>
          <a:p>
            <a:r>
              <a:rPr lang="en-US" altLang="ko-KR" sz="1600" dirty="0"/>
              <a:t> address varchar2(50),</a:t>
            </a:r>
          </a:p>
          <a:p>
            <a:r>
              <a:rPr lang="en-US" altLang="ko-KR" sz="1600" dirty="0"/>
              <a:t> phone varchar2(20)</a:t>
            </a:r>
          </a:p>
          <a:p>
            <a:r>
              <a:rPr lang="en-US" altLang="ko-KR" sz="1600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10400-5B0C-D775-E4C6-6B36E4128A03}"/>
              </a:ext>
            </a:extLst>
          </p:cNvPr>
          <p:cNvSpPr txBox="1"/>
          <p:nvPr/>
        </p:nvSpPr>
        <p:spPr>
          <a:xfrm>
            <a:off x="7491573" y="3429000"/>
            <a:ext cx="46534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create table orders (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orderid</a:t>
            </a:r>
            <a:r>
              <a:rPr lang="en-US" altLang="ko-KR" sz="1600" dirty="0"/>
              <a:t> number(10) primary key,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custid</a:t>
            </a:r>
            <a:r>
              <a:rPr lang="en-US" altLang="ko-KR" sz="1600" dirty="0"/>
              <a:t> number(10),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bookid</a:t>
            </a:r>
            <a:r>
              <a:rPr lang="en-US" altLang="ko-KR" sz="1600" dirty="0"/>
              <a:t> number(10),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saleprice</a:t>
            </a:r>
            <a:r>
              <a:rPr lang="en-US" altLang="ko-KR" sz="1600" dirty="0"/>
              <a:t> number(10),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/>
              <a:t>orderdate</a:t>
            </a:r>
            <a:r>
              <a:rPr lang="en-US" altLang="ko-KR" sz="1600" dirty="0"/>
              <a:t> date,</a:t>
            </a:r>
          </a:p>
          <a:p>
            <a:endParaRPr lang="en-US" altLang="ko-KR" sz="1600" dirty="0"/>
          </a:p>
          <a:p>
            <a:r>
              <a:rPr lang="en-US" altLang="ko-KR" sz="1600" dirty="0"/>
              <a:t> foreign key(</a:t>
            </a:r>
            <a:r>
              <a:rPr lang="en-US" altLang="ko-KR" sz="1600" dirty="0" err="1"/>
              <a:t>custid</a:t>
            </a:r>
            <a:r>
              <a:rPr lang="en-US" altLang="ko-KR" sz="1600" dirty="0"/>
              <a:t>) references customer(</a:t>
            </a:r>
            <a:r>
              <a:rPr lang="en-US" altLang="ko-KR" sz="1600" dirty="0" err="1"/>
              <a:t>custid</a:t>
            </a:r>
            <a:r>
              <a:rPr lang="en-US" altLang="ko-KR" sz="1600" dirty="0"/>
              <a:t>),</a:t>
            </a:r>
          </a:p>
          <a:p>
            <a:r>
              <a:rPr lang="en-US" altLang="ko-KR" sz="1600" dirty="0"/>
              <a:t> foreign key(</a:t>
            </a:r>
            <a:r>
              <a:rPr lang="en-US" altLang="ko-KR" sz="1600" dirty="0" err="1"/>
              <a:t>bookid</a:t>
            </a:r>
            <a:r>
              <a:rPr lang="en-US" altLang="ko-KR" sz="1600" dirty="0"/>
              <a:t>) references book(</a:t>
            </a:r>
            <a:r>
              <a:rPr lang="en-US" altLang="ko-KR" sz="1600" dirty="0" err="1"/>
              <a:t>bookid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80999-D12F-A1C8-0059-B440FB93FE95}"/>
              </a:ext>
            </a:extLst>
          </p:cNvPr>
          <p:cNvSpPr txBox="1"/>
          <p:nvPr/>
        </p:nvSpPr>
        <p:spPr>
          <a:xfrm>
            <a:off x="4536917" y="2956244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데이터베이스에 테이블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D20C8-0E76-1A21-D10D-BED179DE9EDE}"/>
              </a:ext>
            </a:extLst>
          </p:cNvPr>
          <p:cNvSpPr txBox="1"/>
          <p:nvPr/>
        </p:nvSpPr>
        <p:spPr>
          <a:xfrm>
            <a:off x="6436637" y="2371467"/>
            <a:ext cx="540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논리적 모델링을 실제 컴퓨터 저장 장치에 저장하기 위한</a:t>
            </a:r>
          </a:p>
          <a:p>
            <a:r>
              <a:rPr lang="en-US" altLang="ko-KR" sz="1600" dirty="0"/>
              <a:t>          </a:t>
            </a:r>
            <a:r>
              <a:rPr lang="ko-KR" altLang="en-US" sz="1600" dirty="0"/>
              <a:t>물리적인 구조를 정의하고 구현하는 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C38E5-2D8F-EA1B-6604-7A35CC4B5A2C}"/>
              </a:ext>
            </a:extLst>
          </p:cNvPr>
          <p:cNvSpPr txBox="1"/>
          <p:nvPr/>
        </p:nvSpPr>
        <p:spPr>
          <a:xfrm>
            <a:off x="5199119" y="304439"/>
            <a:ext cx="66463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개념적 모델링에서 설계한 </a:t>
            </a:r>
            <a:r>
              <a:rPr lang="en-US" altLang="ko-KR" sz="1400" dirty="0"/>
              <a:t>ERD</a:t>
            </a:r>
            <a:r>
              <a:rPr lang="ko-KR" altLang="en-US" sz="1400" dirty="0"/>
              <a:t>를 사용하고자 하는 </a:t>
            </a:r>
            <a:r>
              <a:rPr lang="en-US" altLang="ko-KR" sz="1400" dirty="0"/>
              <a:t>DBMS</a:t>
            </a:r>
            <a:r>
              <a:rPr lang="ko-KR" altLang="en-US" sz="1400" dirty="0"/>
              <a:t>에 맞게 사상</a:t>
            </a:r>
            <a:r>
              <a:rPr lang="en-US" altLang="ko-KR" sz="1400" dirty="0"/>
              <a:t>(</a:t>
            </a:r>
            <a:r>
              <a:rPr lang="ko-KR" altLang="en-US" sz="1400" dirty="0"/>
              <a:t>맵핑</a:t>
            </a:r>
            <a:r>
              <a:rPr lang="en-US" altLang="ko-KR" sz="1400" dirty="0"/>
              <a:t>)</a:t>
            </a:r>
            <a:r>
              <a:rPr lang="ko-KR" altLang="en-US" sz="1400" dirty="0"/>
              <a:t>하여</a:t>
            </a:r>
          </a:p>
          <a:p>
            <a:r>
              <a:rPr lang="en-US" altLang="ko-KR" sz="1400" dirty="0"/>
              <a:t>               </a:t>
            </a:r>
            <a:r>
              <a:rPr lang="ko-KR" altLang="en-US" sz="1400" dirty="0"/>
              <a:t>실제 데이터베이스로 구현하기 위한 모델을 만드는 과정</a:t>
            </a:r>
          </a:p>
          <a:p>
            <a:r>
              <a:rPr lang="en-US" altLang="ko-KR" sz="1400" dirty="0"/>
              <a:t>               1. </a:t>
            </a:r>
            <a:r>
              <a:rPr lang="ko-KR" altLang="en-US" sz="1400" dirty="0"/>
              <a:t>상세 속성 추출</a:t>
            </a:r>
          </a:p>
          <a:p>
            <a:r>
              <a:rPr lang="en-US" altLang="ko-KR" sz="1400" dirty="0"/>
              <a:t>               2. </a:t>
            </a:r>
            <a:r>
              <a:rPr lang="ko-KR" altLang="en-US" sz="1400" dirty="0"/>
              <a:t>정규화 수행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데이터를 중복 저장하는 문제 해결</a:t>
            </a:r>
          </a:p>
          <a:p>
            <a:r>
              <a:rPr lang="en-US" altLang="ko-KR" sz="1400" dirty="0"/>
              <a:t>               3. </a:t>
            </a:r>
            <a:r>
              <a:rPr lang="ko-KR" altLang="en-US" sz="1400" dirty="0"/>
              <a:t>데이터의 표준화 </a:t>
            </a:r>
            <a:r>
              <a:rPr lang="en-US" altLang="ko-KR" sz="1400" dirty="0"/>
              <a:t>: </a:t>
            </a:r>
            <a:r>
              <a:rPr lang="ko-KR" altLang="en-US" sz="1400" dirty="0"/>
              <a:t>도메인 정의</a:t>
            </a:r>
          </a:p>
        </p:txBody>
      </p:sp>
    </p:spTree>
    <p:extLst>
      <p:ext uri="{BB962C8B-B14F-4D97-AF65-F5344CB8AC3E}">
        <p14:creationId xmlns:p14="http://schemas.microsoft.com/office/powerpoint/2010/main" val="128163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2D6B9E-6EDC-6DDD-B93C-83793423F009}"/>
              </a:ext>
            </a:extLst>
          </p:cNvPr>
          <p:cNvSpPr/>
          <p:nvPr/>
        </p:nvSpPr>
        <p:spPr>
          <a:xfrm>
            <a:off x="1303699" y="1772215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6DFA2-8E77-3992-391A-DF5C93EC813C}"/>
              </a:ext>
            </a:extLst>
          </p:cNvPr>
          <p:cNvSpPr/>
          <p:nvPr/>
        </p:nvSpPr>
        <p:spPr>
          <a:xfrm>
            <a:off x="8398600" y="1772215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D35EDFC9-358F-0A50-E9B9-A4CA1A6F3EDA}"/>
              </a:ext>
            </a:extLst>
          </p:cNvPr>
          <p:cNvSpPr/>
          <p:nvPr/>
        </p:nvSpPr>
        <p:spPr>
          <a:xfrm>
            <a:off x="4851148" y="1772215"/>
            <a:ext cx="2489703" cy="1086416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수행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48199E-AA78-B698-DBE5-76C04BE9F132}"/>
              </a:ext>
            </a:extLst>
          </p:cNvPr>
          <p:cNvSpPr/>
          <p:nvPr/>
        </p:nvSpPr>
        <p:spPr>
          <a:xfrm>
            <a:off x="226337" y="4596896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사번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E2C845-8349-CC5F-8CCC-72BE428836EA}"/>
              </a:ext>
            </a:extLst>
          </p:cNvPr>
          <p:cNvSpPr/>
          <p:nvPr/>
        </p:nvSpPr>
        <p:spPr>
          <a:xfrm>
            <a:off x="1399516" y="4596890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3658AC-BDAE-7EA8-5CF9-6C86933E1AFB}"/>
              </a:ext>
            </a:extLst>
          </p:cNvPr>
          <p:cNvSpPr/>
          <p:nvPr/>
        </p:nvSpPr>
        <p:spPr>
          <a:xfrm>
            <a:off x="2572695" y="4603678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직책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699B49-DB37-6879-F1E7-06B6A18E272B}"/>
              </a:ext>
            </a:extLst>
          </p:cNvPr>
          <p:cNvSpPr/>
          <p:nvPr/>
        </p:nvSpPr>
        <p:spPr>
          <a:xfrm>
            <a:off x="5557318" y="3791135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업무수행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A89A7C-BEEB-4301-BB55-A94F9A055DC7}"/>
              </a:ext>
            </a:extLst>
          </p:cNvPr>
          <p:cNvSpPr/>
          <p:nvPr/>
        </p:nvSpPr>
        <p:spPr>
          <a:xfrm>
            <a:off x="8465740" y="4603678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BBD54B-169D-A2FD-D9A5-0251577D6CAD}"/>
              </a:ext>
            </a:extLst>
          </p:cNvPr>
          <p:cNvSpPr/>
          <p:nvPr/>
        </p:nvSpPr>
        <p:spPr>
          <a:xfrm>
            <a:off x="7316708" y="4596894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과제번호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5294BF6-E620-5A0D-3C12-1D1B13CB4290}"/>
              </a:ext>
            </a:extLst>
          </p:cNvPr>
          <p:cNvSpPr/>
          <p:nvPr/>
        </p:nvSpPr>
        <p:spPr>
          <a:xfrm>
            <a:off x="9610242" y="4603678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167D60C-A1A7-F5B0-2D2A-444164125DCE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765018" y="2858631"/>
            <a:ext cx="1783533" cy="1738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1B538C8-A8C5-2C50-971D-DA2E6EFC9D2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1938197" y="2858631"/>
            <a:ext cx="610354" cy="1738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341F0C-555F-DB3D-2058-62938F768AB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548551" y="2858631"/>
            <a:ext cx="562825" cy="174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F0EE93-E6A4-83B3-7B40-7F1F02C91C1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6095999" y="2858631"/>
            <a:ext cx="1" cy="932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02B0277-57D1-074C-77B2-9AD72DB7919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793402" y="2315423"/>
            <a:ext cx="1057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350B5CD-977B-C4CA-1890-48F9B0FAA25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340851" y="2315423"/>
            <a:ext cx="1057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F4A8994-ABB3-0F7E-2722-76B6D3C1E7F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7855389" y="2858631"/>
            <a:ext cx="1788063" cy="1738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2F7EDB-8EDD-6F25-8C02-210182E7D23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9004421" y="2858631"/>
            <a:ext cx="639031" cy="174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82E7FB2-5CDA-F6AF-8CCF-E66ADA1E3CC9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643452" y="2858631"/>
            <a:ext cx="505471" cy="174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0C2D274-7E0C-FED2-96A0-64210C4271FD}"/>
              </a:ext>
            </a:extLst>
          </p:cNvPr>
          <p:cNvSpPr/>
          <p:nvPr/>
        </p:nvSpPr>
        <p:spPr>
          <a:xfrm>
            <a:off x="3721727" y="4603678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업무 숙련도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E589CC-BAF7-CC06-B57E-74CBA193C73F}"/>
              </a:ext>
            </a:extLst>
          </p:cNvPr>
          <p:cNvSpPr/>
          <p:nvPr/>
        </p:nvSpPr>
        <p:spPr>
          <a:xfrm>
            <a:off x="10754744" y="4603678"/>
            <a:ext cx="1077362" cy="80575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인원수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79277D-518E-FADE-58C1-567FD913BAF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2548551" y="2858631"/>
            <a:ext cx="1711857" cy="174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5E06D9-9D91-15D4-3DEA-98FBB42B6C8B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9643452" y="2858631"/>
            <a:ext cx="1649973" cy="174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7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07F4D0-E8CC-9EF3-CFD5-F1484E227C63}"/>
              </a:ext>
            </a:extLst>
          </p:cNvPr>
          <p:cNvSpPr txBox="1"/>
          <p:nvPr/>
        </p:nvSpPr>
        <p:spPr>
          <a:xfrm>
            <a:off x="190123" y="253497"/>
            <a:ext cx="7638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관계 타입 유형</a:t>
            </a:r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차수에 따른 유형 </a:t>
            </a:r>
            <a:r>
              <a:rPr lang="en-US" altLang="ko-KR" dirty="0"/>
              <a:t>: </a:t>
            </a:r>
            <a:r>
              <a:rPr lang="ko-KR" altLang="en-US" dirty="0"/>
              <a:t>관계 집합에 참여하는 개체 타입의 수를 정의한 것</a:t>
            </a:r>
          </a:p>
          <a:p>
            <a:r>
              <a:rPr lang="en-US" altLang="ko-KR" dirty="0"/>
              <a:t> - 1</a:t>
            </a:r>
            <a:r>
              <a:rPr lang="ko-KR" altLang="en-US" dirty="0"/>
              <a:t>진 관계 </a:t>
            </a:r>
            <a:r>
              <a:rPr lang="en-US" altLang="ko-KR" dirty="0"/>
              <a:t>: </a:t>
            </a:r>
            <a:r>
              <a:rPr lang="ko-KR" altLang="en-US" dirty="0"/>
              <a:t>테이블 하나</a:t>
            </a:r>
          </a:p>
          <a:p>
            <a:r>
              <a:rPr lang="en-US" altLang="ko-KR" dirty="0"/>
              <a:t> - 2</a:t>
            </a:r>
            <a:r>
              <a:rPr lang="ko-KR" altLang="en-US" dirty="0"/>
              <a:t>진 관계 </a:t>
            </a:r>
            <a:r>
              <a:rPr lang="en-US" altLang="ko-KR" dirty="0"/>
              <a:t>: </a:t>
            </a:r>
            <a:r>
              <a:rPr lang="ko-KR" altLang="en-US" dirty="0"/>
              <a:t>테이블 두개</a:t>
            </a:r>
          </a:p>
          <a:p>
            <a:r>
              <a:rPr lang="en-US" altLang="ko-KR" dirty="0"/>
              <a:t> - 3</a:t>
            </a:r>
            <a:r>
              <a:rPr lang="ko-KR" altLang="en-US" dirty="0"/>
              <a:t>진 관계 </a:t>
            </a:r>
            <a:r>
              <a:rPr lang="en-US" altLang="ko-KR" dirty="0"/>
              <a:t>: </a:t>
            </a:r>
            <a:r>
              <a:rPr lang="ko-KR" altLang="en-US" dirty="0"/>
              <a:t>테이블 </a:t>
            </a:r>
            <a:r>
              <a:rPr lang="ko-KR" altLang="en-US" dirty="0" err="1"/>
              <a:t>세개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B6A307-9737-1493-A8DA-60DB1EAAFEEC}"/>
              </a:ext>
            </a:extLst>
          </p:cNvPr>
          <p:cNvSpPr/>
          <p:nvPr/>
        </p:nvSpPr>
        <p:spPr>
          <a:xfrm>
            <a:off x="1122630" y="5357387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467458-9873-6C3B-10F4-D3086D2F5925}"/>
              </a:ext>
            </a:extLst>
          </p:cNvPr>
          <p:cNvSpPr/>
          <p:nvPr/>
        </p:nvSpPr>
        <p:spPr>
          <a:xfrm>
            <a:off x="8217531" y="5357387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C16D1D0E-7B61-F16E-D7B1-41E5F683182B}"/>
              </a:ext>
            </a:extLst>
          </p:cNvPr>
          <p:cNvSpPr/>
          <p:nvPr/>
        </p:nvSpPr>
        <p:spPr>
          <a:xfrm>
            <a:off x="4670079" y="5357387"/>
            <a:ext cx="2489703" cy="1086416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projadvice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C7D135-9DC8-36E0-9B65-5511122BE36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612333" y="5900595"/>
            <a:ext cx="1057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127684-C1A2-E27F-1809-857AD25BC41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159782" y="5900595"/>
            <a:ext cx="1057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0719CA-0E8C-4F69-5357-631D95BC0512}"/>
              </a:ext>
            </a:extLst>
          </p:cNvPr>
          <p:cNvSpPr/>
          <p:nvPr/>
        </p:nvSpPr>
        <p:spPr>
          <a:xfrm>
            <a:off x="4670079" y="3429000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976B47-9E5C-44CD-5357-70D65B290EB3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914931" y="4515416"/>
            <a:ext cx="0" cy="841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CB6F1A-60CE-0108-B4D7-330E4E95C2FF}"/>
              </a:ext>
            </a:extLst>
          </p:cNvPr>
          <p:cNvSpPr txBox="1"/>
          <p:nvPr/>
        </p:nvSpPr>
        <p:spPr>
          <a:xfrm>
            <a:off x="190123" y="3315087"/>
            <a:ext cx="3948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진 관계</a:t>
            </a:r>
            <a:endParaRPr lang="en-US" altLang="ko-KR" dirty="0"/>
          </a:p>
          <a:p>
            <a:r>
              <a:rPr lang="ko-KR" altLang="en-US" dirty="0"/>
              <a:t>학생과 교수 간의 관계 </a:t>
            </a:r>
            <a:r>
              <a:rPr lang="en-US" altLang="ko-KR" dirty="0"/>
              <a:t>: </a:t>
            </a:r>
            <a:r>
              <a:rPr lang="ko-KR" altLang="en-US" dirty="0"/>
              <a:t>과제 관련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교수와 과제 간의 관계 </a:t>
            </a:r>
            <a:r>
              <a:rPr lang="en-US" altLang="ko-KR" dirty="0"/>
              <a:t>: </a:t>
            </a:r>
            <a:r>
              <a:rPr lang="ko-KR" altLang="en-US" dirty="0"/>
              <a:t>학생 관련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학생과 과제 간의 관계 </a:t>
            </a:r>
            <a:r>
              <a:rPr lang="en-US" altLang="ko-KR" dirty="0"/>
              <a:t>: </a:t>
            </a:r>
            <a:r>
              <a:rPr lang="ko-KR" altLang="en-US" dirty="0"/>
              <a:t>교수 관련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58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52483-F8C3-E79A-EF96-088AACD93B31}"/>
              </a:ext>
            </a:extLst>
          </p:cNvPr>
          <p:cNvSpPr txBox="1"/>
          <p:nvPr/>
        </p:nvSpPr>
        <p:spPr>
          <a:xfrm>
            <a:off x="135801" y="172017"/>
            <a:ext cx="5665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 대응 수에 따른 유형 </a:t>
            </a:r>
            <a:r>
              <a:rPr lang="en-US" altLang="ko-KR" dirty="0"/>
              <a:t>(</a:t>
            </a:r>
            <a:r>
              <a:rPr lang="ko-KR" altLang="en-US" dirty="0"/>
              <a:t>참조하는 레코드 개수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 - 1 : 1</a:t>
            </a:r>
          </a:p>
          <a:p>
            <a:r>
              <a:rPr lang="en-US" altLang="ko-KR" dirty="0"/>
              <a:t> - 1 : n</a:t>
            </a:r>
          </a:p>
          <a:p>
            <a:r>
              <a:rPr lang="en-US" altLang="ko-KR" dirty="0"/>
              <a:t> - n : 1</a:t>
            </a:r>
          </a:p>
          <a:p>
            <a:r>
              <a:rPr lang="en-US" altLang="ko-KR" dirty="0"/>
              <a:t> - n : m =&gt; </a:t>
            </a:r>
            <a:r>
              <a:rPr lang="ko-KR" altLang="en-US" dirty="0"/>
              <a:t>맵핑 테이블 작성을 통한 구조 변경 필요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C24653-21D8-A9B1-FE5A-EA19468D3360}"/>
              </a:ext>
            </a:extLst>
          </p:cNvPr>
          <p:cNvSpPr/>
          <p:nvPr/>
        </p:nvSpPr>
        <p:spPr>
          <a:xfrm>
            <a:off x="1122630" y="2931059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D73683-0403-549C-8A10-2E86A93E4F73}"/>
              </a:ext>
            </a:extLst>
          </p:cNvPr>
          <p:cNvSpPr/>
          <p:nvPr/>
        </p:nvSpPr>
        <p:spPr>
          <a:xfrm>
            <a:off x="8217531" y="2931059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CC3EC-0417-2204-EA33-D45311759573}"/>
              </a:ext>
            </a:extLst>
          </p:cNvPr>
          <p:cNvSpPr/>
          <p:nvPr/>
        </p:nvSpPr>
        <p:spPr>
          <a:xfrm>
            <a:off x="4670079" y="4882082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</a:t>
            </a:r>
            <a:endParaRPr lang="ko-KR" altLang="en-US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E0C3D4E-4D3C-06DE-5883-6C14A7B4C6FA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2814873" y="3570083"/>
            <a:ext cx="1407815" cy="23025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45271EC-C33C-F9ED-C779-A23D7DCD9C92}"/>
              </a:ext>
            </a:extLst>
          </p:cNvPr>
          <p:cNvCxnSpPr>
            <a:cxnSpLocks/>
            <a:stCxn id="6" idx="2"/>
            <a:endCxn id="10" idx="3"/>
          </p:cNvCxnSpPr>
          <p:nvPr/>
        </p:nvCxnSpPr>
        <p:spPr>
          <a:xfrm rot="5400000">
            <a:off x="7607176" y="3570082"/>
            <a:ext cx="1407815" cy="23026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B1F7CD-E61D-169E-21D5-0FDC35EF397A}"/>
              </a:ext>
            </a:extLst>
          </p:cNvPr>
          <p:cNvSpPr txBox="1"/>
          <p:nvPr/>
        </p:nvSpPr>
        <p:spPr>
          <a:xfrm>
            <a:off x="5204639" y="45367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맵핑 테이블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D48996-A6CB-88BB-9F5B-DAF5FBF67526}"/>
              </a:ext>
            </a:extLst>
          </p:cNvPr>
          <p:cNvSpPr txBox="1"/>
          <p:nvPr/>
        </p:nvSpPr>
        <p:spPr>
          <a:xfrm>
            <a:off x="1928899" y="2561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A64A4F-A6B2-CCAC-32FA-458A92DB9980}"/>
              </a:ext>
            </a:extLst>
          </p:cNvPr>
          <p:cNvSpPr txBox="1"/>
          <p:nvPr/>
        </p:nvSpPr>
        <p:spPr>
          <a:xfrm>
            <a:off x="9023800" y="2561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1525A-7129-6819-3DDB-7C0FEE739EC4}"/>
              </a:ext>
            </a:extLst>
          </p:cNvPr>
          <p:cNvSpPr txBox="1"/>
          <p:nvPr/>
        </p:nvSpPr>
        <p:spPr>
          <a:xfrm>
            <a:off x="2707979" y="50559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: 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FD81C-793C-7AAC-B616-4D7CE4AA2668}"/>
              </a:ext>
            </a:extLst>
          </p:cNvPr>
          <p:cNvSpPr txBox="1"/>
          <p:nvPr/>
        </p:nvSpPr>
        <p:spPr>
          <a:xfrm>
            <a:off x="7981505" y="50559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: 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C00C2-FC58-B344-C3F0-7333DF1B2C2F}"/>
              </a:ext>
            </a:extLst>
          </p:cNvPr>
          <p:cNvSpPr txBox="1"/>
          <p:nvPr/>
        </p:nvSpPr>
        <p:spPr>
          <a:xfrm>
            <a:off x="3865330" y="3289598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: m </a:t>
            </a:r>
            <a:r>
              <a:rPr lang="ko-KR" altLang="en-US" dirty="0"/>
              <a:t>구조</a:t>
            </a:r>
            <a:r>
              <a:rPr lang="en-US" altLang="ko-KR" dirty="0"/>
              <a:t> -&gt; 1 : n, n : 1 </a:t>
            </a:r>
            <a:r>
              <a:rPr lang="ko-KR" altLang="en-US" dirty="0"/>
              <a:t>구조로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00884-B93E-EFB7-89F5-3A3AA5E8F717}"/>
              </a:ext>
            </a:extLst>
          </p:cNvPr>
          <p:cNvSpPr txBox="1"/>
          <p:nvPr/>
        </p:nvSpPr>
        <p:spPr>
          <a:xfrm>
            <a:off x="1525583" y="404825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과목 </a:t>
            </a:r>
            <a:r>
              <a:rPr lang="en-US" altLang="ko-KR" sz="1600" dirty="0"/>
              <a:t>id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37C092-E332-3C85-1816-D4C0EC9B0E54}"/>
              </a:ext>
            </a:extLst>
          </p:cNvPr>
          <p:cNvSpPr txBox="1"/>
          <p:nvPr/>
        </p:nvSpPr>
        <p:spPr>
          <a:xfrm>
            <a:off x="9480014" y="404825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학생 </a:t>
            </a:r>
            <a:r>
              <a:rPr lang="en-US" altLang="ko-KR" sz="1600" dirty="0"/>
              <a:t>id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058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8F2D59-8FF0-31C6-60B3-142D5F317166}"/>
              </a:ext>
            </a:extLst>
          </p:cNvPr>
          <p:cNvSpPr/>
          <p:nvPr/>
        </p:nvSpPr>
        <p:spPr>
          <a:xfrm>
            <a:off x="1312753" y="2052873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74021C-E27A-F892-5184-E4B6622E24C4}"/>
              </a:ext>
            </a:extLst>
          </p:cNvPr>
          <p:cNvSpPr/>
          <p:nvPr/>
        </p:nvSpPr>
        <p:spPr>
          <a:xfrm>
            <a:off x="8751683" y="2052873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강좌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7C10AE5F-1FAB-29A2-CEBB-110269056817}"/>
              </a:ext>
            </a:extLst>
          </p:cNvPr>
          <p:cNvSpPr/>
          <p:nvPr/>
        </p:nvSpPr>
        <p:spPr>
          <a:xfrm>
            <a:off x="5032218" y="2052873"/>
            <a:ext cx="2489703" cy="1086416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B7837B-EE8D-B078-7EF3-2AB8AD7BB05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802456" y="2596081"/>
            <a:ext cx="1229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AAF860-1DC8-D11B-9BEC-6927677ADBD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521921" y="2596081"/>
            <a:ext cx="1229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EB0B39-E5C4-CDF2-7F56-BB30C9AC6208}"/>
              </a:ext>
            </a:extLst>
          </p:cNvPr>
          <p:cNvSpPr/>
          <p:nvPr/>
        </p:nvSpPr>
        <p:spPr>
          <a:xfrm>
            <a:off x="1312753" y="4768913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98F353-84D1-F969-53A7-310715C7CDD4}"/>
              </a:ext>
            </a:extLst>
          </p:cNvPr>
          <p:cNvSpPr/>
          <p:nvPr/>
        </p:nvSpPr>
        <p:spPr>
          <a:xfrm>
            <a:off x="8751683" y="4768913"/>
            <a:ext cx="2489703" cy="10864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311DE4F4-C5C0-EC92-B51A-E4B9454B72F9}"/>
              </a:ext>
            </a:extLst>
          </p:cNvPr>
          <p:cNvSpPr/>
          <p:nvPr/>
        </p:nvSpPr>
        <p:spPr>
          <a:xfrm>
            <a:off x="5032218" y="4768913"/>
            <a:ext cx="2489703" cy="1086416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소속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8D324F-26C8-685A-F10B-7EDB636E3D7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3802456" y="5312121"/>
            <a:ext cx="1229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49307F-77BA-8249-B8CD-273E9B8FB66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7521921" y="5312121"/>
            <a:ext cx="1229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05ECF5-82D9-55B7-43A1-52624CA20D8C}"/>
              </a:ext>
            </a:extLst>
          </p:cNvPr>
          <p:cNvSpPr txBox="1"/>
          <p:nvPr/>
        </p:nvSpPr>
        <p:spPr>
          <a:xfrm>
            <a:off x="3802456" y="49427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46BE5-FDBA-2BD9-B7AC-F02573CDB307}"/>
              </a:ext>
            </a:extLst>
          </p:cNvPr>
          <p:cNvSpPr txBox="1"/>
          <p:nvPr/>
        </p:nvSpPr>
        <p:spPr>
          <a:xfrm>
            <a:off x="8433967" y="49427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7DFDF-0751-514F-B46D-E6AFDE3EE2DB}"/>
              </a:ext>
            </a:extLst>
          </p:cNvPr>
          <p:cNvSpPr txBox="1"/>
          <p:nvPr/>
        </p:nvSpPr>
        <p:spPr>
          <a:xfrm>
            <a:off x="7712616" y="2616069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(min,</a:t>
            </a:r>
            <a:r>
              <a:rPr lang="ko-KR" altLang="en-US" sz="1400" dirty="0"/>
              <a:t> </a:t>
            </a:r>
            <a:r>
              <a:rPr lang="en-US" altLang="ko-KR" sz="1400" dirty="0"/>
              <a:t>max)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F56496-E1A4-E70E-0BE5-F2010BC32D5E}"/>
              </a:ext>
            </a:extLst>
          </p:cNvPr>
          <p:cNvSpPr txBox="1"/>
          <p:nvPr/>
        </p:nvSpPr>
        <p:spPr>
          <a:xfrm>
            <a:off x="3802456" y="259608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(min,</a:t>
            </a:r>
            <a:r>
              <a:rPr lang="ko-KR" altLang="en-US" sz="1400" dirty="0"/>
              <a:t> </a:t>
            </a:r>
            <a:r>
              <a:rPr lang="en-US" altLang="ko-KR" sz="1400" dirty="0"/>
              <a:t>max)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186000-DC59-AC62-B45F-9806B8BD082F}"/>
              </a:ext>
            </a:extLst>
          </p:cNvPr>
          <p:cNvSpPr txBox="1"/>
          <p:nvPr/>
        </p:nvSpPr>
        <p:spPr>
          <a:xfrm>
            <a:off x="8171737" y="531212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(1,</a:t>
            </a:r>
            <a:r>
              <a:rPr lang="ko-KR" altLang="en-US" sz="1400" dirty="0"/>
              <a:t> </a:t>
            </a:r>
            <a:r>
              <a:rPr lang="en-US" altLang="ko-KR" sz="1400" dirty="0"/>
              <a:t>1)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AE8C6-EDF0-4DC7-9CA8-61B49F293F54}"/>
              </a:ext>
            </a:extLst>
          </p:cNvPr>
          <p:cNvSpPr txBox="1"/>
          <p:nvPr/>
        </p:nvSpPr>
        <p:spPr>
          <a:xfrm>
            <a:off x="3828875" y="5312121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(0,</a:t>
            </a:r>
            <a:r>
              <a:rPr lang="ko-KR" altLang="en-US" sz="1400" dirty="0"/>
              <a:t> </a:t>
            </a:r>
            <a:r>
              <a:rPr lang="en-US" altLang="ko-KR" sz="1400" dirty="0"/>
              <a:t>n)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CBF76-57A7-AA32-1C71-89A9ABDDA3AF}"/>
              </a:ext>
            </a:extLst>
          </p:cNvPr>
          <p:cNvSpPr txBox="1"/>
          <p:nvPr/>
        </p:nvSpPr>
        <p:spPr>
          <a:xfrm>
            <a:off x="601260" y="55714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관계 대응 수의 최소값과 최대값</a:t>
            </a:r>
          </a:p>
        </p:txBody>
      </p:sp>
    </p:spTree>
    <p:extLst>
      <p:ext uri="{BB962C8B-B14F-4D97-AF65-F5344CB8AC3E}">
        <p14:creationId xmlns:p14="http://schemas.microsoft.com/office/powerpoint/2010/main" val="244756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ECB5D-CA95-9E87-A2BA-8DF0F3C238E0}"/>
              </a:ext>
            </a:extLst>
          </p:cNvPr>
          <p:cNvSpPr txBox="1"/>
          <p:nvPr/>
        </p:nvSpPr>
        <p:spPr>
          <a:xfrm>
            <a:off x="316872" y="253497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모델링을 표현하는 방식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피터 첸 표기 방식</a:t>
            </a:r>
            <a:endParaRPr lang="en-US" altLang="ko-KR" dirty="0"/>
          </a:p>
          <a:p>
            <a:r>
              <a:rPr lang="en-US" altLang="ko-KR" dirty="0"/>
              <a:t> - IE </a:t>
            </a:r>
            <a:r>
              <a:rPr lang="ko-KR" altLang="en-US" dirty="0"/>
              <a:t>표기법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F9722B-453A-6835-D671-964E5268F689}"/>
              </a:ext>
            </a:extLst>
          </p:cNvPr>
          <p:cNvCxnSpPr/>
          <p:nvPr/>
        </p:nvCxnSpPr>
        <p:spPr>
          <a:xfrm>
            <a:off x="778598" y="2046083"/>
            <a:ext cx="27341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EE5880-992B-874F-4290-C8ADBDAF9656}"/>
              </a:ext>
            </a:extLst>
          </p:cNvPr>
          <p:cNvCxnSpPr/>
          <p:nvPr/>
        </p:nvCxnSpPr>
        <p:spPr>
          <a:xfrm>
            <a:off x="778598" y="2669263"/>
            <a:ext cx="273414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B460A56-AE0A-6475-54B6-2209B3917869}"/>
              </a:ext>
            </a:extLst>
          </p:cNvPr>
          <p:cNvCxnSpPr>
            <a:cxnSpLocks/>
          </p:cNvCxnSpPr>
          <p:nvPr/>
        </p:nvCxnSpPr>
        <p:spPr>
          <a:xfrm>
            <a:off x="778598" y="3398821"/>
            <a:ext cx="24987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112AB6-19A9-874A-353C-8F0D1CDC2412}"/>
              </a:ext>
            </a:extLst>
          </p:cNvPr>
          <p:cNvSpPr txBox="1"/>
          <p:nvPr/>
        </p:nvSpPr>
        <p:spPr>
          <a:xfrm>
            <a:off x="4499572" y="1861417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비식별</a:t>
            </a:r>
            <a:r>
              <a:rPr lang="ko-KR" altLang="en-US" dirty="0"/>
              <a:t> 관계 </a:t>
            </a:r>
            <a:r>
              <a:rPr lang="en-US" altLang="ko-KR" dirty="0"/>
              <a:t>(</a:t>
            </a:r>
            <a:r>
              <a:rPr lang="ko-KR" altLang="en-US" dirty="0"/>
              <a:t>부모를 자식의 일반 컬럼으로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7A5F7-C65F-2F96-27DB-5C6BA947AB0A}"/>
              </a:ext>
            </a:extLst>
          </p:cNvPr>
          <p:cNvSpPr txBox="1"/>
          <p:nvPr/>
        </p:nvSpPr>
        <p:spPr>
          <a:xfrm>
            <a:off x="4499572" y="2484597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식별 관계 </a:t>
            </a:r>
            <a:r>
              <a:rPr lang="en-US" altLang="ko-KR" dirty="0"/>
              <a:t>(</a:t>
            </a:r>
            <a:r>
              <a:rPr lang="ko-KR" altLang="en-US" dirty="0"/>
              <a:t>부모 키를 자식의 주 식별자로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282E13-00FF-BA9F-9CB1-5EB282EFEF57}"/>
              </a:ext>
            </a:extLst>
          </p:cNvPr>
          <p:cNvCxnSpPr>
            <a:cxnSpLocks/>
          </p:cNvCxnSpPr>
          <p:nvPr/>
        </p:nvCxnSpPr>
        <p:spPr>
          <a:xfrm flipV="1">
            <a:off x="3277354" y="3260002"/>
            <a:ext cx="235391" cy="138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716AF2-559D-C618-F227-9AAA0E932AB2}"/>
              </a:ext>
            </a:extLst>
          </p:cNvPr>
          <p:cNvCxnSpPr>
            <a:cxnSpLocks/>
          </p:cNvCxnSpPr>
          <p:nvPr/>
        </p:nvCxnSpPr>
        <p:spPr>
          <a:xfrm>
            <a:off x="3277354" y="3398821"/>
            <a:ext cx="235391" cy="138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B0E7DA-F540-DDC9-B60E-D5C90E3F35D6}"/>
              </a:ext>
            </a:extLst>
          </p:cNvPr>
          <p:cNvSpPr txBox="1"/>
          <p:nvPr/>
        </p:nvSpPr>
        <p:spPr>
          <a:xfrm>
            <a:off x="4499571" y="3148895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일대 다 </a:t>
            </a:r>
            <a:r>
              <a:rPr lang="en-US" altLang="ko-KR" dirty="0"/>
              <a:t>(1 : n)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1041015-4070-3FE4-E52B-122D0A92F827}"/>
              </a:ext>
            </a:extLst>
          </p:cNvPr>
          <p:cNvCxnSpPr>
            <a:cxnSpLocks/>
          </p:cNvCxnSpPr>
          <p:nvPr/>
        </p:nvCxnSpPr>
        <p:spPr>
          <a:xfrm>
            <a:off x="778598" y="4175910"/>
            <a:ext cx="249875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A81133E-D596-561B-8B95-8D0B12E96F73}"/>
              </a:ext>
            </a:extLst>
          </p:cNvPr>
          <p:cNvSpPr/>
          <p:nvPr/>
        </p:nvSpPr>
        <p:spPr>
          <a:xfrm>
            <a:off x="3277354" y="3985787"/>
            <a:ext cx="380246" cy="3802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81C8C5-728F-64E0-F73E-21445E057B3A}"/>
              </a:ext>
            </a:extLst>
          </p:cNvPr>
          <p:cNvSpPr txBox="1"/>
          <p:nvPr/>
        </p:nvSpPr>
        <p:spPr>
          <a:xfrm>
            <a:off x="4499570" y="398578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 참여 </a:t>
            </a:r>
            <a:r>
              <a:rPr lang="en-US" altLang="ko-KR" dirty="0"/>
              <a:t>(</a:t>
            </a:r>
            <a:r>
              <a:rPr lang="ko-KR" altLang="en-US" dirty="0"/>
              <a:t>참여가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57EB24-D5F5-D336-3B33-7DBD4824C8C2}"/>
              </a:ext>
            </a:extLst>
          </p:cNvPr>
          <p:cNvCxnSpPr/>
          <p:nvPr/>
        </p:nvCxnSpPr>
        <p:spPr>
          <a:xfrm>
            <a:off x="778598" y="5030708"/>
            <a:ext cx="273414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923E65-B08A-4645-A2BF-5BDB84EB7E5B}"/>
              </a:ext>
            </a:extLst>
          </p:cNvPr>
          <p:cNvCxnSpPr>
            <a:cxnSpLocks/>
          </p:cNvCxnSpPr>
          <p:nvPr/>
        </p:nvCxnSpPr>
        <p:spPr>
          <a:xfrm>
            <a:off x="3286407" y="4849638"/>
            <a:ext cx="0" cy="362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CC461-CFB6-A0D3-13F9-4DEAAC4DDFA3}"/>
              </a:ext>
            </a:extLst>
          </p:cNvPr>
          <p:cNvSpPr txBox="1"/>
          <p:nvPr/>
        </p:nvSpPr>
        <p:spPr>
          <a:xfrm>
            <a:off x="4491718" y="4849638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필수 참여 </a:t>
            </a:r>
            <a:r>
              <a:rPr lang="en-US" altLang="ko-KR" dirty="0"/>
              <a:t>(</a:t>
            </a:r>
            <a:r>
              <a:rPr lang="ko-KR" altLang="en-US" dirty="0"/>
              <a:t>참여가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C9AB1-387E-2F48-C6EC-93F4BC33F57D}"/>
              </a:ext>
            </a:extLst>
          </p:cNvPr>
          <p:cNvSpPr txBox="1"/>
          <p:nvPr/>
        </p:nvSpPr>
        <p:spPr>
          <a:xfrm>
            <a:off x="778598" y="1397024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IE </a:t>
            </a:r>
            <a:r>
              <a:rPr lang="ko-KR" altLang="en-US" dirty="0"/>
              <a:t>관계 </a:t>
            </a:r>
            <a:r>
              <a:rPr lang="ko-KR" altLang="en-US" dirty="0" err="1"/>
              <a:t>대응수</a:t>
            </a:r>
            <a:r>
              <a:rPr lang="ko-KR" altLang="en-US" dirty="0"/>
              <a:t> 표기법</a:t>
            </a:r>
          </a:p>
        </p:txBody>
      </p:sp>
    </p:spTree>
    <p:extLst>
      <p:ext uri="{BB962C8B-B14F-4D97-AF65-F5344CB8AC3E}">
        <p14:creationId xmlns:p14="http://schemas.microsoft.com/office/powerpoint/2010/main" val="12916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989EF6-2861-1969-0516-3034927C5A17}"/>
              </a:ext>
            </a:extLst>
          </p:cNvPr>
          <p:cNvSpPr/>
          <p:nvPr/>
        </p:nvSpPr>
        <p:spPr>
          <a:xfrm>
            <a:off x="2635287" y="753697"/>
            <a:ext cx="1756372" cy="766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96B1C9F7-BE18-3835-655A-229AAF3388FE}"/>
              </a:ext>
            </a:extLst>
          </p:cNvPr>
          <p:cNvSpPr/>
          <p:nvPr/>
        </p:nvSpPr>
        <p:spPr>
          <a:xfrm>
            <a:off x="5141592" y="753000"/>
            <a:ext cx="1756372" cy="766417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475272-5E8E-F5C0-9F4A-E078107F4526}"/>
              </a:ext>
            </a:extLst>
          </p:cNvPr>
          <p:cNvSpPr/>
          <p:nvPr/>
        </p:nvSpPr>
        <p:spPr>
          <a:xfrm>
            <a:off x="2537219" y="2202251"/>
            <a:ext cx="870643" cy="6511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부서 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E8AD0F5-C383-A91C-2F09-A780C24B57E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972541" y="1520114"/>
            <a:ext cx="540932" cy="682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A176AF8-0375-3954-B9BD-505D75F447F7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>
            <a:off x="3513473" y="1520114"/>
            <a:ext cx="515316" cy="682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182F48-E2EF-A083-9DD4-4FA913C33D2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391659" y="1136209"/>
            <a:ext cx="749933" cy="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0DB3E7-9A73-FB04-CCDD-5DB792B2602D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897964" y="1136209"/>
            <a:ext cx="7499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80DEA1-41C6-6408-EA79-48AFE84512E2}"/>
              </a:ext>
            </a:extLst>
          </p:cNvPr>
          <p:cNvSpPr/>
          <p:nvPr/>
        </p:nvSpPr>
        <p:spPr>
          <a:xfrm>
            <a:off x="7647897" y="753000"/>
            <a:ext cx="1756372" cy="766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3E3B10F-34EC-11A8-8593-68F5641FB4CD}"/>
              </a:ext>
            </a:extLst>
          </p:cNvPr>
          <p:cNvSpPr/>
          <p:nvPr/>
        </p:nvSpPr>
        <p:spPr>
          <a:xfrm>
            <a:off x="3593467" y="2202251"/>
            <a:ext cx="870643" cy="6511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부서 이름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A70E295-ABB9-B7C8-606D-F018FE69CC59}"/>
              </a:ext>
            </a:extLst>
          </p:cNvPr>
          <p:cNvSpPr/>
          <p:nvPr/>
        </p:nvSpPr>
        <p:spPr>
          <a:xfrm>
            <a:off x="7646390" y="2202251"/>
            <a:ext cx="870643" cy="6511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사원 번호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D71911A-53C6-AF7A-1058-12D835E8D7DD}"/>
              </a:ext>
            </a:extLst>
          </p:cNvPr>
          <p:cNvSpPr/>
          <p:nvPr/>
        </p:nvSpPr>
        <p:spPr>
          <a:xfrm>
            <a:off x="8696588" y="2202251"/>
            <a:ext cx="870643" cy="6511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직급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25F1CE6-00F5-9B82-D82D-00B06D0168AF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flipH="1">
            <a:off x="8081712" y="1519417"/>
            <a:ext cx="444371" cy="68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B6F76B6-3990-E925-314C-B80A7B5C04EE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8526083" y="1519417"/>
            <a:ext cx="605827" cy="68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EB4F9EC-7244-6BCA-3D2D-7A412A1CFB72}"/>
              </a:ext>
            </a:extLst>
          </p:cNvPr>
          <p:cNvSpPr/>
          <p:nvPr/>
        </p:nvSpPr>
        <p:spPr>
          <a:xfrm>
            <a:off x="3513474" y="4268445"/>
            <a:ext cx="1502875" cy="4617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 번호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C29914B-E5B8-ADA5-C1A3-A222315A4A2E}"/>
              </a:ext>
            </a:extLst>
          </p:cNvPr>
          <p:cNvSpPr/>
          <p:nvPr/>
        </p:nvSpPr>
        <p:spPr>
          <a:xfrm>
            <a:off x="3513473" y="4730172"/>
            <a:ext cx="1502875" cy="12154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부서 이름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5B8752-E530-8BC5-041D-492027D9768D}"/>
              </a:ext>
            </a:extLst>
          </p:cNvPr>
          <p:cNvSpPr/>
          <p:nvPr/>
        </p:nvSpPr>
        <p:spPr>
          <a:xfrm>
            <a:off x="7362693" y="4270709"/>
            <a:ext cx="1502875" cy="4617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 번호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8696E5-B448-CF2F-B4FE-4FA25A8964D9}"/>
              </a:ext>
            </a:extLst>
          </p:cNvPr>
          <p:cNvSpPr/>
          <p:nvPr/>
        </p:nvSpPr>
        <p:spPr>
          <a:xfrm>
            <a:off x="7362692" y="4732436"/>
            <a:ext cx="1502875" cy="12154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직급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AFABFE0-EDE8-DE22-9129-91E25197D605}"/>
              </a:ext>
            </a:extLst>
          </p:cNvPr>
          <p:cNvCxnSpPr>
            <a:stCxn id="52" idx="3"/>
            <a:endCxn id="54" idx="1"/>
          </p:cNvCxnSpPr>
          <p:nvPr/>
        </p:nvCxnSpPr>
        <p:spPr>
          <a:xfrm>
            <a:off x="5016348" y="5337886"/>
            <a:ext cx="2346344" cy="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E9269DF-FA5E-DFF6-93E8-AE79CD98BB0D}"/>
              </a:ext>
            </a:extLst>
          </p:cNvPr>
          <p:cNvCxnSpPr/>
          <p:nvPr/>
        </p:nvCxnSpPr>
        <p:spPr>
          <a:xfrm>
            <a:off x="5186090" y="5228113"/>
            <a:ext cx="0" cy="235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473CECD-AE6C-7494-5834-C05B198E9498}"/>
              </a:ext>
            </a:extLst>
          </p:cNvPr>
          <p:cNvCxnSpPr/>
          <p:nvPr/>
        </p:nvCxnSpPr>
        <p:spPr>
          <a:xfrm flipV="1">
            <a:off x="7107688" y="5167002"/>
            <a:ext cx="255004" cy="173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672C42E-5322-9D79-334C-6250537B5067}"/>
              </a:ext>
            </a:extLst>
          </p:cNvPr>
          <p:cNvCxnSpPr>
            <a:cxnSpLocks/>
          </p:cNvCxnSpPr>
          <p:nvPr/>
        </p:nvCxnSpPr>
        <p:spPr>
          <a:xfrm>
            <a:off x="7107687" y="5340150"/>
            <a:ext cx="255004" cy="125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856F1701-5936-BC2F-A234-59B2F7B279B5}"/>
              </a:ext>
            </a:extLst>
          </p:cNvPr>
          <p:cNvSpPr/>
          <p:nvPr/>
        </p:nvSpPr>
        <p:spPr>
          <a:xfrm>
            <a:off x="6944356" y="5251314"/>
            <a:ext cx="156164" cy="1731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28815AD-8067-1198-F3FA-CAB7353802D5}"/>
              </a:ext>
            </a:extLst>
          </p:cNvPr>
          <p:cNvCxnSpPr>
            <a:cxnSpLocks/>
          </p:cNvCxnSpPr>
          <p:nvPr/>
        </p:nvCxnSpPr>
        <p:spPr>
          <a:xfrm>
            <a:off x="7235189" y="5266591"/>
            <a:ext cx="0" cy="157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813674B9-1D60-7BF2-070D-DDBFBD7D3FD5}"/>
              </a:ext>
            </a:extLst>
          </p:cNvPr>
          <p:cNvSpPr/>
          <p:nvPr/>
        </p:nvSpPr>
        <p:spPr>
          <a:xfrm>
            <a:off x="5891133" y="2952996"/>
            <a:ext cx="361758" cy="56810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8D0CE0-C4D7-609D-960C-3A7F3FC7C1E9}"/>
              </a:ext>
            </a:extLst>
          </p:cNvPr>
          <p:cNvSpPr txBox="1"/>
          <p:nvPr/>
        </p:nvSpPr>
        <p:spPr>
          <a:xfrm>
            <a:off x="5588857" y="436084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IE </a:t>
            </a:r>
            <a:r>
              <a:rPr lang="ko-KR" altLang="en-US" dirty="0"/>
              <a:t>표기법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D656859-2E8E-8059-1310-A0D98D2B664D}"/>
              </a:ext>
            </a:extLst>
          </p:cNvPr>
          <p:cNvSpPr txBox="1"/>
          <p:nvPr/>
        </p:nvSpPr>
        <p:spPr>
          <a:xfrm>
            <a:off x="4391659" y="8259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5A61F0-DB58-1E92-A912-E11102B6A4F4}"/>
              </a:ext>
            </a:extLst>
          </p:cNvPr>
          <p:cNvSpPr txBox="1"/>
          <p:nvPr/>
        </p:nvSpPr>
        <p:spPr>
          <a:xfrm>
            <a:off x="7364499" y="85990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089C8A-83D6-9D0F-C63A-1463A987E326}"/>
              </a:ext>
            </a:extLst>
          </p:cNvPr>
          <p:cNvSpPr txBox="1"/>
          <p:nvPr/>
        </p:nvSpPr>
        <p:spPr>
          <a:xfrm>
            <a:off x="7121137" y="1136208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(1, 1)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462069-25BF-EC1F-6FDA-037CFF592096}"/>
              </a:ext>
            </a:extLst>
          </p:cNvPr>
          <p:cNvSpPr txBox="1"/>
          <p:nvPr/>
        </p:nvSpPr>
        <p:spPr>
          <a:xfrm>
            <a:off x="4365715" y="113482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(1, n)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318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99FCE3-D0B1-3D7F-AFB2-A854D95D4CE2}"/>
              </a:ext>
            </a:extLst>
          </p:cNvPr>
          <p:cNvSpPr/>
          <p:nvPr/>
        </p:nvSpPr>
        <p:spPr>
          <a:xfrm>
            <a:off x="371920" y="391558"/>
            <a:ext cx="1756372" cy="766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20EB04-353C-72AC-FAEC-2E33FD8362A9}"/>
              </a:ext>
            </a:extLst>
          </p:cNvPr>
          <p:cNvSpPr/>
          <p:nvPr/>
        </p:nvSpPr>
        <p:spPr>
          <a:xfrm>
            <a:off x="371920" y="2631591"/>
            <a:ext cx="1756372" cy="766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출판사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F3BEAB-9367-B88F-8CE5-42B3F207AF82}"/>
              </a:ext>
            </a:extLst>
          </p:cNvPr>
          <p:cNvSpPr/>
          <p:nvPr/>
        </p:nvSpPr>
        <p:spPr>
          <a:xfrm>
            <a:off x="4645156" y="391558"/>
            <a:ext cx="1756372" cy="76641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93B94536-D8D2-E323-C6AB-4DEAA0BE49E4}"/>
              </a:ext>
            </a:extLst>
          </p:cNvPr>
          <p:cNvSpPr/>
          <p:nvPr/>
        </p:nvSpPr>
        <p:spPr>
          <a:xfrm>
            <a:off x="2536426" y="391558"/>
            <a:ext cx="1756372" cy="766417"/>
          </a:xfrm>
          <a:prstGeom prst="diamon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806E53-45E5-B661-9ED5-7A469D81867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28292" y="774767"/>
            <a:ext cx="408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67793E-7EBB-3715-D722-892CE03FF763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292798" y="774767"/>
            <a:ext cx="3523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FC5133-6685-B443-42CC-B38D97F3C91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250106" y="1157975"/>
            <a:ext cx="0" cy="1473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129080-91A9-D142-C03F-3E01C688E6A6}"/>
              </a:ext>
            </a:extLst>
          </p:cNvPr>
          <p:cNvSpPr txBox="1"/>
          <p:nvPr/>
        </p:nvSpPr>
        <p:spPr>
          <a:xfrm>
            <a:off x="975672" y="235459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02004-B38A-B92E-BB48-04D363B12E6E}"/>
              </a:ext>
            </a:extLst>
          </p:cNvPr>
          <p:cNvSpPr txBox="1"/>
          <p:nvPr/>
        </p:nvSpPr>
        <p:spPr>
          <a:xfrm>
            <a:off x="975672" y="115797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E849F9-46F8-DE18-D223-3D7EF6D05F94}"/>
              </a:ext>
            </a:extLst>
          </p:cNvPr>
          <p:cNvSpPr txBox="1"/>
          <p:nvPr/>
        </p:nvSpPr>
        <p:spPr>
          <a:xfrm>
            <a:off x="2154120" y="30616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F61BE7-0FA2-0CE2-66FD-0DE229D52920}"/>
              </a:ext>
            </a:extLst>
          </p:cNvPr>
          <p:cNvSpPr txBox="1"/>
          <p:nvPr/>
        </p:nvSpPr>
        <p:spPr>
          <a:xfrm>
            <a:off x="4381614" y="33401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C300D-63A3-21EB-60AB-1CE1185F97AC}"/>
              </a:ext>
            </a:extLst>
          </p:cNvPr>
          <p:cNvSpPr txBox="1"/>
          <p:nvPr/>
        </p:nvSpPr>
        <p:spPr>
          <a:xfrm>
            <a:off x="6753886" y="391558"/>
            <a:ext cx="5147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도서 </a:t>
            </a:r>
            <a:r>
              <a:rPr lang="en-US" altLang="ko-KR" sz="1600" dirty="0"/>
              <a:t>(</a:t>
            </a:r>
            <a:r>
              <a:rPr lang="ko-KR" altLang="en-US" sz="1600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도서이름</a:t>
            </a:r>
            <a:r>
              <a:rPr lang="en-US" altLang="ko-KR" sz="1600" dirty="0"/>
              <a:t>, </a:t>
            </a:r>
            <a:r>
              <a:rPr lang="ko-KR" altLang="en-US" sz="1600" dirty="0"/>
              <a:t>출판사 이름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출판사 </a:t>
            </a:r>
            <a:r>
              <a:rPr lang="en-US" altLang="ko-KR" sz="1600" dirty="0"/>
              <a:t>(</a:t>
            </a:r>
            <a:r>
              <a:rPr lang="ko-KR" altLang="en-US" sz="1600" dirty="0"/>
              <a:t>출판사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담당 직원</a:t>
            </a:r>
            <a:r>
              <a:rPr lang="en-US" altLang="ko-KR" sz="1600" dirty="0"/>
              <a:t>,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주문</a:t>
            </a:r>
            <a:r>
              <a:rPr lang="en-US" altLang="ko-KR" sz="1600" dirty="0"/>
              <a:t>(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도서번호</a:t>
            </a:r>
            <a:r>
              <a:rPr lang="en-US" altLang="ko-KR" sz="1600" dirty="0"/>
              <a:t>, </a:t>
            </a:r>
            <a:r>
              <a:rPr lang="ko-KR" altLang="en-US" sz="1600" dirty="0"/>
              <a:t>고객번호</a:t>
            </a:r>
            <a:r>
              <a:rPr lang="en-US" altLang="ko-KR" sz="1600" dirty="0"/>
              <a:t>,</a:t>
            </a:r>
            <a:r>
              <a:rPr lang="ko-KR" altLang="en-US" sz="1600" dirty="0"/>
              <a:t>판매가격</a:t>
            </a:r>
            <a:r>
              <a:rPr lang="en-US" altLang="ko-KR" sz="1600" dirty="0"/>
              <a:t>,</a:t>
            </a:r>
            <a:r>
              <a:rPr lang="ko-KR" altLang="en-US" sz="1600" dirty="0"/>
              <a:t>주문일자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고객 </a:t>
            </a:r>
            <a:r>
              <a:rPr lang="en-US" altLang="ko-KR" sz="1600" dirty="0"/>
              <a:t>(</a:t>
            </a:r>
            <a:r>
              <a:rPr lang="ko-KR" altLang="en-US" sz="1600" dirty="0"/>
              <a:t>고객번호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핸드폰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875E350-5A14-C32F-0E40-512AF982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72428"/>
              </p:ext>
            </p:extLst>
          </p:nvPr>
        </p:nvGraphicFramePr>
        <p:xfrm>
          <a:off x="3667019" y="3000317"/>
          <a:ext cx="8153061" cy="35236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4723">
                  <a:extLst>
                    <a:ext uri="{9D8B030D-6E8A-4147-A177-3AD203B41FA5}">
                      <a16:colId xmlns:a16="http://schemas.microsoft.com/office/drawing/2014/main" val="725352811"/>
                    </a:ext>
                  </a:extLst>
                </a:gridCol>
                <a:gridCol w="1164723">
                  <a:extLst>
                    <a:ext uri="{9D8B030D-6E8A-4147-A177-3AD203B41FA5}">
                      <a16:colId xmlns:a16="http://schemas.microsoft.com/office/drawing/2014/main" val="4163445037"/>
                    </a:ext>
                  </a:extLst>
                </a:gridCol>
                <a:gridCol w="1164723">
                  <a:extLst>
                    <a:ext uri="{9D8B030D-6E8A-4147-A177-3AD203B41FA5}">
                      <a16:colId xmlns:a16="http://schemas.microsoft.com/office/drawing/2014/main" val="3120500795"/>
                    </a:ext>
                  </a:extLst>
                </a:gridCol>
                <a:gridCol w="1164723">
                  <a:extLst>
                    <a:ext uri="{9D8B030D-6E8A-4147-A177-3AD203B41FA5}">
                      <a16:colId xmlns:a16="http://schemas.microsoft.com/office/drawing/2014/main" val="1804653571"/>
                    </a:ext>
                  </a:extLst>
                </a:gridCol>
                <a:gridCol w="1164723">
                  <a:extLst>
                    <a:ext uri="{9D8B030D-6E8A-4147-A177-3AD203B41FA5}">
                      <a16:colId xmlns:a16="http://schemas.microsoft.com/office/drawing/2014/main" val="915286975"/>
                    </a:ext>
                  </a:extLst>
                </a:gridCol>
                <a:gridCol w="1164723">
                  <a:extLst>
                    <a:ext uri="{9D8B030D-6E8A-4147-A177-3AD203B41FA5}">
                      <a16:colId xmlns:a16="http://schemas.microsoft.com/office/drawing/2014/main" val="389377911"/>
                    </a:ext>
                  </a:extLst>
                </a:gridCol>
                <a:gridCol w="1164723">
                  <a:extLst>
                    <a:ext uri="{9D8B030D-6E8A-4147-A177-3AD203B41FA5}">
                      <a16:colId xmlns:a16="http://schemas.microsoft.com/office/drawing/2014/main" val="736075265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개체</a:t>
                      </a:r>
                    </a:p>
                  </a:txBody>
                  <a:tcPr marL="100835" marR="100835" marT="50417" marB="50417" anchor="ctr">
                    <a:solidFill>
                      <a:schemeClr val="bg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출판사</a:t>
                      </a:r>
                    </a:p>
                  </a:txBody>
                  <a:tcPr marL="100835" marR="100835" marT="50417" marB="50417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543612"/>
                  </a:ext>
                </a:extLst>
              </a:tr>
              <a:tr h="607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marL="100835" marR="100835" marT="50417" marB="5041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논리명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물리명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데이터타입</a:t>
                      </a:r>
                    </a:p>
                  </a:txBody>
                  <a:tcPr marL="100835" marR="100835" marT="50417" marB="5041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기본키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외래키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 null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7560"/>
                  </a:ext>
                </a:extLst>
              </a:tr>
              <a:tr h="607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기본키</a:t>
                      </a:r>
                      <a:endParaRPr lang="ko-KR" altLang="en-US" sz="2000" dirty="0"/>
                    </a:p>
                  </a:txBody>
                  <a:tcPr marL="100835" marR="100835" marT="50417" marB="504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도서번호</a:t>
                      </a:r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Bookid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Number(10)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52379"/>
                  </a:ext>
                </a:extLst>
              </a:tr>
              <a:tr h="6372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속성</a:t>
                      </a:r>
                    </a:p>
                  </a:txBody>
                  <a:tcPr marL="100835" marR="100835" marT="50417" marB="5041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출판사 이름</a:t>
                      </a:r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Publisher_name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Varchar2(40)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39301"/>
                  </a:ext>
                </a:extLst>
              </a:tr>
              <a:tr h="6075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도서 이름</a:t>
                      </a:r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Bookname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Varchar2(40)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16829"/>
                  </a:ext>
                </a:extLst>
              </a:tr>
              <a:tr h="6075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도서 단가</a:t>
                      </a:r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price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Number(15)</a:t>
                      </a:r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00835" marR="100835" marT="50417" marB="5041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431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2969E4B-9A8A-E5C1-7F3F-812DC5FD3BCC}"/>
              </a:ext>
            </a:extLst>
          </p:cNvPr>
          <p:cNvSpPr txBox="1"/>
          <p:nvPr/>
        </p:nvSpPr>
        <p:spPr>
          <a:xfrm>
            <a:off x="6917842" y="249309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테이블 정의성</a:t>
            </a:r>
          </a:p>
        </p:txBody>
      </p:sp>
    </p:spTree>
    <p:extLst>
      <p:ext uri="{BB962C8B-B14F-4D97-AF65-F5344CB8AC3E}">
        <p14:creationId xmlns:p14="http://schemas.microsoft.com/office/powerpoint/2010/main" val="169053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620</Words>
  <Application>Microsoft Office PowerPoint</Application>
  <PresentationFormat>와이드스크린</PresentationFormat>
  <Paragraphs>168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1</cp:revision>
  <dcterms:created xsi:type="dcterms:W3CDTF">2025-02-26T02:57:19Z</dcterms:created>
  <dcterms:modified xsi:type="dcterms:W3CDTF">2025-02-26T09:09:23Z</dcterms:modified>
</cp:coreProperties>
</file>