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1" r:id="rId5"/>
    <p:sldId id="295" r:id="rId6"/>
    <p:sldId id="267" r:id="rId7"/>
    <p:sldId id="264" r:id="rId8"/>
    <p:sldId id="265" r:id="rId9"/>
    <p:sldId id="268" r:id="rId10"/>
    <p:sldId id="269" r:id="rId11"/>
    <p:sldId id="270" r:id="rId12"/>
    <p:sldId id="272" r:id="rId13"/>
    <p:sldId id="273" r:id="rId14"/>
    <p:sldId id="274" r:id="rId15"/>
    <p:sldId id="258" r:id="rId16"/>
    <p:sldId id="276" r:id="rId17"/>
    <p:sldId id="277" r:id="rId18"/>
    <p:sldId id="278" r:id="rId19"/>
    <p:sldId id="279" r:id="rId20"/>
    <p:sldId id="281" r:id="rId21"/>
    <p:sldId id="282" r:id="rId22"/>
    <p:sldId id="297" r:id="rId23"/>
    <p:sldId id="283" r:id="rId24"/>
    <p:sldId id="284" r:id="rId25"/>
    <p:sldId id="285" r:id="rId26"/>
    <p:sldId id="280" r:id="rId27"/>
    <p:sldId id="286" r:id="rId28"/>
    <p:sldId id="287" r:id="rId29"/>
    <p:sldId id="288" r:id="rId30"/>
    <p:sldId id="296" r:id="rId31"/>
    <p:sldId id="289" r:id="rId32"/>
    <p:sldId id="29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1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9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2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6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0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6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4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66BB3-9D40-FA41-245C-F408A00AC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JVAG PROGRAMING </a:t>
            </a:r>
            <a:r>
              <a:rPr lang="ko-KR" altLang="en-US" dirty="0"/>
              <a:t>과제</a:t>
            </a:r>
            <a:br>
              <a:rPr lang="en-US" altLang="ko-KR" dirty="0"/>
            </a:br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김선오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함주현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59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EEBB1-F07E-2CA2-134F-FBCFBFE5237D}"/>
              </a:ext>
            </a:extLst>
          </p:cNvPr>
          <p:cNvSpPr txBox="1"/>
          <p:nvPr/>
        </p:nvSpPr>
        <p:spPr>
          <a:xfrm>
            <a:off x="629689" y="948720"/>
            <a:ext cx="609738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(20141001, 90, 89, 90);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(20141002, 100, 100, 100);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(20141003, 57, 68, 82);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(20141004, 92, 95, 35);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(20141005, 75, 75, 68);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(20141006, 85, 81, 83);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(20131001, 71, 100, 92);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(20131002, 87, 90, 89);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(20131003, 82, 76, 60);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(20121001, 100, 92, 75);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(20121002, 79, 46, 57);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(20121003, 50, 68, 66);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(20111001, 100, 98, 99);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(20111002, 75, 68, 90); 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(20111003, 74, 98, 100);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26D07-B664-37FA-4794-7CB2078E83B3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성적정보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E78962-8A34-4283-E895-377994460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046" y="1499621"/>
            <a:ext cx="4362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6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98D533-8EE8-748C-2952-EECEF2257465}"/>
              </a:ext>
            </a:extLst>
          </p:cNvPr>
          <p:cNvSpPr txBox="1"/>
          <p:nvPr/>
        </p:nvSpPr>
        <p:spPr>
          <a:xfrm>
            <a:off x="330431" y="1958955"/>
            <a:ext cx="60973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INSERT INTO </a:t>
            </a:r>
            <a:r>
              <a:rPr lang="ko-KR" altLang="en-US" sz="1000" dirty="0" err="1"/>
              <a:t>scholarship</a:t>
            </a:r>
            <a:r>
              <a:rPr lang="ko-KR" altLang="en-US" sz="1000" dirty="0"/>
              <a:t> VALUES ('성적장학금', 10, 1200000);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INSERT INTO </a:t>
            </a:r>
            <a:r>
              <a:rPr lang="ko-KR" altLang="en-US" sz="1000" dirty="0" err="1"/>
              <a:t>scholarship</a:t>
            </a:r>
            <a:r>
              <a:rPr lang="ko-KR" altLang="en-US" sz="1000" dirty="0"/>
              <a:t> VALUES ('</a:t>
            </a:r>
            <a:r>
              <a:rPr lang="ko-KR" altLang="en-US" sz="1000" dirty="0" err="1"/>
              <a:t>마티아스장학금</a:t>
            </a:r>
            <a:r>
              <a:rPr lang="ko-KR" altLang="en-US" sz="1000" dirty="0"/>
              <a:t>', 30, 400000);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INSERT INTO </a:t>
            </a:r>
            <a:r>
              <a:rPr lang="ko-KR" altLang="en-US" sz="1000" dirty="0" err="1"/>
              <a:t>scholarship</a:t>
            </a:r>
            <a:r>
              <a:rPr lang="ko-KR" altLang="en-US" sz="1000" dirty="0"/>
              <a:t> VALUES ('</a:t>
            </a:r>
            <a:r>
              <a:rPr lang="ko-KR" altLang="en-US" sz="1000" dirty="0" err="1"/>
              <a:t>분도장학금</a:t>
            </a:r>
            <a:r>
              <a:rPr lang="ko-KR" altLang="en-US" sz="1000" dirty="0"/>
              <a:t>', 40, 300000);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7EBA9-5AF1-EF0B-6BDE-4B7E39D4920C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장학금정보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DD9D91-7008-DECB-38B0-FE256EE71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88" y="1880254"/>
            <a:ext cx="49339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9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E4F15-7C28-6E3A-B45D-B266B273E897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Student </a:t>
            </a:r>
            <a:r>
              <a:rPr lang="ko-KR" altLang="en-US" dirty="0"/>
              <a:t>테이블 생성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AC281-AED2-114E-39A3-E83991284E68}"/>
              </a:ext>
            </a:extLst>
          </p:cNvPr>
          <p:cNvSpPr txBox="1"/>
          <p:nvPr/>
        </p:nvSpPr>
        <p:spPr>
          <a:xfrm>
            <a:off x="3046771" y="2136338"/>
            <a:ext cx="60984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(</a:t>
            </a:r>
          </a:p>
          <a:p>
            <a:r>
              <a:rPr lang="ko-KR" altLang="en-US" dirty="0" err="1"/>
              <a:t>student_no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(15)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 </a:t>
            </a:r>
          </a:p>
          <a:p>
            <a:r>
              <a:rPr lang="ko-KR" altLang="en-US" dirty="0" err="1"/>
              <a:t>student_name</a:t>
            </a:r>
            <a:r>
              <a:rPr lang="ko-KR" altLang="en-US" dirty="0"/>
              <a:t> varchar2(10)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student_year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(10)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student_addr</a:t>
            </a:r>
            <a:r>
              <a:rPr lang="ko-KR" altLang="en-US" dirty="0"/>
              <a:t> varchar2(100),</a:t>
            </a:r>
          </a:p>
          <a:p>
            <a:r>
              <a:rPr lang="ko-KR" altLang="en-US" dirty="0" err="1"/>
              <a:t>student_tel</a:t>
            </a:r>
            <a:r>
              <a:rPr lang="ko-KR" altLang="en-US" dirty="0"/>
              <a:t> varchar2(14),</a:t>
            </a:r>
          </a:p>
          <a:p>
            <a:r>
              <a:rPr lang="ko-KR" altLang="en-US" dirty="0" err="1"/>
              <a:t>student_birth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(</a:t>
            </a:r>
            <a:r>
              <a:rPr lang="ko-KR" altLang="en-US" dirty="0" err="1"/>
              <a:t>student_no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042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2792C-E3AE-8EE6-FB36-B9538850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8A568-F86A-A046-6C3E-E1A4F3351DB3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Grade </a:t>
            </a:r>
            <a:r>
              <a:rPr lang="ko-KR" altLang="en-US" dirty="0"/>
              <a:t>테이블 생성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376F8-F727-976B-F41B-7231C87BC5F5}"/>
              </a:ext>
            </a:extLst>
          </p:cNvPr>
          <p:cNvSpPr txBox="1"/>
          <p:nvPr/>
        </p:nvSpPr>
        <p:spPr>
          <a:xfrm>
            <a:off x="3046771" y="1859339"/>
            <a:ext cx="60984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CREATE TABLE </a:t>
            </a:r>
            <a:r>
              <a:rPr lang="ko-KR" altLang="en-US" dirty="0" err="1"/>
              <a:t>Grade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student_no</a:t>
            </a:r>
            <a:r>
              <a:rPr lang="ko-KR" altLang="en-US" dirty="0"/>
              <a:t>	</a:t>
            </a:r>
            <a:r>
              <a:rPr lang="ko-KR" altLang="en-US" dirty="0" err="1"/>
              <a:t>number</a:t>
            </a:r>
            <a:r>
              <a:rPr lang="ko-KR" altLang="en-US" dirty="0"/>
              <a:t>(15)	NOT NULL,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grade_kor</a:t>
            </a:r>
            <a:r>
              <a:rPr lang="ko-KR" altLang="en-US" dirty="0"/>
              <a:t>	</a:t>
            </a:r>
            <a:r>
              <a:rPr lang="ko-KR" altLang="en-US" dirty="0" err="1"/>
              <a:t>number</a:t>
            </a:r>
            <a:r>
              <a:rPr lang="ko-KR" altLang="en-US" dirty="0"/>
              <a:t>(10)	NULL,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grade_eng</a:t>
            </a:r>
            <a:r>
              <a:rPr lang="ko-KR" altLang="en-US" dirty="0"/>
              <a:t>	</a:t>
            </a:r>
            <a:r>
              <a:rPr lang="ko-KR" altLang="en-US" dirty="0" err="1"/>
              <a:t>number</a:t>
            </a:r>
            <a:r>
              <a:rPr lang="ko-KR" altLang="en-US" dirty="0"/>
              <a:t>(10)	NULL,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grade_math</a:t>
            </a:r>
            <a:r>
              <a:rPr lang="ko-KR" altLang="en-US" dirty="0"/>
              <a:t>	</a:t>
            </a:r>
            <a:r>
              <a:rPr lang="ko-KR" altLang="en-US" dirty="0" err="1"/>
              <a:t>number</a:t>
            </a:r>
            <a:r>
              <a:rPr lang="ko-KR" altLang="en-US" dirty="0"/>
              <a:t>(10)	NULL</a:t>
            </a:r>
          </a:p>
          <a:p>
            <a:r>
              <a:rPr lang="ko-KR" altLang="en-US" dirty="0"/>
              <a:t>);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ALTER TABLE GRADE ADD CONSTRAINT STUDENT_NO_FK FOREIGN KEY (STUDENT_NO) REFERENCES STUDENT(STUDENT_NO) ON DELETE CASCADE;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728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9E3C-2156-7375-B853-B5A49ADF8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D83E2-DCCB-2668-008D-F0DCFFE5024B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Scholarship </a:t>
            </a:r>
            <a:r>
              <a:rPr lang="ko-KR" altLang="en-US" dirty="0"/>
              <a:t>테이블 생성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2B917-F275-1E81-15F2-2459C2F3D41A}"/>
              </a:ext>
            </a:extLst>
          </p:cNvPr>
          <p:cNvSpPr txBox="1"/>
          <p:nvPr/>
        </p:nvSpPr>
        <p:spPr>
          <a:xfrm>
            <a:off x="3046771" y="2136338"/>
            <a:ext cx="6098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CREATE TABLE </a:t>
            </a:r>
            <a:r>
              <a:rPr lang="ko-KR" altLang="en-US" dirty="0" err="1"/>
              <a:t>Scholarship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scholar_name</a:t>
            </a:r>
            <a:r>
              <a:rPr lang="ko-KR" altLang="en-US" dirty="0"/>
              <a:t>	varchar2(15)	NOT NULL,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scholar_percent</a:t>
            </a:r>
            <a:r>
              <a:rPr lang="ko-KR" altLang="en-US" dirty="0"/>
              <a:t>	</a:t>
            </a:r>
            <a:r>
              <a:rPr lang="ko-KR" altLang="en-US" dirty="0" err="1"/>
              <a:t>number</a:t>
            </a:r>
            <a:r>
              <a:rPr lang="ko-KR" altLang="en-US" dirty="0"/>
              <a:t>(10)	NULL,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scholar_money</a:t>
            </a:r>
            <a:r>
              <a:rPr lang="ko-KR" altLang="en-US" dirty="0"/>
              <a:t>	</a:t>
            </a:r>
            <a:r>
              <a:rPr lang="ko-KR" altLang="en-US" dirty="0" err="1"/>
              <a:t>number</a:t>
            </a:r>
            <a:r>
              <a:rPr lang="ko-KR" altLang="en-US" dirty="0"/>
              <a:t>(10)	NULL</a:t>
            </a:r>
          </a:p>
          <a:p>
            <a:r>
              <a:rPr lang="ko-KR" altLang="en-US" dirty="0"/>
              <a:t>);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ALTER TABLE Scholarship ADD CONSTRAINT SCHOLARSHIP_PK PRIMARY KEY (</a:t>
            </a:r>
            <a:r>
              <a:rPr lang="en-US" altLang="ko-KR" dirty="0" err="1"/>
              <a:t>scholar_name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3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7698D0-3397-041E-4773-DADCCE9C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입력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C678E495-068B-E92E-6A28-44F4AE84C4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학생의 ID, 이름,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학년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주소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전화번호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생년월일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정보를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입력받아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데이터베이스에 저장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등록 성공 여부를 사용자에게 피드백.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StudentDAO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활용하여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DB에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접근하고,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JdbcUtil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을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이용해 연결 관리.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1635689-E956-3816-249B-ABC086602B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8027"/>
            <a:ext cx="3909522" cy="4525962"/>
          </a:xfr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38FF5EA-4425-8DAD-0CC3-2CBED3F52EA4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4BE18C9-5C37-D184-AA80-3070C16B3B52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7835E86-1F73-7D57-E51C-DA06ABB8A201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365A8DBC-B4CB-7BB4-BE3C-40FAF19E635B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9618A50-5E39-EA9C-3A47-112BE1E6F9A6}"/>
              </a:ext>
            </a:extLst>
          </p:cNvPr>
          <p:cNvSpPr/>
          <p:nvPr/>
        </p:nvSpPr>
        <p:spPr>
          <a:xfrm>
            <a:off x="6928700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77715-8957-AAA9-01C3-6891203158AD}"/>
              </a:ext>
            </a:extLst>
          </p:cNvPr>
          <p:cNvSpPr txBox="1"/>
          <p:nvPr/>
        </p:nvSpPr>
        <p:spPr>
          <a:xfrm>
            <a:off x="6521009" y="6042508"/>
            <a:ext cx="56914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endParaRPr lang="ko-KR" altLang="en-US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6F5CB-3D3F-5230-2FDE-0E018A347E16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StudentRegistAcition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E494C5-EFBE-134F-743C-6950780D8C2B}"/>
              </a:ext>
            </a:extLst>
          </p:cNvPr>
          <p:cNvSpPr txBox="1"/>
          <p:nvPr/>
        </p:nvSpPr>
        <p:spPr>
          <a:xfrm>
            <a:off x="6197600" y="3646479"/>
            <a:ext cx="57178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StudentRegistAction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A79251-7295-41E5-E472-C2590903DD3E}"/>
              </a:ext>
            </a:extLst>
          </p:cNvPr>
          <p:cNvSpPr txBox="1"/>
          <p:nvPr/>
        </p:nvSpPr>
        <p:spPr>
          <a:xfrm>
            <a:off x="6521008" y="3109193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743799-DD99-CB75-0942-9D11215A6119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713D22-21C2-E770-A43E-BD12D8B323B8}"/>
              </a:ext>
            </a:extLst>
          </p:cNvPr>
          <p:cNvSpPr txBox="1"/>
          <p:nvPr/>
        </p:nvSpPr>
        <p:spPr>
          <a:xfrm>
            <a:off x="6197600" y="4961541"/>
            <a:ext cx="57178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StudentRegistService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29FC409E-B02B-3FD9-FA96-88027F1FC990}"/>
              </a:ext>
            </a:extLst>
          </p:cNvPr>
          <p:cNvSpPr/>
          <p:nvPr/>
        </p:nvSpPr>
        <p:spPr>
          <a:xfrm>
            <a:off x="9783899" y="3372865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B35E185-4E5C-ED5C-F3FB-E797BD0DE6B0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33A32D64-D756-B8CD-A3CB-8B30674C42FE}"/>
              </a:ext>
            </a:extLst>
          </p:cNvPr>
          <p:cNvSpPr/>
          <p:nvPr/>
        </p:nvSpPr>
        <p:spPr>
          <a:xfrm>
            <a:off x="9801632" y="4595417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FBEB665-539E-821D-CD15-BB3C2BE5ADCA}"/>
              </a:ext>
            </a:extLst>
          </p:cNvPr>
          <p:cNvSpPr/>
          <p:nvPr/>
        </p:nvSpPr>
        <p:spPr>
          <a:xfrm>
            <a:off x="9794449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32F25-2223-C7DF-FF61-160678A2FA69}"/>
              </a:ext>
            </a:extLst>
          </p:cNvPr>
          <p:cNvSpPr txBox="1"/>
          <p:nvPr/>
        </p:nvSpPr>
        <p:spPr>
          <a:xfrm>
            <a:off x="9059158" y="3057500"/>
            <a:ext cx="63065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학생 정보를 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입력받음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FF381D-2CE8-4FD2-F8C7-3E29515DE045}"/>
              </a:ext>
            </a:extLst>
          </p:cNvPr>
          <p:cNvSpPr txBox="1"/>
          <p:nvPr/>
        </p:nvSpPr>
        <p:spPr>
          <a:xfrm>
            <a:off x="8747291" y="3652366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5A7122-8BE2-E3B7-12DF-57BAF7324997}"/>
              </a:ext>
            </a:extLst>
          </p:cNvPr>
          <p:cNvSpPr txBox="1"/>
          <p:nvPr/>
        </p:nvSpPr>
        <p:spPr>
          <a:xfrm>
            <a:off x="8308199" y="4972427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StudentDAO.java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호출하여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40C7AE-2275-41C7-12ED-A25528AE327C}"/>
              </a:ext>
            </a:extLst>
          </p:cNvPr>
          <p:cNvSpPr txBox="1"/>
          <p:nvPr/>
        </p:nvSpPr>
        <p:spPr>
          <a:xfrm>
            <a:off x="8530473" y="4264193"/>
            <a:ext cx="38314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CF5A64-A47E-0956-A2B0-56845AB84F4A}"/>
              </a:ext>
            </a:extLst>
          </p:cNvPr>
          <p:cNvSpPr txBox="1"/>
          <p:nvPr/>
        </p:nvSpPr>
        <p:spPr>
          <a:xfrm>
            <a:off x="9025639" y="5472457"/>
            <a:ext cx="22121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데이터 조회</a:t>
            </a: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9FBF35B0-02D4-7B0D-08D5-51FAC513BE88}"/>
              </a:ext>
            </a:extLst>
          </p:cNvPr>
          <p:cNvSpPr/>
          <p:nvPr/>
        </p:nvSpPr>
        <p:spPr>
          <a:xfrm>
            <a:off x="9783899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3D0E9-184C-BE8E-4FFF-08C5990AC223}"/>
              </a:ext>
            </a:extLst>
          </p:cNvPr>
          <p:cNvSpPr txBox="1"/>
          <p:nvPr/>
        </p:nvSpPr>
        <p:spPr>
          <a:xfrm>
            <a:off x="8583106" y="6067043"/>
            <a:ext cx="6103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 성공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출력</a:t>
            </a:r>
          </a:p>
        </p:txBody>
      </p:sp>
    </p:spTree>
    <p:extLst>
      <p:ext uri="{BB962C8B-B14F-4D97-AF65-F5344CB8AC3E}">
        <p14:creationId xmlns:p14="http://schemas.microsoft.com/office/powerpoint/2010/main" val="102057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8D5DE-403E-2536-0ABC-4527E96C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F18F90-16F7-95EA-BA5E-FFB3F2AC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조회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0C7EE4B-3204-1A58-2D20-F427757084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9" y="2616814"/>
            <a:ext cx="5649362" cy="2797158"/>
          </a:xfrm>
        </p:spPr>
      </p:pic>
      <p:sp>
        <p:nvSpPr>
          <p:cNvPr id="36" name="내용 개체 틀 14">
            <a:extLst>
              <a:ext uri="{FF2B5EF4-FFF2-40B4-BE49-F238E27FC236}">
                <a16:creationId xmlns:a16="http://schemas.microsoft.com/office/drawing/2014/main" id="{CF85DC25-3125-EE70-30D9-C4BE805A2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학생 목록을 조회하여 콘솔에 출력</a:t>
            </a:r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200" dirty="0" err="1">
                <a:latin typeface="Arial" panose="020B0604020202020204" pitchFamily="34" charset="0"/>
              </a:rPr>
              <a:t>StudentDAO</a:t>
            </a:r>
            <a:r>
              <a:rPr lang="ko-KR" altLang="en-US" sz="1200" dirty="0">
                <a:latin typeface="Arial" panose="020B0604020202020204" pitchFamily="34" charset="0"/>
              </a:rPr>
              <a:t>를 활용</a:t>
            </a:r>
            <a:r>
              <a:rPr lang="en-US" altLang="ko-KR" sz="1200" dirty="0">
                <a:latin typeface="Arial" panose="020B0604020202020204" pitchFamily="34" charset="0"/>
              </a:rPr>
              <a:t>,DB</a:t>
            </a:r>
            <a:r>
              <a:rPr lang="ko-KR" altLang="en-US" sz="1200" dirty="0">
                <a:latin typeface="Arial" panose="020B0604020202020204" pitchFamily="34" charset="0"/>
              </a:rPr>
              <a:t>에서 데이터를 조회 </a:t>
            </a:r>
            <a:r>
              <a:rPr lang="en-US" altLang="ko-KR" sz="1200" dirty="0" err="1">
                <a:latin typeface="Arial" panose="020B0604020202020204" pitchFamily="34" charset="0"/>
              </a:rPr>
              <a:t>JdbcUtil</a:t>
            </a:r>
            <a:r>
              <a:rPr lang="ko-KR" altLang="en-US" sz="1200" dirty="0">
                <a:latin typeface="Arial" panose="020B0604020202020204" pitchFamily="34" charset="0"/>
              </a:rPr>
              <a:t>을 이용해 연결 관리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81543B27-5104-2119-B802-6EDB02B79711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8DBFBAE3-A8D6-51AE-F679-14DE68A72D81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E7AEA24D-3701-0483-6E64-76EABDCDEC6E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40B7AB8C-1ACD-F3CA-85E8-6CD87DA72AF5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AF0FEE62-05BF-AC2B-1399-A8F2383EB5FD}"/>
              </a:ext>
            </a:extLst>
          </p:cNvPr>
          <p:cNvSpPr/>
          <p:nvPr/>
        </p:nvSpPr>
        <p:spPr>
          <a:xfrm>
            <a:off x="6928699" y="5733519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AE5A2A-856D-6D8F-52B7-F51D2127AF07}"/>
              </a:ext>
            </a:extLst>
          </p:cNvPr>
          <p:cNvSpPr txBox="1"/>
          <p:nvPr/>
        </p:nvSpPr>
        <p:spPr>
          <a:xfrm>
            <a:off x="6521008" y="6003007"/>
            <a:ext cx="9167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</a:t>
            </a:r>
            <a:endParaRPr lang="ko-KR" altLang="en-US" sz="13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F42A9E-F680-985D-C545-D0BCF18ECE29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StudentListAcition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FF130A-D010-0703-AF93-0EC87A1C0C88}"/>
              </a:ext>
            </a:extLst>
          </p:cNvPr>
          <p:cNvSpPr txBox="1"/>
          <p:nvPr/>
        </p:nvSpPr>
        <p:spPr>
          <a:xfrm>
            <a:off x="6197599" y="3649585"/>
            <a:ext cx="22865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StudentListAction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368BAB-6BC7-1D6A-CF99-00B38BD99CC5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D941E9-B7CC-56E7-9B00-E4C372E03620}"/>
              </a:ext>
            </a:extLst>
          </p:cNvPr>
          <p:cNvSpPr txBox="1"/>
          <p:nvPr/>
        </p:nvSpPr>
        <p:spPr>
          <a:xfrm>
            <a:off x="6197601" y="4961541"/>
            <a:ext cx="2286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StudentListService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/>
              <a:t> 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C63C4D8-3D58-68B8-9D1A-2FDDA0539E1E}"/>
              </a:ext>
            </a:extLst>
          </p:cNvPr>
          <p:cNvSpPr/>
          <p:nvPr/>
        </p:nvSpPr>
        <p:spPr>
          <a:xfrm>
            <a:off x="9794449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714C07BB-2DA4-8F83-9C2D-219795C0FC59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FF0E5DBF-037F-61F4-CD34-EE3A401281FE}"/>
              </a:ext>
            </a:extLst>
          </p:cNvPr>
          <p:cNvSpPr/>
          <p:nvPr/>
        </p:nvSpPr>
        <p:spPr>
          <a:xfrm>
            <a:off x="9794448" y="467055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FCACDE0E-A6E8-F7B5-0E8B-1B409D8E0153}"/>
              </a:ext>
            </a:extLst>
          </p:cNvPr>
          <p:cNvSpPr/>
          <p:nvPr/>
        </p:nvSpPr>
        <p:spPr>
          <a:xfrm>
            <a:off x="9802753" y="530960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116C2F-A041-1206-4C74-988A31BC685C}"/>
              </a:ext>
            </a:extLst>
          </p:cNvPr>
          <p:cNvSpPr txBox="1"/>
          <p:nvPr/>
        </p:nvSpPr>
        <p:spPr>
          <a:xfrm>
            <a:off x="6521008" y="3145141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CDB0E2-3AE7-DED1-1AE5-098E00117CF4}"/>
              </a:ext>
            </a:extLst>
          </p:cNvPr>
          <p:cNvSpPr txBox="1"/>
          <p:nvPr/>
        </p:nvSpPr>
        <p:spPr>
          <a:xfrm>
            <a:off x="8747291" y="2971172"/>
            <a:ext cx="314130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사용자가 입력한 번호에 따라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호출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8C6C57-EC0F-077B-8E38-CB1B02660F42}"/>
              </a:ext>
            </a:extLst>
          </p:cNvPr>
          <p:cNvSpPr txBox="1"/>
          <p:nvPr/>
        </p:nvSpPr>
        <p:spPr>
          <a:xfrm>
            <a:off x="8747291" y="3652366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EB0F75-59F3-2AD9-6DAC-0A6971AC318B}"/>
              </a:ext>
            </a:extLst>
          </p:cNvPr>
          <p:cNvSpPr txBox="1"/>
          <p:nvPr/>
        </p:nvSpPr>
        <p:spPr>
          <a:xfrm>
            <a:off x="9140473" y="4998963"/>
            <a:ext cx="20835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2B3A9B-F2EA-318F-7D9C-A8F4397859E2}"/>
              </a:ext>
            </a:extLst>
          </p:cNvPr>
          <p:cNvSpPr txBox="1"/>
          <p:nvPr/>
        </p:nvSpPr>
        <p:spPr>
          <a:xfrm>
            <a:off x="8530473" y="5999742"/>
            <a:ext cx="355687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다시 전달 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출력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C24768-7220-EA95-2543-C62736EE46A2}"/>
              </a:ext>
            </a:extLst>
          </p:cNvPr>
          <p:cNvSpPr txBox="1"/>
          <p:nvPr/>
        </p:nvSpPr>
        <p:spPr>
          <a:xfrm>
            <a:off x="8747291" y="4359632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요청을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받고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service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F7CA75-5C4B-F7F3-6196-BED20F1781DB}"/>
              </a:ext>
            </a:extLst>
          </p:cNvPr>
          <p:cNvSpPr txBox="1"/>
          <p:nvPr/>
        </p:nvSpPr>
        <p:spPr>
          <a:xfrm>
            <a:off x="8966892" y="5555774"/>
            <a:ext cx="227928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select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1BFB0D52-69DF-7069-56C7-9845301B0C38}"/>
              </a:ext>
            </a:extLst>
          </p:cNvPr>
          <p:cNvSpPr/>
          <p:nvPr/>
        </p:nvSpPr>
        <p:spPr>
          <a:xfrm>
            <a:off x="9802753" y="58224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2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69EC3-2E3E-5249-2733-CC4B6A4A3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248BCC3-9329-5D15-D2C3-B944C563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검색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1B54988-B7B1-FE8F-7BCA-5BDE38D70D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" y="1536517"/>
            <a:ext cx="4876799" cy="158351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E2CB18-BB28-6AC5-8B14-C4DDA155A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" y="4509971"/>
            <a:ext cx="4876799" cy="2090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EE5207-615A-A698-D863-9967AAFC2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" y="3156931"/>
            <a:ext cx="4876799" cy="1316139"/>
          </a:xfrm>
          <a:prstGeom prst="rect">
            <a:avLst/>
          </a:prstGeom>
        </p:spPr>
      </p:pic>
      <p:sp>
        <p:nvSpPr>
          <p:cNvPr id="47" name="내용 개체 틀 14">
            <a:extLst>
              <a:ext uri="{FF2B5EF4-FFF2-40B4-BE49-F238E27FC236}">
                <a16:creationId xmlns:a16="http://schemas.microsoft.com/office/drawing/2014/main" id="{2E425626-34A5-20B2-8EF1-DBF93AE4C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특정 조건의 학생을 검색 후 출력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</a:rPr>
              <a:t>이름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</a:rPr>
              <a:t>학번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</a:rPr>
              <a:t>학년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조회 성공 여부를 사용자에게 피드백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</a:rPr>
              <a:t>조건이 없을 시 따로 메시지 출력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200" dirty="0" err="1">
                <a:latin typeface="Arial" panose="020B0604020202020204" pitchFamily="34" charset="0"/>
              </a:rPr>
              <a:t>StudentDAO</a:t>
            </a:r>
            <a:r>
              <a:rPr lang="ko-KR" altLang="en-US" sz="1200" dirty="0">
                <a:latin typeface="Arial" panose="020B0604020202020204" pitchFamily="34" charset="0"/>
              </a:rPr>
              <a:t>를 활용</a:t>
            </a:r>
            <a:r>
              <a:rPr lang="en-US" altLang="ko-KR" sz="1200" dirty="0">
                <a:latin typeface="Arial" panose="020B0604020202020204" pitchFamily="34" charset="0"/>
              </a:rPr>
              <a:t>,DB</a:t>
            </a:r>
            <a:r>
              <a:rPr lang="ko-KR" altLang="en-US" sz="1200" dirty="0">
                <a:latin typeface="Arial" panose="020B0604020202020204" pitchFamily="34" charset="0"/>
              </a:rPr>
              <a:t>에서 데이터를 조회 </a:t>
            </a:r>
            <a:r>
              <a:rPr lang="en-US" altLang="ko-KR" sz="1200" dirty="0" err="1">
                <a:latin typeface="Arial" panose="020B0604020202020204" pitchFamily="34" charset="0"/>
              </a:rPr>
              <a:t>JdbcUtil</a:t>
            </a:r>
            <a:r>
              <a:rPr lang="ko-KR" altLang="en-US" sz="1200" dirty="0">
                <a:latin typeface="Arial" panose="020B0604020202020204" pitchFamily="34" charset="0"/>
              </a:rPr>
              <a:t>을 이용해 연결 관리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9F671A42-D274-BE4F-D3B9-A3260E13475E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1B34B857-22D2-BC5B-86E0-FF65B40CEA22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6F211F16-5571-498E-68D3-A5CC2776F604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EC4C2D1-379B-6D3E-0FA9-4B30E5064602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9C1F109D-7048-C8AC-34AB-0F5193B7EA47}"/>
              </a:ext>
            </a:extLst>
          </p:cNvPr>
          <p:cNvSpPr/>
          <p:nvPr/>
        </p:nvSpPr>
        <p:spPr>
          <a:xfrm>
            <a:off x="6928699" y="5733519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24A11E-4AD5-9DE5-9F6D-BECB15A8558E}"/>
              </a:ext>
            </a:extLst>
          </p:cNvPr>
          <p:cNvSpPr txBox="1"/>
          <p:nvPr/>
        </p:nvSpPr>
        <p:spPr>
          <a:xfrm>
            <a:off x="6521008" y="6003007"/>
            <a:ext cx="9167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</a:t>
            </a:r>
            <a:endParaRPr lang="ko-KR" altLang="en-US" sz="13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3A6170-0585-0BC1-C6D6-BC7A410F8FFA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StudentSearchAcition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E1784D-F4A7-72B7-93F7-2F78508B3DD0}"/>
              </a:ext>
            </a:extLst>
          </p:cNvPr>
          <p:cNvSpPr txBox="1"/>
          <p:nvPr/>
        </p:nvSpPr>
        <p:spPr>
          <a:xfrm>
            <a:off x="6197599" y="3649585"/>
            <a:ext cx="22865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StudentSearchtAction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57A7E2-B9D8-EF30-3A88-AE41C96AC604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CC1A08-65E6-359F-EF92-BE8ADA216D5E}"/>
              </a:ext>
            </a:extLst>
          </p:cNvPr>
          <p:cNvSpPr txBox="1"/>
          <p:nvPr/>
        </p:nvSpPr>
        <p:spPr>
          <a:xfrm>
            <a:off x="6197601" y="4961541"/>
            <a:ext cx="2286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StudentSearchService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/>
              <a:t> 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ED0B112E-3793-D903-4E20-A08911662E1B}"/>
              </a:ext>
            </a:extLst>
          </p:cNvPr>
          <p:cNvSpPr/>
          <p:nvPr/>
        </p:nvSpPr>
        <p:spPr>
          <a:xfrm>
            <a:off x="9794449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5E05A2BE-7FBC-B88B-7578-0D9E03E1F8F3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6FF5B6DB-E52F-E55D-EE5E-A2D0831A85D8}"/>
              </a:ext>
            </a:extLst>
          </p:cNvPr>
          <p:cNvSpPr/>
          <p:nvPr/>
        </p:nvSpPr>
        <p:spPr>
          <a:xfrm>
            <a:off x="9794448" y="467055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7B60CDCF-127B-5D2C-DD66-2C2348284462}"/>
              </a:ext>
            </a:extLst>
          </p:cNvPr>
          <p:cNvSpPr/>
          <p:nvPr/>
        </p:nvSpPr>
        <p:spPr>
          <a:xfrm>
            <a:off x="9802753" y="530960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6F3284-38A8-1968-EBDB-32819F6190D5}"/>
              </a:ext>
            </a:extLst>
          </p:cNvPr>
          <p:cNvSpPr txBox="1"/>
          <p:nvPr/>
        </p:nvSpPr>
        <p:spPr>
          <a:xfrm>
            <a:off x="6521008" y="3145141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3F33B5-9256-EB58-E88F-500986DCEF7B}"/>
              </a:ext>
            </a:extLst>
          </p:cNvPr>
          <p:cNvSpPr txBox="1"/>
          <p:nvPr/>
        </p:nvSpPr>
        <p:spPr>
          <a:xfrm>
            <a:off x="8848786" y="3075789"/>
            <a:ext cx="367497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학생 정보를 입력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91D312-AB11-7B49-6324-6953B31FC272}"/>
              </a:ext>
            </a:extLst>
          </p:cNvPr>
          <p:cNvSpPr txBox="1"/>
          <p:nvPr/>
        </p:nvSpPr>
        <p:spPr>
          <a:xfrm>
            <a:off x="8747291" y="3652366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ConsoleUtil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65ED9E-2E35-C018-A23F-BC5A02B2CB59}"/>
              </a:ext>
            </a:extLst>
          </p:cNvPr>
          <p:cNvSpPr txBox="1"/>
          <p:nvPr/>
        </p:nvSpPr>
        <p:spPr>
          <a:xfrm>
            <a:off x="9140473" y="4998963"/>
            <a:ext cx="20835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64AC7F-1DDF-8041-E427-06A12098AF4B}"/>
              </a:ext>
            </a:extLst>
          </p:cNvPr>
          <p:cNvSpPr txBox="1"/>
          <p:nvPr/>
        </p:nvSpPr>
        <p:spPr>
          <a:xfrm>
            <a:off x="8530473" y="5999742"/>
            <a:ext cx="355687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조건이 맞으면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다시 전달 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출력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B6C762-DB6B-7C4E-67F9-9CA99D93A971}"/>
              </a:ext>
            </a:extLst>
          </p:cNvPr>
          <p:cNvSpPr txBox="1"/>
          <p:nvPr/>
        </p:nvSpPr>
        <p:spPr>
          <a:xfrm>
            <a:off x="8747291" y="4359632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요청을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받고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service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F713B0-B601-A299-525F-EA552C8C2BE5}"/>
              </a:ext>
            </a:extLst>
          </p:cNvPr>
          <p:cNvSpPr txBox="1"/>
          <p:nvPr/>
        </p:nvSpPr>
        <p:spPr>
          <a:xfrm>
            <a:off x="8966892" y="5555774"/>
            <a:ext cx="227928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select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A729592B-FE32-AB98-1C63-0D8046B8C2EB}"/>
              </a:ext>
            </a:extLst>
          </p:cNvPr>
          <p:cNvSpPr/>
          <p:nvPr/>
        </p:nvSpPr>
        <p:spPr>
          <a:xfrm>
            <a:off x="9802753" y="58224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61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950E-5F9D-CF37-69FA-F3D46B4E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FD994C-E454-DD91-2965-54957AC9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검색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45F93D1-143C-2E56-5012-6B93AC72E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5" y="2626919"/>
            <a:ext cx="3048000" cy="65722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970F53-896A-44CD-94B8-E3F547F42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5" y="3472301"/>
            <a:ext cx="3048000" cy="647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97F460-85E7-C13F-7BA9-985506312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5" y="4308158"/>
            <a:ext cx="3048000" cy="74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5C39FD-A8E2-22CA-E239-AE0633A87A64}"/>
              </a:ext>
            </a:extLst>
          </p:cNvPr>
          <p:cNvSpPr txBox="1"/>
          <p:nvPr/>
        </p:nvSpPr>
        <p:spPr>
          <a:xfrm>
            <a:off x="4319833" y="263781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해당하는 학생의 정보가 없을 시 나오는 콘솔 메시지</a:t>
            </a:r>
          </a:p>
        </p:txBody>
      </p:sp>
    </p:spTree>
    <p:extLst>
      <p:ext uri="{BB962C8B-B14F-4D97-AF65-F5344CB8AC3E}">
        <p14:creationId xmlns:p14="http://schemas.microsoft.com/office/powerpoint/2010/main" val="268396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5D22B-E939-5FEC-8623-5EBE1E8C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362135C-4EEF-A73F-43BF-3C0F1169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수정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07BA2EB-6D05-2CED-5704-C072B5EAB6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9" y="1792542"/>
            <a:ext cx="4154556" cy="4525962"/>
          </a:xfrm>
        </p:spPr>
      </p:pic>
      <p:sp>
        <p:nvSpPr>
          <p:cNvPr id="11" name="내용 개체 틀 14">
            <a:extLst>
              <a:ext uri="{FF2B5EF4-FFF2-40B4-BE49-F238E27FC236}">
                <a16:creationId xmlns:a16="http://schemas.microsoft.com/office/drawing/2014/main" id="{718A701A-903D-639E-CB9A-DDE8E052B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특정 학생의 정보를 수정할 수 있음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학생 </a:t>
            </a:r>
            <a:r>
              <a:rPr lang="en-US" altLang="ko-KR" sz="1200" dirty="0">
                <a:latin typeface="Arial" panose="020B0604020202020204" pitchFamily="34" charset="0"/>
              </a:rPr>
              <a:t>ID</a:t>
            </a:r>
            <a:r>
              <a:rPr lang="ko-KR" altLang="en-US" sz="1200" dirty="0">
                <a:latin typeface="Arial" panose="020B0604020202020204" pitchFamily="34" charset="0"/>
              </a:rPr>
              <a:t>를 기준으로 수정할 학생을 조회 후 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</a:rPr>
              <a:t>새로운 정보 입력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수정 완료 후 변경된 정보 출력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A17703B-197A-20D6-46B2-83EE578E6B43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3FA6F06-8627-26FE-1987-302145D81635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00C60FF7-E96A-73F3-F00C-369EC8083301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F32160B-7D6D-6D15-0B3E-0CCA95099733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F7C816D-228F-D473-395C-C676C23EE495}"/>
              </a:ext>
            </a:extLst>
          </p:cNvPr>
          <p:cNvSpPr/>
          <p:nvPr/>
        </p:nvSpPr>
        <p:spPr>
          <a:xfrm>
            <a:off x="6928699" y="5733519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0E421B-1572-C837-4953-073B40FE2981}"/>
              </a:ext>
            </a:extLst>
          </p:cNvPr>
          <p:cNvSpPr txBox="1"/>
          <p:nvPr/>
        </p:nvSpPr>
        <p:spPr>
          <a:xfrm>
            <a:off x="6521008" y="6003007"/>
            <a:ext cx="9167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</a:t>
            </a:r>
            <a:endParaRPr lang="ko-KR" altLang="en-US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B3726-37DF-580B-9E2C-D595B4C66E4D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StudentModifyAcition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FEE57-51FD-A99D-8584-D8A649FA709D}"/>
              </a:ext>
            </a:extLst>
          </p:cNvPr>
          <p:cNvSpPr txBox="1"/>
          <p:nvPr/>
        </p:nvSpPr>
        <p:spPr>
          <a:xfrm>
            <a:off x="6197599" y="3649585"/>
            <a:ext cx="22865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StudentModifyAction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56CE9-A2C7-4B73-43B0-4C91DD4F8E0A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F6ECE-83C9-7D92-8C47-4721D88C548E}"/>
              </a:ext>
            </a:extLst>
          </p:cNvPr>
          <p:cNvSpPr txBox="1"/>
          <p:nvPr/>
        </p:nvSpPr>
        <p:spPr>
          <a:xfrm>
            <a:off x="6197601" y="4961541"/>
            <a:ext cx="2286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StudentModifyService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/>
              <a:t> 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7350D3D-958C-A86B-77BB-CCE8D0D5FC69}"/>
              </a:ext>
            </a:extLst>
          </p:cNvPr>
          <p:cNvSpPr/>
          <p:nvPr/>
        </p:nvSpPr>
        <p:spPr>
          <a:xfrm>
            <a:off x="9794449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7DA56B78-E39D-E8D6-AFD2-600AB3803D59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66BF24D-ABF9-3EB2-8F4E-C61025DFAD89}"/>
              </a:ext>
            </a:extLst>
          </p:cNvPr>
          <p:cNvSpPr/>
          <p:nvPr/>
        </p:nvSpPr>
        <p:spPr>
          <a:xfrm>
            <a:off x="9794448" y="467055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7773216A-FD10-C383-387B-3EBAC8BFF22C}"/>
              </a:ext>
            </a:extLst>
          </p:cNvPr>
          <p:cNvSpPr/>
          <p:nvPr/>
        </p:nvSpPr>
        <p:spPr>
          <a:xfrm>
            <a:off x="9802753" y="530960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5048B0-D27E-8CD4-A71F-8E5129A659A6}"/>
              </a:ext>
            </a:extLst>
          </p:cNvPr>
          <p:cNvSpPr txBox="1"/>
          <p:nvPr/>
        </p:nvSpPr>
        <p:spPr>
          <a:xfrm>
            <a:off x="6521008" y="3145141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F7715-E8A8-0E12-D153-BD835D645194}"/>
              </a:ext>
            </a:extLst>
          </p:cNvPr>
          <p:cNvSpPr txBox="1"/>
          <p:nvPr/>
        </p:nvSpPr>
        <p:spPr>
          <a:xfrm>
            <a:off x="8848786" y="3075789"/>
            <a:ext cx="367497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수정할 학생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입력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0F5DB-009E-EBA6-2F05-145CB5243006}"/>
              </a:ext>
            </a:extLst>
          </p:cNvPr>
          <p:cNvSpPr txBox="1"/>
          <p:nvPr/>
        </p:nvSpPr>
        <p:spPr>
          <a:xfrm>
            <a:off x="8747291" y="3652366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ConsoleUtil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받음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2E5FEB-7BAD-0BB6-A175-E6C834BE545C}"/>
              </a:ext>
            </a:extLst>
          </p:cNvPr>
          <p:cNvSpPr txBox="1"/>
          <p:nvPr/>
        </p:nvSpPr>
        <p:spPr>
          <a:xfrm>
            <a:off x="9140473" y="4998963"/>
            <a:ext cx="20835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76E542-8FED-4F16-FEB8-09591CB58AE9}"/>
              </a:ext>
            </a:extLst>
          </p:cNvPr>
          <p:cNvSpPr txBox="1"/>
          <p:nvPr/>
        </p:nvSpPr>
        <p:spPr>
          <a:xfrm>
            <a:off x="8747291" y="4359632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요청을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받고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service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973E1A-3F65-621E-8A26-E7CD1BB150A5}"/>
              </a:ext>
            </a:extLst>
          </p:cNvPr>
          <p:cNvSpPr txBox="1"/>
          <p:nvPr/>
        </p:nvSpPr>
        <p:spPr>
          <a:xfrm>
            <a:off x="8966892" y="5555774"/>
            <a:ext cx="227928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Update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9DD55F78-4C7B-C2FD-ECE0-0EB9427778BF}"/>
              </a:ext>
            </a:extLst>
          </p:cNvPr>
          <p:cNvSpPr/>
          <p:nvPr/>
        </p:nvSpPr>
        <p:spPr>
          <a:xfrm>
            <a:off x="9802753" y="58224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7F1BDD-72B9-F99E-CAB8-BB1D0ACA389B}"/>
              </a:ext>
            </a:extLst>
          </p:cNvPr>
          <p:cNvSpPr txBox="1"/>
          <p:nvPr/>
        </p:nvSpPr>
        <p:spPr>
          <a:xfrm>
            <a:off x="8966892" y="6036672"/>
            <a:ext cx="2279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조건이 맞으면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다시 전달 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출력</a:t>
            </a:r>
          </a:p>
        </p:txBody>
      </p:sp>
    </p:spTree>
    <p:extLst>
      <p:ext uri="{BB962C8B-B14F-4D97-AF65-F5344CB8AC3E}">
        <p14:creationId xmlns:p14="http://schemas.microsoft.com/office/powerpoint/2010/main" val="28757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4BD271-2634-1C80-73EC-521FA216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담당 기능</a:t>
            </a:r>
          </a:p>
        </p:txBody>
      </p:sp>
      <p:graphicFrame>
        <p:nvGraphicFramePr>
          <p:cNvPr id="7" name="내용 개체 틀 10">
            <a:extLst>
              <a:ext uri="{FF2B5EF4-FFF2-40B4-BE49-F238E27FC236}">
                <a16:creationId xmlns:a16="http://schemas.microsoft.com/office/drawing/2014/main" id="{F2AE6917-D24B-B3CD-2484-EEA0AA640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471995"/>
              </p:ext>
            </p:extLst>
          </p:nvPr>
        </p:nvGraphicFramePr>
        <p:xfrm>
          <a:off x="6197600" y="1677988"/>
          <a:ext cx="5384800" cy="3962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3541810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err="1"/>
                        <a:t>함주현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장학금 등록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장학금 정보 보기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장학금 상세 보기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장학금 정보 수정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장학금 정보 삭제 기능</a:t>
                      </a:r>
                      <a:endParaRPr lang="en-US" altLang="ko-KR" sz="3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3600" dirty="0"/>
                        <a:t>프로그램 종료 기능</a:t>
                      </a:r>
                      <a:endParaRPr lang="en-US" altLang="ko-K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79071"/>
                  </a:ext>
                </a:extLst>
              </a:tr>
            </a:tbl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94F537CF-3585-A12D-ED34-D6CED54DF64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096100"/>
              </p:ext>
            </p:extLst>
          </p:nvPr>
        </p:nvGraphicFramePr>
        <p:xfrm>
          <a:off x="609600" y="1677988"/>
          <a:ext cx="5384800" cy="3962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2940889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err="1"/>
                        <a:t>김선오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48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성적 등록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성적 정보 보기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성적 상세 보기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성적 정보 수정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성적 정보 삭제 기능</a:t>
                      </a:r>
                      <a:endParaRPr lang="en-US" altLang="ko-KR" sz="3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3600" dirty="0"/>
                        <a:t>프로그램 종료 기능</a:t>
                      </a:r>
                      <a:endParaRPr lang="en-US" altLang="ko-K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3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03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6BDFA-EA6A-072B-4FA1-A44B8855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BFA79F-38F5-EC8E-E472-215E6511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삭제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B931F11-2B32-6497-46D9-EAF26CF3EA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3" y="1792542"/>
            <a:ext cx="3936988" cy="4525962"/>
          </a:xfrm>
        </p:spPr>
      </p:pic>
      <p:sp>
        <p:nvSpPr>
          <p:cNvPr id="10" name="내용 개체 틀 14">
            <a:extLst>
              <a:ext uri="{FF2B5EF4-FFF2-40B4-BE49-F238E27FC236}">
                <a16:creationId xmlns:a16="http://schemas.microsoft.com/office/drawing/2014/main" id="{A2245DE9-EB03-A382-ED3A-60A3B4CFB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특정 학생의 기준으로 학생 정보 삭제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</a:rPr>
              <a:t>학생</a:t>
            </a:r>
            <a:r>
              <a:rPr lang="en-US" altLang="ko-KR" sz="1200" dirty="0">
                <a:latin typeface="Arial" panose="020B0604020202020204" pitchFamily="34" charset="0"/>
              </a:rPr>
              <a:t>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학생이 존재하지 않으면 삭제 불가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F786A89-BC1B-30B0-4CDB-4A20BFE122BB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1A2808DA-8F1A-9F54-0078-7ABC71C2C703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7A45CC0-AA1B-8BFA-32A8-54E8E5B2000B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8C88753-8837-B3CB-C989-92B85122C9CD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45D419A-A659-5040-CD1E-35B6F2656C7F}"/>
              </a:ext>
            </a:extLst>
          </p:cNvPr>
          <p:cNvSpPr/>
          <p:nvPr/>
        </p:nvSpPr>
        <p:spPr>
          <a:xfrm>
            <a:off x="6928699" y="5733519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8449EB-DF86-D959-3A68-F3CA4EC42A3F}"/>
              </a:ext>
            </a:extLst>
          </p:cNvPr>
          <p:cNvSpPr txBox="1"/>
          <p:nvPr/>
        </p:nvSpPr>
        <p:spPr>
          <a:xfrm>
            <a:off x="6521008" y="6003007"/>
            <a:ext cx="9167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</a:t>
            </a:r>
            <a:endParaRPr lang="ko-KR" altLang="en-US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7DA62-5867-5B6B-AD47-EAF870731CB2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StudentDeleteAcition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75E730-3D71-39FA-F0D1-5B7388BCD4F1}"/>
              </a:ext>
            </a:extLst>
          </p:cNvPr>
          <p:cNvSpPr txBox="1"/>
          <p:nvPr/>
        </p:nvSpPr>
        <p:spPr>
          <a:xfrm>
            <a:off x="6197599" y="3649585"/>
            <a:ext cx="22865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StudentDeleteAction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A0EB3-7564-F977-1D69-C584BB4DF7EA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DADE9-5899-31F9-0100-8597AF9E23B0}"/>
              </a:ext>
            </a:extLst>
          </p:cNvPr>
          <p:cNvSpPr txBox="1"/>
          <p:nvPr/>
        </p:nvSpPr>
        <p:spPr>
          <a:xfrm>
            <a:off x="6197601" y="4961541"/>
            <a:ext cx="2286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StudentDeleteService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/>
              <a:t> 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3EC3E50-2578-6316-81AD-24E2A215D91A}"/>
              </a:ext>
            </a:extLst>
          </p:cNvPr>
          <p:cNvSpPr/>
          <p:nvPr/>
        </p:nvSpPr>
        <p:spPr>
          <a:xfrm>
            <a:off x="9794449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27F4C296-4442-3755-8A36-8205D2AEAFFD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112DA96-07EC-AD27-C2EF-77BA532B2F0D}"/>
              </a:ext>
            </a:extLst>
          </p:cNvPr>
          <p:cNvSpPr/>
          <p:nvPr/>
        </p:nvSpPr>
        <p:spPr>
          <a:xfrm>
            <a:off x="9794448" y="467055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B1C5C17E-4867-22E3-2254-8A8C5A56599C}"/>
              </a:ext>
            </a:extLst>
          </p:cNvPr>
          <p:cNvSpPr/>
          <p:nvPr/>
        </p:nvSpPr>
        <p:spPr>
          <a:xfrm>
            <a:off x="9802753" y="530960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417DA3-DFF0-BD53-34B4-C88F57BB1BCE}"/>
              </a:ext>
            </a:extLst>
          </p:cNvPr>
          <p:cNvSpPr txBox="1"/>
          <p:nvPr/>
        </p:nvSpPr>
        <p:spPr>
          <a:xfrm>
            <a:off x="6521008" y="3145141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1B710A-4DB3-E047-D9EC-77795ACBDFA8}"/>
              </a:ext>
            </a:extLst>
          </p:cNvPr>
          <p:cNvSpPr txBox="1"/>
          <p:nvPr/>
        </p:nvSpPr>
        <p:spPr>
          <a:xfrm>
            <a:off x="8848786" y="3075789"/>
            <a:ext cx="367497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수정할 학생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098F51-F742-004F-23FA-DE56453F57AA}"/>
              </a:ext>
            </a:extLst>
          </p:cNvPr>
          <p:cNvSpPr txBox="1"/>
          <p:nvPr/>
        </p:nvSpPr>
        <p:spPr>
          <a:xfrm>
            <a:off x="8747291" y="3652366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ConsoleUtil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받음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0BDE8E-0555-67E6-CA3A-3CCFA23031BA}"/>
              </a:ext>
            </a:extLst>
          </p:cNvPr>
          <p:cNvSpPr txBox="1"/>
          <p:nvPr/>
        </p:nvSpPr>
        <p:spPr>
          <a:xfrm>
            <a:off x="9140473" y="4998963"/>
            <a:ext cx="20835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7FBD50-0FB5-209A-6C44-7048A6043C1F}"/>
              </a:ext>
            </a:extLst>
          </p:cNvPr>
          <p:cNvSpPr txBox="1"/>
          <p:nvPr/>
        </p:nvSpPr>
        <p:spPr>
          <a:xfrm>
            <a:off x="8747291" y="4359632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요청을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받고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service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35F5FF-61CD-E283-A969-897F30FEFC8D}"/>
              </a:ext>
            </a:extLst>
          </p:cNvPr>
          <p:cNvSpPr txBox="1"/>
          <p:nvPr/>
        </p:nvSpPr>
        <p:spPr>
          <a:xfrm>
            <a:off x="8966892" y="5555774"/>
            <a:ext cx="227928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4C2EA27-820B-8B9F-6EAB-3824FF47AFF9}"/>
              </a:ext>
            </a:extLst>
          </p:cNvPr>
          <p:cNvSpPr/>
          <p:nvPr/>
        </p:nvSpPr>
        <p:spPr>
          <a:xfrm>
            <a:off x="9802753" y="58224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2A564F-80E2-5AC5-FC1C-C6946E0E2F05}"/>
              </a:ext>
            </a:extLst>
          </p:cNvPr>
          <p:cNvSpPr txBox="1"/>
          <p:nvPr/>
        </p:nvSpPr>
        <p:spPr>
          <a:xfrm>
            <a:off x="8966892" y="6036672"/>
            <a:ext cx="2279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조건이 맞으면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다시 전달 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출력</a:t>
            </a:r>
          </a:p>
        </p:txBody>
      </p:sp>
    </p:spTree>
    <p:extLst>
      <p:ext uri="{BB962C8B-B14F-4D97-AF65-F5344CB8AC3E}">
        <p14:creationId xmlns:p14="http://schemas.microsoft.com/office/powerpoint/2010/main" val="1213844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70CE8-1F6D-EA6C-BD13-76803ADF7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6462CF0-235D-B57B-15E0-09BCBA44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학생정보 관리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D08EA58-E1E1-3A37-3EB8-FFC69B0786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2817019"/>
            <a:ext cx="4000500" cy="2247900"/>
          </a:xfrm>
        </p:spPr>
      </p:pic>
      <p:sp>
        <p:nvSpPr>
          <p:cNvPr id="10" name="내용 개체 틀 14">
            <a:extLst>
              <a:ext uri="{FF2B5EF4-FFF2-40B4-BE49-F238E27FC236}">
                <a16:creationId xmlns:a16="http://schemas.microsoft.com/office/drawing/2014/main" id="{927E9765-AE46-DA60-07D5-DDEA4122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4961" y="1716410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사용자가 </a:t>
            </a:r>
            <a:r>
              <a:rPr lang="en-US" altLang="ko-KR" sz="1400" dirty="0"/>
              <a:t>6</a:t>
            </a:r>
            <a:r>
              <a:rPr lang="ko-KR" altLang="en-US" sz="1400" dirty="0"/>
              <a:t>을 입력했을 때 학생 정보 관리를 취소하고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 메인 화면으로 돌아간다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2B4D5F1-32D6-322F-2B6C-D405525986FC}"/>
              </a:ext>
            </a:extLst>
          </p:cNvPr>
          <p:cNvGrpSpPr/>
          <p:nvPr/>
        </p:nvGrpSpPr>
        <p:grpSpPr>
          <a:xfrm>
            <a:off x="6096000" y="3429000"/>
            <a:ext cx="1898468" cy="1597110"/>
            <a:chOff x="6239838" y="3257030"/>
            <a:chExt cx="1898468" cy="15971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C2B5DA-B0A2-B527-7F58-63CC344D9AC2}"/>
                </a:ext>
              </a:extLst>
            </p:cNvPr>
            <p:cNvSpPr txBox="1"/>
            <p:nvPr/>
          </p:nvSpPr>
          <p:spPr>
            <a:xfrm>
              <a:off x="6576379" y="3257030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7C9128-B95D-56E5-AE55-E4591B248F5D}"/>
                </a:ext>
              </a:extLst>
            </p:cNvPr>
            <p:cNvSpPr txBox="1"/>
            <p:nvPr/>
          </p:nvSpPr>
          <p:spPr>
            <a:xfrm>
              <a:off x="6239838" y="4484808"/>
              <a:ext cx="1898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6F22EE4-B8C6-51A4-41D1-CD4459C34835}"/>
                </a:ext>
              </a:extLst>
            </p:cNvPr>
            <p:cNvCxnSpPr/>
            <p:nvPr/>
          </p:nvCxnSpPr>
          <p:spPr>
            <a:xfrm>
              <a:off x="6898741" y="3688945"/>
              <a:ext cx="0" cy="7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8BAA0FA-7A07-72F5-0C06-23C7A3F48A50}"/>
                </a:ext>
              </a:extLst>
            </p:cNvPr>
            <p:cNvCxnSpPr/>
            <p:nvPr/>
          </p:nvCxnSpPr>
          <p:spPr>
            <a:xfrm flipV="1">
              <a:off x="7342360" y="3684025"/>
              <a:ext cx="0" cy="7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53E9673-EA40-9BB5-C7FE-3649B544006A}"/>
              </a:ext>
            </a:extLst>
          </p:cNvPr>
          <p:cNvSpPr txBox="1"/>
          <p:nvPr/>
        </p:nvSpPr>
        <p:spPr>
          <a:xfrm>
            <a:off x="7260947" y="3983311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Action </a:t>
            </a:r>
            <a:r>
              <a:rPr lang="ko-KR" altLang="en-US" sz="1400" dirty="0"/>
              <a:t>클래스를 호출하지 않고</a:t>
            </a:r>
            <a:endParaRPr lang="en-US" altLang="ko-KR" sz="1400" dirty="0"/>
          </a:p>
          <a:p>
            <a:r>
              <a:rPr lang="en-US" altLang="ko-KR" sz="1400" dirty="0" err="1"/>
              <a:t>StudentUI</a:t>
            </a:r>
            <a:r>
              <a:rPr lang="ko-KR" altLang="en-US" sz="1400" dirty="0"/>
              <a:t>를 재실행한다</a:t>
            </a:r>
          </a:p>
        </p:txBody>
      </p:sp>
    </p:spTree>
    <p:extLst>
      <p:ext uri="{BB962C8B-B14F-4D97-AF65-F5344CB8AC3E}">
        <p14:creationId xmlns:p14="http://schemas.microsoft.com/office/powerpoint/2010/main" val="320140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A3BAE-594B-04D2-A88A-7086AE7CC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36EA5AB-2B9F-9627-003E-63954EB0E4B6}"/>
              </a:ext>
            </a:extLst>
          </p:cNvPr>
          <p:cNvSpPr txBox="1"/>
          <p:nvPr/>
        </p:nvSpPr>
        <p:spPr>
          <a:xfrm>
            <a:off x="1152808" y="3429000"/>
            <a:ext cx="4943192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5400" dirty="0" err="1"/>
              <a:t>김선오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31063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824C-3D8E-9253-A29E-B5C2F5836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01682E7-98EE-A1FC-6E67-9A571D2D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정보 입력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5D9A0613-43F9-E421-176F-D670C5BD14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사용자에게 학번을 입력 받아 성적 데이터가 존재하는지 확인한 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성적 데이터가 존재하지 않는다면 사용자에게 성적 정보를 입력 받아 </a:t>
            </a:r>
            <a:r>
              <a:rPr lang="en-US" altLang="ko-KR" sz="1400" dirty="0"/>
              <a:t>Grade </a:t>
            </a:r>
            <a:r>
              <a:rPr lang="ko-KR" altLang="en-US" sz="1400" dirty="0"/>
              <a:t>테이블에 새로운 데이터를 추가한다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983A1B0-6EBA-39C0-DEAC-FE896D0F5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75"/>
          <a:stretch/>
        </p:blipFill>
        <p:spPr>
          <a:xfrm>
            <a:off x="1035482" y="1633914"/>
            <a:ext cx="4180324" cy="504825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671C4E4-FB6C-C7D6-23B6-9DD8CB326F0E}"/>
              </a:ext>
            </a:extLst>
          </p:cNvPr>
          <p:cNvGrpSpPr/>
          <p:nvPr/>
        </p:nvGrpSpPr>
        <p:grpSpPr>
          <a:xfrm>
            <a:off x="6234906" y="3257030"/>
            <a:ext cx="5840189" cy="3242699"/>
            <a:chOff x="5845607" y="3215502"/>
            <a:chExt cx="5840189" cy="32426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01A582-54D8-CE42-B65C-96CFDACB2847}"/>
                </a:ext>
              </a:extLst>
            </p:cNvPr>
            <p:cNvSpPr txBox="1"/>
            <p:nvPr/>
          </p:nvSpPr>
          <p:spPr>
            <a:xfrm>
              <a:off x="6404931" y="3215502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7BA8E2-613F-95F1-05A5-BE3342F71AF2}"/>
                </a:ext>
              </a:extLst>
            </p:cNvPr>
            <p:cNvSpPr txBox="1"/>
            <p:nvPr/>
          </p:nvSpPr>
          <p:spPr>
            <a:xfrm>
              <a:off x="5912100" y="3806339"/>
              <a:ext cx="220265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GradeRegistAction</a:t>
              </a:r>
              <a:endParaRPr lang="en-US" altLang="ko-K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9478B5-FC31-9E18-BFF8-181C8E8C45C2}"/>
                </a:ext>
              </a:extLst>
            </p:cNvPr>
            <p:cNvSpPr txBox="1"/>
            <p:nvPr/>
          </p:nvSpPr>
          <p:spPr>
            <a:xfrm>
              <a:off x="5900212" y="4451759"/>
              <a:ext cx="2030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en-US" altLang="ko-KR" dirty="0" err="1"/>
                <a:t>GradeRegistAction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AC6655-9FB9-4C7D-32FA-7BD3FB145990}"/>
                </a:ext>
              </a:extLst>
            </p:cNvPr>
            <p:cNvSpPr txBox="1"/>
            <p:nvPr/>
          </p:nvSpPr>
          <p:spPr>
            <a:xfrm>
              <a:off x="5845607" y="5343243"/>
              <a:ext cx="233564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GradeRegistService</a:t>
              </a:r>
              <a:endParaRPr lang="en-US" altLang="ko-KR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9F5C75-0CDE-06E9-0DC7-A6934224A1DB}"/>
                </a:ext>
              </a:extLst>
            </p:cNvPr>
            <p:cNvSpPr txBox="1"/>
            <p:nvPr/>
          </p:nvSpPr>
          <p:spPr>
            <a:xfrm>
              <a:off x="6288532" y="6031206"/>
              <a:ext cx="1443999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GradeDAO</a:t>
              </a:r>
              <a:endParaRPr lang="en-US" altLang="ko-KR" dirty="0"/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7A1C786B-4D5F-13A0-A97B-2FFAB8C208BE}"/>
                </a:ext>
              </a:extLst>
            </p:cNvPr>
            <p:cNvSpPr/>
            <p:nvPr/>
          </p:nvSpPr>
          <p:spPr>
            <a:xfrm>
              <a:off x="6831594" y="359050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3A1B4EA7-803A-A303-0BF0-C3066597A1D6}"/>
                </a:ext>
              </a:extLst>
            </p:cNvPr>
            <p:cNvSpPr/>
            <p:nvPr/>
          </p:nvSpPr>
          <p:spPr>
            <a:xfrm>
              <a:off x="6831594" y="4228740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아래쪽 36">
              <a:extLst>
                <a:ext uri="{FF2B5EF4-FFF2-40B4-BE49-F238E27FC236}">
                  <a16:creationId xmlns:a16="http://schemas.microsoft.com/office/drawing/2014/main" id="{1CA383D0-39C7-0D08-5F79-6445C162D67D}"/>
                </a:ext>
              </a:extLst>
            </p:cNvPr>
            <p:cNvSpPr/>
            <p:nvPr/>
          </p:nvSpPr>
          <p:spPr>
            <a:xfrm>
              <a:off x="6831594" y="513844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423DE8A1-64DD-92AA-E075-B2CAEE6FD538}"/>
                </a:ext>
              </a:extLst>
            </p:cNvPr>
            <p:cNvSpPr/>
            <p:nvPr/>
          </p:nvSpPr>
          <p:spPr>
            <a:xfrm>
              <a:off x="6843060" y="578908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ECAA1D-11DD-5A14-1ABB-6056B0515721}"/>
                </a:ext>
              </a:extLst>
            </p:cNvPr>
            <p:cNvSpPr txBox="1"/>
            <p:nvPr/>
          </p:nvSpPr>
          <p:spPr>
            <a:xfrm>
              <a:off x="8239260" y="383933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ConsoleUtil</a:t>
              </a:r>
              <a:endParaRPr lang="en-US" altLang="ko-KR" dirty="0"/>
            </a:p>
          </p:txBody>
        </p:sp>
        <p:sp>
          <p:nvSpPr>
            <p:cNvPr id="40" name="화살표: 왼쪽/오른쪽 39">
              <a:extLst>
                <a:ext uri="{FF2B5EF4-FFF2-40B4-BE49-F238E27FC236}">
                  <a16:creationId xmlns:a16="http://schemas.microsoft.com/office/drawing/2014/main" id="{2CF679D1-FD50-440A-C38E-A5DDEE585D80}"/>
                </a:ext>
              </a:extLst>
            </p:cNvPr>
            <p:cNvSpPr/>
            <p:nvPr/>
          </p:nvSpPr>
          <p:spPr>
            <a:xfrm>
              <a:off x="7862434" y="3927311"/>
              <a:ext cx="363142" cy="18505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A299D9-DCB8-0843-7D00-70FB17BA56D5}"/>
                </a:ext>
              </a:extLst>
            </p:cNvPr>
            <p:cNvSpPr txBox="1"/>
            <p:nvPr/>
          </p:nvSpPr>
          <p:spPr>
            <a:xfrm>
              <a:off x="7129960" y="3581814"/>
              <a:ext cx="3422732" cy="276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사용자가 입력한 번호에 따라 </a:t>
              </a:r>
              <a:r>
                <a:rPr lang="en-US" altLang="ko-KR" sz="1200" dirty="0"/>
                <a:t>Action </a:t>
              </a:r>
              <a:r>
                <a:rPr lang="ko-KR" altLang="en-US" sz="1200" dirty="0"/>
                <a:t>클래스 호출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320F8A-4665-6D94-EDBE-56E084340DEF}"/>
                </a:ext>
              </a:extLst>
            </p:cNvPr>
            <p:cNvSpPr txBox="1"/>
            <p:nvPr/>
          </p:nvSpPr>
          <p:spPr>
            <a:xfrm>
              <a:off x="7831356" y="4156019"/>
              <a:ext cx="2794355" cy="83099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 </a:t>
              </a:r>
              <a:r>
                <a:rPr lang="ko-KR" altLang="en-US" sz="1200" dirty="0"/>
                <a:t>사용자에게 학번을 입력 받음</a:t>
              </a:r>
              <a:endParaRPr lang="en-US" altLang="ko-KR" sz="1200" dirty="0"/>
            </a:p>
            <a:p>
              <a:r>
                <a:rPr lang="en-US" altLang="ko-KR" sz="1200" dirty="0"/>
                <a:t>B </a:t>
              </a:r>
              <a:r>
                <a:rPr lang="ko-KR" altLang="en-US" sz="1200" dirty="0"/>
                <a:t>성적 정보 유무 출력</a:t>
              </a:r>
              <a:endParaRPr lang="en-US" altLang="ko-KR" sz="1200" dirty="0"/>
            </a:p>
            <a:p>
              <a:r>
                <a:rPr lang="en-US" altLang="ko-KR" sz="1200" dirty="0"/>
                <a:t>C </a:t>
              </a:r>
              <a:r>
                <a:rPr lang="ko-KR" altLang="en-US" sz="1200" dirty="0"/>
                <a:t>해당하는 학생의 성적 정보가 없다면</a:t>
              </a:r>
              <a:endParaRPr lang="en-US" altLang="ko-KR" sz="1200" dirty="0"/>
            </a:p>
            <a:p>
              <a:r>
                <a:rPr lang="ko-KR" altLang="en-US" sz="1200" dirty="0"/>
                <a:t>   추가할 성적 정보를 입력 받음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35971D-90DB-768D-0CC1-FB937A0BF19A}"/>
                </a:ext>
              </a:extLst>
            </p:cNvPr>
            <p:cNvSpPr txBox="1"/>
            <p:nvPr/>
          </p:nvSpPr>
          <p:spPr>
            <a:xfrm>
              <a:off x="7535301" y="5994469"/>
              <a:ext cx="4150495" cy="46166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</a:t>
              </a:r>
              <a:r>
                <a:rPr lang="ko-KR" altLang="en-US" sz="1200" dirty="0"/>
                <a:t> 사용자가 입력한 학번과 동일한 학번을 가진 데이터 검색</a:t>
              </a:r>
              <a:endParaRPr lang="en-US" altLang="ko-KR" sz="1200" dirty="0"/>
            </a:p>
            <a:p>
              <a:r>
                <a:rPr lang="en-US" altLang="ko-KR" sz="1200" dirty="0"/>
                <a:t>C</a:t>
              </a:r>
              <a:r>
                <a:rPr lang="ko-KR" altLang="en-US" sz="1200" dirty="0"/>
                <a:t> 사용자에게 입력 받은 데이터로 성적 데이터 추가</a:t>
              </a: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BA8565-546D-E9AF-1FEF-DBF8A2705397}"/>
              </a:ext>
            </a:extLst>
          </p:cNvPr>
          <p:cNvCxnSpPr/>
          <p:nvPr/>
        </p:nvCxnSpPr>
        <p:spPr>
          <a:xfrm flipV="1">
            <a:off x="11582400" y="4378218"/>
            <a:ext cx="0" cy="15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F9BA1D-CF9B-7658-4DBD-7DE0B971F12D}"/>
              </a:ext>
            </a:extLst>
          </p:cNvPr>
          <p:cNvSpPr txBox="1"/>
          <p:nvPr/>
        </p:nvSpPr>
        <p:spPr>
          <a:xfrm>
            <a:off x="10750110" y="3916553"/>
            <a:ext cx="1386918" cy="461665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성적 데이터 추가 </a:t>
            </a:r>
            <a:endParaRPr lang="en-US" altLang="ko-KR" sz="1200" dirty="0"/>
          </a:p>
          <a:p>
            <a:r>
              <a:rPr lang="ko-KR" altLang="en-US" sz="1200" dirty="0"/>
              <a:t>성공</a:t>
            </a:r>
            <a:r>
              <a:rPr lang="en-US" altLang="ko-KR" sz="1200" dirty="0"/>
              <a:t>/</a:t>
            </a:r>
            <a:r>
              <a:rPr lang="ko-KR" altLang="en-US" sz="1200" dirty="0"/>
              <a:t>실패 출력</a:t>
            </a:r>
          </a:p>
        </p:txBody>
      </p:sp>
    </p:spTree>
    <p:extLst>
      <p:ext uri="{BB962C8B-B14F-4D97-AF65-F5344CB8AC3E}">
        <p14:creationId xmlns:p14="http://schemas.microsoft.com/office/powerpoint/2010/main" val="2533594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E0728-0DD1-E900-6F30-49B759C37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46D491B-51DD-F16B-C524-E49CB24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정보 조회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3AC17837-CEC5-235A-E565-FC9131767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성적 테이블의 각 데이터를 담은 성적 객체를 생성하고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이를 리스트에 저장해 출력한다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396249-6878-A4DC-631E-2F04E47DC192}"/>
              </a:ext>
            </a:extLst>
          </p:cNvPr>
          <p:cNvGrpSpPr/>
          <p:nvPr/>
        </p:nvGrpSpPr>
        <p:grpSpPr>
          <a:xfrm>
            <a:off x="6430980" y="3257030"/>
            <a:ext cx="4793360" cy="3242699"/>
            <a:chOff x="6041681" y="3215502"/>
            <a:chExt cx="4793360" cy="32426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CC0A878-2F02-7210-C851-31426FC7642D}"/>
                </a:ext>
              </a:extLst>
            </p:cNvPr>
            <p:cNvSpPr txBox="1"/>
            <p:nvPr/>
          </p:nvSpPr>
          <p:spPr>
            <a:xfrm>
              <a:off x="6404931" y="3215502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AFAE5B-D649-9919-21C5-FA45FDDEA887}"/>
                </a:ext>
              </a:extLst>
            </p:cNvPr>
            <p:cNvSpPr txBox="1"/>
            <p:nvPr/>
          </p:nvSpPr>
          <p:spPr>
            <a:xfrm>
              <a:off x="6105417" y="3815292"/>
              <a:ext cx="1642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GradeListAction</a:t>
              </a:r>
              <a:endParaRPr lang="en-US" altLang="ko-KR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C53E9A-F78E-F0C9-A5F7-2133CAF18D54}"/>
                </a:ext>
              </a:extLst>
            </p:cNvPr>
            <p:cNvSpPr txBox="1"/>
            <p:nvPr/>
          </p:nvSpPr>
          <p:spPr>
            <a:xfrm>
              <a:off x="6041681" y="4468377"/>
              <a:ext cx="1770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StudentController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en-US" altLang="ko-KR" dirty="0" err="1"/>
                <a:t>GradeListAction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190E62-0C43-2039-2D3B-604014933F46}"/>
                </a:ext>
              </a:extLst>
            </p:cNvPr>
            <p:cNvSpPr txBox="1"/>
            <p:nvPr/>
          </p:nvSpPr>
          <p:spPr>
            <a:xfrm>
              <a:off x="6054120" y="5361147"/>
              <a:ext cx="1757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GradeListService</a:t>
              </a:r>
              <a:endParaRPr lang="en-US" altLang="ko-K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429432-37D1-305F-1735-FC596782DEF4}"/>
                </a:ext>
              </a:extLst>
            </p:cNvPr>
            <p:cNvSpPr txBox="1"/>
            <p:nvPr/>
          </p:nvSpPr>
          <p:spPr>
            <a:xfrm>
              <a:off x="6288532" y="6031206"/>
              <a:ext cx="1443999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GradeDAO</a:t>
              </a:r>
              <a:endParaRPr lang="en-US" altLang="ko-KR" dirty="0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8E2C6477-8950-024D-AFE5-571C648AF65D}"/>
                </a:ext>
              </a:extLst>
            </p:cNvPr>
            <p:cNvSpPr/>
            <p:nvPr/>
          </p:nvSpPr>
          <p:spPr>
            <a:xfrm>
              <a:off x="6831594" y="359050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C4071A56-AF55-81C7-4592-071E22AD1D4F}"/>
                </a:ext>
              </a:extLst>
            </p:cNvPr>
            <p:cNvSpPr/>
            <p:nvPr/>
          </p:nvSpPr>
          <p:spPr>
            <a:xfrm>
              <a:off x="6831594" y="4228740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836DF16E-E240-F851-E804-4CF8D39BE801}"/>
                </a:ext>
              </a:extLst>
            </p:cNvPr>
            <p:cNvSpPr/>
            <p:nvPr/>
          </p:nvSpPr>
          <p:spPr>
            <a:xfrm>
              <a:off x="6831594" y="513844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7323E62A-4A04-41C3-9CC8-82F9137E6122}"/>
                </a:ext>
              </a:extLst>
            </p:cNvPr>
            <p:cNvSpPr/>
            <p:nvPr/>
          </p:nvSpPr>
          <p:spPr>
            <a:xfrm>
              <a:off x="6843060" y="578908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38FBAD-A884-5E34-D7C8-ED3C5A0EEFBE}"/>
                </a:ext>
              </a:extLst>
            </p:cNvPr>
            <p:cNvSpPr txBox="1"/>
            <p:nvPr/>
          </p:nvSpPr>
          <p:spPr>
            <a:xfrm>
              <a:off x="7129960" y="3581814"/>
              <a:ext cx="3422732" cy="276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사용자가 입력한 번호에 따라 </a:t>
              </a:r>
              <a:r>
                <a:rPr lang="en-US" altLang="ko-KR" sz="1200" dirty="0"/>
                <a:t>Action </a:t>
              </a:r>
              <a:r>
                <a:rPr lang="ko-KR" altLang="en-US" sz="1200" dirty="0"/>
                <a:t>클래스 호출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8E992F-6015-9D42-387C-1DBAE1ADC3C1}"/>
                </a:ext>
              </a:extLst>
            </p:cNvPr>
            <p:cNvSpPr txBox="1"/>
            <p:nvPr/>
          </p:nvSpPr>
          <p:spPr>
            <a:xfrm>
              <a:off x="7630318" y="5980992"/>
              <a:ext cx="3204723" cy="46166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성적 테이블의 각 데이터를 성적 객체에 담아</a:t>
              </a:r>
              <a:endParaRPr lang="en-US" altLang="ko-KR" sz="1200" dirty="0"/>
            </a:p>
            <a:p>
              <a:r>
                <a:rPr lang="ko-KR" altLang="en-US" sz="1200" dirty="0"/>
                <a:t>이를 성적 리스트에 저장한다 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E8CFE33-F0DC-4C8C-1A98-140D5CBE0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" y="1678026"/>
            <a:ext cx="5975412" cy="47983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827366-D564-8881-A00D-D1A9DD2C4E55}"/>
              </a:ext>
            </a:extLst>
          </p:cNvPr>
          <p:cNvSpPr txBox="1"/>
          <p:nvPr/>
        </p:nvSpPr>
        <p:spPr>
          <a:xfrm>
            <a:off x="9761814" y="3974528"/>
            <a:ext cx="2198038" cy="2769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/>
              <a:t>반환 받은 성적 리스트를 출력</a:t>
            </a:r>
            <a:endParaRPr lang="en-US" altLang="ko-KR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087773-E788-0500-7078-2959DC1DD3B3}"/>
              </a:ext>
            </a:extLst>
          </p:cNvPr>
          <p:cNvCxnSpPr/>
          <p:nvPr/>
        </p:nvCxnSpPr>
        <p:spPr>
          <a:xfrm flipV="1">
            <a:off x="10860833" y="4322088"/>
            <a:ext cx="0" cy="166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52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66CCA-42A8-650C-CB0D-D33AC127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1EDE90F-ADF0-7363-EEB2-385C2E47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정보 검색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581885A4-3770-13E5-06B7-58C23946D3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사용자가 입력한 번호에 따라 이름</a:t>
            </a:r>
            <a:r>
              <a:rPr lang="en-US" altLang="ko-KR" sz="1400" dirty="0"/>
              <a:t>, </a:t>
            </a:r>
            <a:r>
              <a:rPr lang="ko-KR" altLang="en-US" sz="1400" dirty="0"/>
              <a:t>학번</a:t>
            </a:r>
            <a:r>
              <a:rPr lang="en-US" altLang="ko-KR" sz="1400" dirty="0"/>
              <a:t>, </a:t>
            </a:r>
            <a:r>
              <a:rPr lang="ko-KR" altLang="en-US" sz="1400" dirty="0"/>
              <a:t>학년으로 특정 학생의 성적 데이터를 출력한다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B590787-E5B4-6F4D-6ED8-B696059F7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5" y="2218410"/>
            <a:ext cx="5796810" cy="364615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8BA07E-DD47-7C9C-1759-8D73C8CA3FD3}"/>
              </a:ext>
            </a:extLst>
          </p:cNvPr>
          <p:cNvGrpSpPr/>
          <p:nvPr/>
        </p:nvGrpSpPr>
        <p:grpSpPr>
          <a:xfrm>
            <a:off x="6260261" y="3257030"/>
            <a:ext cx="5154820" cy="3431866"/>
            <a:chOff x="5870962" y="3215502"/>
            <a:chExt cx="5154820" cy="34318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94B915-AB32-0571-E394-797BEA7F5040}"/>
                </a:ext>
              </a:extLst>
            </p:cNvPr>
            <p:cNvSpPr txBox="1"/>
            <p:nvPr/>
          </p:nvSpPr>
          <p:spPr>
            <a:xfrm>
              <a:off x="6404931" y="3215502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84C700-4628-76B1-1D71-7B35BCD60058}"/>
                </a:ext>
              </a:extLst>
            </p:cNvPr>
            <p:cNvSpPr txBox="1"/>
            <p:nvPr/>
          </p:nvSpPr>
          <p:spPr>
            <a:xfrm>
              <a:off x="5902014" y="3806604"/>
              <a:ext cx="1996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GradeSearchAction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6DA9D2-E4D3-0015-9E7F-6A79E2DF453D}"/>
                </a:ext>
              </a:extLst>
            </p:cNvPr>
            <p:cNvSpPr txBox="1"/>
            <p:nvPr/>
          </p:nvSpPr>
          <p:spPr>
            <a:xfrm>
              <a:off x="5902014" y="4478530"/>
              <a:ext cx="21216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en-US" altLang="ko-KR" dirty="0" err="1"/>
                <a:t>GradeSearchAction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26EB19-C648-6D6D-C701-0078664F32C6}"/>
                </a:ext>
              </a:extLst>
            </p:cNvPr>
            <p:cNvSpPr txBox="1"/>
            <p:nvPr/>
          </p:nvSpPr>
          <p:spPr>
            <a:xfrm>
              <a:off x="5870962" y="5347175"/>
              <a:ext cx="211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GradeSearchService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77613F-BEF3-628C-D19D-8BE40038F120}"/>
                </a:ext>
              </a:extLst>
            </p:cNvPr>
            <p:cNvSpPr txBox="1"/>
            <p:nvPr/>
          </p:nvSpPr>
          <p:spPr>
            <a:xfrm>
              <a:off x="6288532" y="6031206"/>
              <a:ext cx="1443999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GradeDAO</a:t>
              </a:r>
              <a:endParaRPr lang="en-US" altLang="ko-KR" dirty="0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2871ABF4-D4C5-01C3-B9D5-92A6944B6F4B}"/>
                </a:ext>
              </a:extLst>
            </p:cNvPr>
            <p:cNvSpPr/>
            <p:nvPr/>
          </p:nvSpPr>
          <p:spPr>
            <a:xfrm>
              <a:off x="6831594" y="359050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A076A18-51AE-A176-6063-18036A912C47}"/>
                </a:ext>
              </a:extLst>
            </p:cNvPr>
            <p:cNvSpPr/>
            <p:nvPr/>
          </p:nvSpPr>
          <p:spPr>
            <a:xfrm>
              <a:off x="6831594" y="4228740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DEE314F6-A952-3E10-897E-7FDE2FF1DA2C}"/>
                </a:ext>
              </a:extLst>
            </p:cNvPr>
            <p:cNvSpPr/>
            <p:nvPr/>
          </p:nvSpPr>
          <p:spPr>
            <a:xfrm>
              <a:off x="6831594" y="513844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6D409300-1754-44D9-1929-5E1576EFE41A}"/>
                </a:ext>
              </a:extLst>
            </p:cNvPr>
            <p:cNvSpPr/>
            <p:nvPr/>
          </p:nvSpPr>
          <p:spPr>
            <a:xfrm>
              <a:off x="6843060" y="578908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08B94D-E8C0-17FD-68B9-4FC53D061601}"/>
                </a:ext>
              </a:extLst>
            </p:cNvPr>
            <p:cNvSpPr txBox="1"/>
            <p:nvPr/>
          </p:nvSpPr>
          <p:spPr>
            <a:xfrm>
              <a:off x="8239260" y="383933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ConsoleUtil</a:t>
              </a:r>
              <a:endParaRPr lang="en-US" altLang="ko-KR" dirty="0"/>
            </a:p>
          </p:txBody>
        </p:sp>
        <p:sp>
          <p:nvSpPr>
            <p:cNvPr id="32" name="화살표: 왼쪽/오른쪽 31">
              <a:extLst>
                <a:ext uri="{FF2B5EF4-FFF2-40B4-BE49-F238E27FC236}">
                  <a16:creationId xmlns:a16="http://schemas.microsoft.com/office/drawing/2014/main" id="{EF48AB52-0730-A316-60F1-7F62B7E930DD}"/>
                </a:ext>
              </a:extLst>
            </p:cNvPr>
            <p:cNvSpPr/>
            <p:nvPr/>
          </p:nvSpPr>
          <p:spPr>
            <a:xfrm>
              <a:off x="7887385" y="3928222"/>
              <a:ext cx="363142" cy="18505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67FF9A-C922-557D-41BD-240947DC34F2}"/>
                </a:ext>
              </a:extLst>
            </p:cNvPr>
            <p:cNvSpPr txBox="1"/>
            <p:nvPr/>
          </p:nvSpPr>
          <p:spPr>
            <a:xfrm>
              <a:off x="7129982" y="3552937"/>
              <a:ext cx="3422732" cy="276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사용자가 입력한 번호에 따라 </a:t>
              </a:r>
              <a:r>
                <a:rPr lang="en-US" altLang="ko-KR" sz="1200" dirty="0"/>
                <a:t>Action </a:t>
              </a:r>
              <a:r>
                <a:rPr lang="ko-KR" altLang="en-US" sz="1200" dirty="0"/>
                <a:t>클래스 호출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AAC73A-C1EC-E9FC-2343-4B6A8E0A5078}"/>
                </a:ext>
              </a:extLst>
            </p:cNvPr>
            <p:cNvSpPr txBox="1"/>
            <p:nvPr/>
          </p:nvSpPr>
          <p:spPr>
            <a:xfrm>
              <a:off x="7713657" y="4182790"/>
              <a:ext cx="3312125" cy="46166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 </a:t>
              </a:r>
              <a:r>
                <a:rPr lang="ko-KR" altLang="en-US" sz="1200" dirty="0"/>
                <a:t>사용자가 입력한 번호에 따라 기능 호출</a:t>
              </a:r>
              <a:endParaRPr lang="en-US" altLang="ko-KR" sz="1200" dirty="0"/>
            </a:p>
            <a:p>
              <a:r>
                <a:rPr lang="en-US" altLang="ko-KR" sz="1200" dirty="0"/>
                <a:t>B </a:t>
              </a:r>
              <a:r>
                <a:rPr lang="ko-KR" altLang="en-US" sz="1200" dirty="0"/>
                <a:t>각 기능에 따라 이름</a:t>
              </a:r>
              <a:r>
                <a:rPr lang="en-US" altLang="ko-KR" sz="1200" dirty="0"/>
                <a:t>,. </a:t>
              </a:r>
              <a:r>
                <a:rPr lang="ko-KR" altLang="en-US" sz="1200" dirty="0"/>
                <a:t>학번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학년을 입력 받음</a:t>
              </a:r>
              <a:endParaRPr lang="en-US" altLang="ko-KR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5C7C51-59D7-A150-401B-E96A6C07D1A7}"/>
                </a:ext>
              </a:extLst>
            </p:cNvPr>
            <p:cNvSpPr txBox="1"/>
            <p:nvPr/>
          </p:nvSpPr>
          <p:spPr>
            <a:xfrm>
              <a:off x="7659973" y="5816371"/>
              <a:ext cx="3236784" cy="83099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r>
                <a:rPr lang="ko-KR" altLang="en-US" sz="1200" dirty="0"/>
                <a:t> 사용자에게 받은 </a:t>
              </a:r>
              <a:r>
                <a:rPr lang="ko-KR" altLang="en-US" sz="1200" dirty="0" err="1"/>
                <a:t>입력값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학번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학년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과 </a:t>
              </a:r>
              <a:endParaRPr lang="en-US" altLang="ko-KR" sz="1200" dirty="0"/>
            </a:p>
            <a:p>
              <a:r>
                <a:rPr lang="ko-KR" altLang="en-US" sz="1200" dirty="0"/>
                <a:t>   동일한 데이터 검색</a:t>
              </a:r>
              <a:endParaRPr lang="en-US" altLang="ko-KR" sz="1200" dirty="0"/>
            </a:p>
            <a:p>
              <a:r>
                <a:rPr lang="en-US" altLang="ko-KR" sz="1200" dirty="0"/>
                <a:t>C</a:t>
              </a:r>
              <a:r>
                <a:rPr lang="ko-KR" altLang="en-US" sz="1200" dirty="0"/>
                <a:t> 검색한 데이터를 성적 객체로 생성</a:t>
              </a:r>
              <a:r>
                <a:rPr lang="en-US" altLang="ko-KR" sz="1200" dirty="0"/>
                <a:t>,</a:t>
              </a:r>
            </a:p>
            <a:p>
              <a:r>
                <a:rPr lang="en-US" altLang="ko-KR" sz="1200" dirty="0"/>
                <a:t>   </a:t>
              </a:r>
              <a:r>
                <a:rPr lang="ko-KR" altLang="en-US" sz="1200" dirty="0"/>
                <a:t>성적 리스트에 저장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F2B4BEB-D53E-141F-CCDE-3E8F9A3116A9}"/>
              </a:ext>
            </a:extLst>
          </p:cNvPr>
          <p:cNvSpPr txBox="1"/>
          <p:nvPr/>
        </p:nvSpPr>
        <p:spPr>
          <a:xfrm>
            <a:off x="10063854" y="3911027"/>
            <a:ext cx="2044149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/>
              <a:t>반환 받은 성적 리스트 출력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DA02D82-89D3-C589-9DF2-9B963720DA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59408" y="5058441"/>
            <a:ext cx="2015963" cy="439619"/>
          </a:xfrm>
          <a:prstGeom prst="bentConnector3">
            <a:avLst>
              <a:gd name="adj1" fmla="val -2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0F8D2A-A9D9-1FFD-B607-63985C7E3D37}"/>
              </a:ext>
            </a:extLst>
          </p:cNvPr>
          <p:cNvSpPr txBox="1"/>
          <p:nvPr/>
        </p:nvSpPr>
        <p:spPr>
          <a:xfrm>
            <a:off x="284095" y="184907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이름으로 특정 데이터 검색</a:t>
            </a:r>
          </a:p>
        </p:txBody>
      </p:sp>
    </p:spTree>
    <p:extLst>
      <p:ext uri="{BB962C8B-B14F-4D97-AF65-F5344CB8AC3E}">
        <p14:creationId xmlns:p14="http://schemas.microsoft.com/office/powerpoint/2010/main" val="3331411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A88F87-7E81-5DD5-E804-B7262563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9" y="2444906"/>
            <a:ext cx="5617480" cy="36340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06715C-565D-0C68-72F9-79D826103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23" y="2444906"/>
            <a:ext cx="5195119" cy="3634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FF84A-4CC2-16CA-E9DF-628D80A143FC}"/>
              </a:ext>
            </a:extLst>
          </p:cNvPr>
          <p:cNvSpPr txBox="1"/>
          <p:nvPr/>
        </p:nvSpPr>
        <p:spPr>
          <a:xfrm>
            <a:off x="210399" y="207557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학번으로 특정 데이터 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C102C-C658-C53D-41F3-E23C209C3AB4}"/>
              </a:ext>
            </a:extLst>
          </p:cNvPr>
          <p:cNvSpPr txBox="1"/>
          <p:nvPr/>
        </p:nvSpPr>
        <p:spPr>
          <a:xfrm>
            <a:off x="6364123" y="207557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학년으로 특정 데이터 검색</a:t>
            </a:r>
          </a:p>
        </p:txBody>
      </p:sp>
    </p:spTree>
    <p:extLst>
      <p:ext uri="{BB962C8B-B14F-4D97-AF65-F5344CB8AC3E}">
        <p14:creationId xmlns:p14="http://schemas.microsoft.com/office/powerpoint/2010/main" val="778048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63B83-E414-7353-C154-3F5A956E0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854FA9D-61D3-1336-77DC-671C8486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정보 변경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5D35DF2A-80E5-7A0B-5829-8DF99F8E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4961" y="1716410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사용자에게 학번을 입력 받아 성적 데이터가 존재하는지 확인한 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존재한다면 사용자에게 성적 정보를 입력 받아 </a:t>
            </a:r>
            <a:r>
              <a:rPr lang="en-US" altLang="ko-KR" sz="1400" dirty="0"/>
              <a:t>Grade </a:t>
            </a:r>
            <a:r>
              <a:rPr lang="ko-KR" altLang="en-US" sz="1400" dirty="0"/>
              <a:t>테이블의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데이터를 수정한다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B9465B-56F4-DB6F-75BD-5A4B04AFBC21}"/>
              </a:ext>
            </a:extLst>
          </p:cNvPr>
          <p:cNvGrpSpPr/>
          <p:nvPr/>
        </p:nvGrpSpPr>
        <p:grpSpPr>
          <a:xfrm>
            <a:off x="6239839" y="3257030"/>
            <a:ext cx="4702174" cy="3242699"/>
            <a:chOff x="5850540" y="3215502"/>
            <a:chExt cx="4702174" cy="32426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79322A-EDC8-7D18-439F-377B701BB66C}"/>
                </a:ext>
              </a:extLst>
            </p:cNvPr>
            <p:cNvSpPr txBox="1"/>
            <p:nvPr/>
          </p:nvSpPr>
          <p:spPr>
            <a:xfrm>
              <a:off x="6404931" y="3215502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FBCE1A-8783-AC2F-C0FE-9A98E6CB112E}"/>
                </a:ext>
              </a:extLst>
            </p:cNvPr>
            <p:cNvSpPr txBox="1"/>
            <p:nvPr/>
          </p:nvSpPr>
          <p:spPr>
            <a:xfrm>
              <a:off x="5902014" y="3806604"/>
              <a:ext cx="202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GradeModifyAction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30A46A-3551-2058-FCD1-8FC12D68F209}"/>
                </a:ext>
              </a:extLst>
            </p:cNvPr>
            <p:cNvSpPr txBox="1"/>
            <p:nvPr/>
          </p:nvSpPr>
          <p:spPr>
            <a:xfrm>
              <a:off x="5850540" y="4459617"/>
              <a:ext cx="2152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en-US" altLang="ko-KR" dirty="0" err="1"/>
                <a:t>GradeModifyAction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BBEA03-52FC-4C15-53DE-6B94B8E3FBD9}"/>
                </a:ext>
              </a:extLst>
            </p:cNvPr>
            <p:cNvSpPr txBox="1"/>
            <p:nvPr/>
          </p:nvSpPr>
          <p:spPr>
            <a:xfrm>
              <a:off x="5870962" y="5347175"/>
              <a:ext cx="2142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GradeModifyService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C075D0-DA62-8AD5-50FD-1685B2E5F9B8}"/>
                </a:ext>
              </a:extLst>
            </p:cNvPr>
            <p:cNvSpPr txBox="1"/>
            <p:nvPr/>
          </p:nvSpPr>
          <p:spPr>
            <a:xfrm>
              <a:off x="6288532" y="6031206"/>
              <a:ext cx="1443999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GradeDAO</a:t>
              </a:r>
              <a:endParaRPr lang="en-US" altLang="ko-KR" dirty="0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AECFF8C7-79E3-BF4B-873F-33CA48BCB62F}"/>
                </a:ext>
              </a:extLst>
            </p:cNvPr>
            <p:cNvSpPr/>
            <p:nvPr/>
          </p:nvSpPr>
          <p:spPr>
            <a:xfrm>
              <a:off x="6831594" y="359050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BA2A5C00-46B5-B4AE-E7CD-961A88DF6E05}"/>
                </a:ext>
              </a:extLst>
            </p:cNvPr>
            <p:cNvSpPr/>
            <p:nvPr/>
          </p:nvSpPr>
          <p:spPr>
            <a:xfrm>
              <a:off x="6831594" y="4228740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E50785DC-1523-E18A-319E-3113A78A424A}"/>
                </a:ext>
              </a:extLst>
            </p:cNvPr>
            <p:cNvSpPr/>
            <p:nvPr/>
          </p:nvSpPr>
          <p:spPr>
            <a:xfrm>
              <a:off x="6831594" y="513844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F76FA846-C83A-8C98-705A-1745AAAFAEE1}"/>
                </a:ext>
              </a:extLst>
            </p:cNvPr>
            <p:cNvSpPr/>
            <p:nvPr/>
          </p:nvSpPr>
          <p:spPr>
            <a:xfrm>
              <a:off x="6843060" y="578908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6F34C4-5833-83C7-0673-1718E5248DE4}"/>
                </a:ext>
              </a:extLst>
            </p:cNvPr>
            <p:cNvSpPr txBox="1"/>
            <p:nvPr/>
          </p:nvSpPr>
          <p:spPr>
            <a:xfrm>
              <a:off x="8239260" y="383933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ConsoleUtil</a:t>
              </a:r>
              <a:endParaRPr lang="en-US" altLang="ko-KR" dirty="0"/>
            </a:p>
          </p:txBody>
        </p:sp>
        <p:sp>
          <p:nvSpPr>
            <p:cNvPr id="32" name="화살표: 왼쪽/오른쪽 31">
              <a:extLst>
                <a:ext uri="{FF2B5EF4-FFF2-40B4-BE49-F238E27FC236}">
                  <a16:creationId xmlns:a16="http://schemas.microsoft.com/office/drawing/2014/main" id="{66577FB3-F288-FB46-F498-00F88323C7A2}"/>
                </a:ext>
              </a:extLst>
            </p:cNvPr>
            <p:cNvSpPr/>
            <p:nvPr/>
          </p:nvSpPr>
          <p:spPr>
            <a:xfrm>
              <a:off x="7887385" y="3928222"/>
              <a:ext cx="363142" cy="18505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4B4FD3-8874-4A3F-7554-736940A0932D}"/>
                </a:ext>
              </a:extLst>
            </p:cNvPr>
            <p:cNvSpPr txBox="1"/>
            <p:nvPr/>
          </p:nvSpPr>
          <p:spPr>
            <a:xfrm>
              <a:off x="7129982" y="3552937"/>
              <a:ext cx="3422732" cy="276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사용자가 입력한 번호에 따라 </a:t>
              </a:r>
              <a:r>
                <a:rPr lang="en-US" altLang="ko-KR" sz="1200" dirty="0"/>
                <a:t>Action </a:t>
              </a:r>
              <a:r>
                <a:rPr lang="ko-KR" altLang="en-US" sz="1200" dirty="0"/>
                <a:t>클래스 호출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29D38BF-F649-F09C-1BCF-EA014951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7" y="2136668"/>
            <a:ext cx="4991100" cy="426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A2834-9F8A-F90A-0CFA-F6D64FB9CE87}"/>
              </a:ext>
            </a:extLst>
          </p:cNvPr>
          <p:cNvSpPr txBox="1"/>
          <p:nvPr/>
        </p:nvSpPr>
        <p:spPr>
          <a:xfrm>
            <a:off x="8297024" y="4217464"/>
            <a:ext cx="2794355" cy="830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A </a:t>
            </a:r>
            <a:r>
              <a:rPr lang="ko-KR" altLang="en-US" sz="1200" dirty="0"/>
              <a:t>사용자에게 학번을 입력 받음</a:t>
            </a:r>
            <a:endParaRPr lang="en-US" altLang="ko-KR" sz="1200" dirty="0"/>
          </a:p>
          <a:p>
            <a:r>
              <a:rPr lang="en-US" altLang="ko-KR" sz="1200" dirty="0"/>
              <a:t>B </a:t>
            </a:r>
            <a:r>
              <a:rPr lang="ko-KR" altLang="en-US" sz="1200" dirty="0"/>
              <a:t>성적 데이터 존재 유무 출력</a:t>
            </a:r>
            <a:endParaRPr lang="en-US" altLang="ko-KR" sz="1200" dirty="0"/>
          </a:p>
          <a:p>
            <a:r>
              <a:rPr lang="en-US" altLang="ko-KR" sz="1200" dirty="0"/>
              <a:t>C </a:t>
            </a:r>
            <a:r>
              <a:rPr lang="ko-KR" altLang="en-US" sz="1200" dirty="0"/>
              <a:t>해당하는 학생의 성적 정보가 있다면</a:t>
            </a:r>
            <a:endParaRPr lang="en-US" altLang="ko-KR" sz="1200" dirty="0"/>
          </a:p>
          <a:p>
            <a:r>
              <a:rPr lang="ko-KR" altLang="en-US" sz="1200" dirty="0"/>
              <a:t>   수정할 성적 정보를 입력 받음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4475D-A42D-6BBB-6043-45C756AA20CA}"/>
              </a:ext>
            </a:extLst>
          </p:cNvPr>
          <p:cNvSpPr txBox="1"/>
          <p:nvPr/>
        </p:nvSpPr>
        <p:spPr>
          <a:xfrm>
            <a:off x="7914481" y="6046514"/>
            <a:ext cx="364715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A</a:t>
            </a:r>
            <a:r>
              <a:rPr lang="ko-KR" altLang="en-US" sz="1200" dirty="0"/>
              <a:t> 사용자가 입력한 학번과 동일한 학번을 가진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데이터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성적 객체를 생성해 반환</a:t>
            </a:r>
            <a:endParaRPr lang="en-US" altLang="ko-KR" sz="1200" dirty="0"/>
          </a:p>
          <a:p>
            <a:r>
              <a:rPr lang="en-US" altLang="ko-KR" sz="1200" dirty="0"/>
              <a:t>C</a:t>
            </a:r>
            <a:r>
              <a:rPr lang="ko-KR" altLang="en-US" sz="1200" dirty="0"/>
              <a:t> 사용자에게 입력 받은 데이터로 성적 데이터 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6A8AC-559C-BD5C-B3A9-90AB5502AC9D}"/>
              </a:ext>
            </a:extLst>
          </p:cNvPr>
          <p:cNvSpPr txBox="1"/>
          <p:nvPr/>
        </p:nvSpPr>
        <p:spPr>
          <a:xfrm>
            <a:off x="10738408" y="3916553"/>
            <a:ext cx="1386918" cy="461665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성적 </a:t>
            </a:r>
            <a:r>
              <a:rPr lang="ko-KR" altLang="en-US" sz="1200"/>
              <a:t>데이터 수정 </a:t>
            </a:r>
            <a:endParaRPr lang="en-US" altLang="ko-KR" sz="1200" dirty="0"/>
          </a:p>
          <a:p>
            <a:r>
              <a:rPr lang="ko-KR" altLang="en-US" sz="1200" dirty="0"/>
              <a:t>성공</a:t>
            </a:r>
            <a:r>
              <a:rPr lang="en-US" altLang="ko-KR" sz="1200" dirty="0"/>
              <a:t>/</a:t>
            </a:r>
            <a:r>
              <a:rPr lang="ko-KR" altLang="en-US" sz="1200" dirty="0"/>
              <a:t>실패 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56072E-9540-A4D4-F089-ADBD2650D3F2}"/>
              </a:ext>
            </a:extLst>
          </p:cNvPr>
          <p:cNvCxnSpPr/>
          <p:nvPr/>
        </p:nvCxnSpPr>
        <p:spPr>
          <a:xfrm flipV="1">
            <a:off x="11431867" y="4486168"/>
            <a:ext cx="0" cy="145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79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74B57-233C-D2B3-56F6-3A199B223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975111B-EE60-8FD3-5622-E432EF98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정보 삭제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1002E098-DB6D-0280-C74C-F4C342C0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4961" y="1716410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사용자에게 학번을 입력 받아 성적 데이터가 존재하는지 확인한 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존재한다면 사용자에게 성적 정보를 입력 받아 </a:t>
            </a:r>
            <a:r>
              <a:rPr lang="en-US" altLang="ko-KR" sz="1400" dirty="0"/>
              <a:t>Grade </a:t>
            </a:r>
            <a:r>
              <a:rPr lang="ko-KR" altLang="en-US" sz="1400" dirty="0"/>
              <a:t>테이블의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데이터를 수정한다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05B7FDF-852D-4225-5B78-B9EA6CA71EA7}"/>
              </a:ext>
            </a:extLst>
          </p:cNvPr>
          <p:cNvGrpSpPr/>
          <p:nvPr/>
        </p:nvGrpSpPr>
        <p:grpSpPr>
          <a:xfrm>
            <a:off x="6239839" y="3257030"/>
            <a:ext cx="4702174" cy="3242699"/>
            <a:chOff x="5850540" y="3215502"/>
            <a:chExt cx="4702174" cy="32426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A52B00-6B35-7176-DCDE-BA67380321BA}"/>
                </a:ext>
              </a:extLst>
            </p:cNvPr>
            <p:cNvSpPr txBox="1"/>
            <p:nvPr/>
          </p:nvSpPr>
          <p:spPr>
            <a:xfrm>
              <a:off x="6404931" y="3215502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9FF0A2-795D-041D-316B-E0D30315C58D}"/>
                </a:ext>
              </a:extLst>
            </p:cNvPr>
            <p:cNvSpPr txBox="1"/>
            <p:nvPr/>
          </p:nvSpPr>
          <p:spPr>
            <a:xfrm>
              <a:off x="5902014" y="3806604"/>
              <a:ext cx="1963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GradeDeleteAction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25866E-D8B9-C191-CDA6-A46772605F40}"/>
                </a:ext>
              </a:extLst>
            </p:cNvPr>
            <p:cNvSpPr txBox="1"/>
            <p:nvPr/>
          </p:nvSpPr>
          <p:spPr>
            <a:xfrm>
              <a:off x="5850540" y="4459617"/>
              <a:ext cx="2152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en-US" altLang="ko-KR" dirty="0" err="1"/>
                <a:t>GradeDeleteAction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A4534E-DF17-E3C9-7B20-BCB724AD8C88}"/>
                </a:ext>
              </a:extLst>
            </p:cNvPr>
            <p:cNvSpPr txBox="1"/>
            <p:nvPr/>
          </p:nvSpPr>
          <p:spPr>
            <a:xfrm>
              <a:off x="5870962" y="5347175"/>
              <a:ext cx="2142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GradeDeleteService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026001-F917-0EFA-5581-559CF1D2BB28}"/>
                </a:ext>
              </a:extLst>
            </p:cNvPr>
            <p:cNvSpPr txBox="1"/>
            <p:nvPr/>
          </p:nvSpPr>
          <p:spPr>
            <a:xfrm>
              <a:off x="6288532" y="6031206"/>
              <a:ext cx="1443999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GradeDAO</a:t>
              </a:r>
              <a:endParaRPr lang="en-US" altLang="ko-KR" dirty="0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BE961412-AD95-0509-7C15-93F808AE43BB}"/>
                </a:ext>
              </a:extLst>
            </p:cNvPr>
            <p:cNvSpPr/>
            <p:nvPr/>
          </p:nvSpPr>
          <p:spPr>
            <a:xfrm>
              <a:off x="6831594" y="359050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89220046-CE2C-A34F-D819-DD3B3AD59892}"/>
                </a:ext>
              </a:extLst>
            </p:cNvPr>
            <p:cNvSpPr/>
            <p:nvPr/>
          </p:nvSpPr>
          <p:spPr>
            <a:xfrm>
              <a:off x="6831594" y="4228740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D82F23A1-5BBA-A47F-688E-B6387E545E69}"/>
                </a:ext>
              </a:extLst>
            </p:cNvPr>
            <p:cNvSpPr/>
            <p:nvPr/>
          </p:nvSpPr>
          <p:spPr>
            <a:xfrm>
              <a:off x="6831594" y="513844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94BEE360-5B29-F370-0E9C-C652A12E26B1}"/>
                </a:ext>
              </a:extLst>
            </p:cNvPr>
            <p:cNvSpPr/>
            <p:nvPr/>
          </p:nvSpPr>
          <p:spPr>
            <a:xfrm>
              <a:off x="6843060" y="578908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ACD34A-9DFD-EF47-CC1D-8EA2EFED62D3}"/>
                </a:ext>
              </a:extLst>
            </p:cNvPr>
            <p:cNvSpPr txBox="1"/>
            <p:nvPr/>
          </p:nvSpPr>
          <p:spPr>
            <a:xfrm>
              <a:off x="8239260" y="383933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ConsoleUtil</a:t>
              </a:r>
              <a:endParaRPr lang="en-US" altLang="ko-KR" dirty="0"/>
            </a:p>
          </p:txBody>
        </p:sp>
        <p:sp>
          <p:nvSpPr>
            <p:cNvPr id="32" name="화살표: 왼쪽/오른쪽 31">
              <a:extLst>
                <a:ext uri="{FF2B5EF4-FFF2-40B4-BE49-F238E27FC236}">
                  <a16:creationId xmlns:a16="http://schemas.microsoft.com/office/drawing/2014/main" id="{807F0156-8183-9CF9-09EC-188F472ADA7E}"/>
                </a:ext>
              </a:extLst>
            </p:cNvPr>
            <p:cNvSpPr/>
            <p:nvPr/>
          </p:nvSpPr>
          <p:spPr>
            <a:xfrm>
              <a:off x="7887385" y="3928222"/>
              <a:ext cx="363142" cy="18505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175E4B-A85C-A057-F45C-A91EAA9B3B69}"/>
                </a:ext>
              </a:extLst>
            </p:cNvPr>
            <p:cNvSpPr txBox="1"/>
            <p:nvPr/>
          </p:nvSpPr>
          <p:spPr>
            <a:xfrm>
              <a:off x="7129982" y="3552937"/>
              <a:ext cx="3422732" cy="276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사용자가 입력한 번호에 따라 </a:t>
              </a:r>
              <a:r>
                <a:rPr lang="en-US" altLang="ko-KR" sz="1200" dirty="0"/>
                <a:t>Action </a:t>
              </a:r>
              <a:r>
                <a:rPr lang="ko-KR" altLang="en-US" sz="1200" dirty="0"/>
                <a:t>클래스 호출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90503F-F164-E7E9-B864-8B0A9C8458FC}"/>
              </a:ext>
            </a:extLst>
          </p:cNvPr>
          <p:cNvSpPr txBox="1"/>
          <p:nvPr/>
        </p:nvSpPr>
        <p:spPr>
          <a:xfrm>
            <a:off x="8134578" y="4217464"/>
            <a:ext cx="2291012" cy="2769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A </a:t>
            </a:r>
            <a:r>
              <a:rPr lang="ko-KR" altLang="en-US" sz="1200" dirty="0"/>
              <a:t>사용자에게 학번을 입력 받음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248DD-6096-E095-857E-196036029079}"/>
              </a:ext>
            </a:extLst>
          </p:cNvPr>
          <p:cNvSpPr txBox="1"/>
          <p:nvPr/>
        </p:nvSpPr>
        <p:spPr>
          <a:xfrm>
            <a:off x="7924600" y="6035997"/>
            <a:ext cx="4150495" cy="4616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A </a:t>
            </a:r>
            <a:r>
              <a:rPr lang="ko-KR" altLang="en-US" sz="1200" dirty="0"/>
              <a:t>사용자가 입력한 학번과 동일한 학번을 가진 데이터 검색</a:t>
            </a:r>
            <a:endParaRPr lang="en-US" altLang="ko-KR" sz="1200" dirty="0"/>
          </a:p>
          <a:p>
            <a:r>
              <a:rPr lang="en-US" altLang="ko-KR" sz="1200" dirty="0"/>
              <a:t>B </a:t>
            </a:r>
            <a:r>
              <a:rPr lang="ko-KR" altLang="en-US" sz="1200" dirty="0"/>
              <a:t>해당하는 데이터를 삭제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7495B-819C-E3EC-66E0-032C47308A48}"/>
              </a:ext>
            </a:extLst>
          </p:cNvPr>
          <p:cNvSpPr txBox="1"/>
          <p:nvPr/>
        </p:nvSpPr>
        <p:spPr>
          <a:xfrm>
            <a:off x="10738408" y="3916553"/>
            <a:ext cx="1386918" cy="461665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성적 데이터 삭제 </a:t>
            </a:r>
            <a:endParaRPr lang="en-US" altLang="ko-KR" sz="1200" dirty="0"/>
          </a:p>
          <a:p>
            <a:r>
              <a:rPr lang="ko-KR" altLang="en-US" sz="1200" dirty="0"/>
              <a:t>성공</a:t>
            </a:r>
            <a:r>
              <a:rPr lang="en-US" altLang="ko-KR" sz="1200" dirty="0"/>
              <a:t>/</a:t>
            </a:r>
            <a:r>
              <a:rPr lang="ko-KR" altLang="en-US" sz="1200" dirty="0"/>
              <a:t>실패 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7BF540-F17B-F1C2-5421-7DAA57087BFB}"/>
              </a:ext>
            </a:extLst>
          </p:cNvPr>
          <p:cNvCxnSpPr/>
          <p:nvPr/>
        </p:nvCxnSpPr>
        <p:spPr>
          <a:xfrm flipV="1">
            <a:off x="11431867" y="4486168"/>
            <a:ext cx="0" cy="145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AAFAE3B-C323-BCB5-A22F-7DA75CA83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07803"/>
            <a:ext cx="46101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7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9EDD8-B88A-3449-916A-2B4B4909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19D608B-FCF4-5930-6335-CC1C2D8E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정보 관리 취소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4089B898-D94C-E1F6-098F-04B814601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4961" y="1716410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사용자가 </a:t>
            </a:r>
            <a:r>
              <a:rPr lang="en-US" altLang="ko-KR" sz="1400" dirty="0"/>
              <a:t>6</a:t>
            </a:r>
            <a:r>
              <a:rPr lang="ko-KR" altLang="en-US" sz="1400" dirty="0"/>
              <a:t>을 입력했을 때 성적 정보 관리를 취소하고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 메인 화면으로 돌아간다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6CC243-9081-DF5A-9F18-5EBA02DD9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9" y="3088000"/>
            <a:ext cx="4143375" cy="21336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061BABB-9C9D-B107-8816-0B9E9226AF7F}"/>
              </a:ext>
            </a:extLst>
          </p:cNvPr>
          <p:cNvGrpSpPr/>
          <p:nvPr/>
        </p:nvGrpSpPr>
        <p:grpSpPr>
          <a:xfrm>
            <a:off x="6096000" y="3429000"/>
            <a:ext cx="1898468" cy="1597110"/>
            <a:chOff x="6239838" y="3257030"/>
            <a:chExt cx="1898468" cy="1597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780C5D-B74A-7C0C-A40E-533B18368CBB}"/>
                </a:ext>
              </a:extLst>
            </p:cNvPr>
            <p:cNvSpPr txBox="1"/>
            <p:nvPr/>
          </p:nvSpPr>
          <p:spPr>
            <a:xfrm>
              <a:off x="6576379" y="3257030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80440-1DD1-464F-39AF-41E08C493195}"/>
                </a:ext>
              </a:extLst>
            </p:cNvPr>
            <p:cNvSpPr txBox="1"/>
            <p:nvPr/>
          </p:nvSpPr>
          <p:spPr>
            <a:xfrm>
              <a:off x="6239838" y="4484808"/>
              <a:ext cx="1898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2057112-6520-6696-BADD-5C1C491DC438}"/>
                </a:ext>
              </a:extLst>
            </p:cNvPr>
            <p:cNvCxnSpPr/>
            <p:nvPr/>
          </p:nvCxnSpPr>
          <p:spPr>
            <a:xfrm>
              <a:off x="6898741" y="3688945"/>
              <a:ext cx="0" cy="7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44810CB-4C7F-2CDB-8491-D62A6AE3799B}"/>
                </a:ext>
              </a:extLst>
            </p:cNvPr>
            <p:cNvCxnSpPr/>
            <p:nvPr/>
          </p:nvCxnSpPr>
          <p:spPr>
            <a:xfrm flipV="1">
              <a:off x="7342360" y="3684025"/>
              <a:ext cx="0" cy="7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08B596B-31D0-6788-4E0D-044C55BA32FF}"/>
              </a:ext>
            </a:extLst>
          </p:cNvPr>
          <p:cNvSpPr txBox="1"/>
          <p:nvPr/>
        </p:nvSpPr>
        <p:spPr>
          <a:xfrm>
            <a:off x="7260947" y="3983311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Action </a:t>
            </a:r>
            <a:r>
              <a:rPr lang="ko-KR" altLang="en-US" sz="1400" dirty="0"/>
              <a:t>클래스를 호출하지 않고</a:t>
            </a:r>
            <a:endParaRPr lang="en-US" altLang="ko-KR" sz="1400" dirty="0"/>
          </a:p>
          <a:p>
            <a:r>
              <a:rPr lang="en-US" altLang="ko-KR" sz="1400" dirty="0" err="1"/>
              <a:t>StudentUI</a:t>
            </a:r>
            <a:r>
              <a:rPr lang="ko-KR" altLang="en-US" sz="1400" dirty="0"/>
              <a:t>를 재실행한다</a:t>
            </a:r>
          </a:p>
        </p:txBody>
      </p:sp>
    </p:spTree>
    <p:extLst>
      <p:ext uri="{BB962C8B-B14F-4D97-AF65-F5344CB8AC3E}">
        <p14:creationId xmlns:p14="http://schemas.microsoft.com/office/powerpoint/2010/main" val="33418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3116D-C48E-5490-CC64-E13E672A6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9BDA5B1-0412-CFA3-917C-C37687D9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담당 기능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C45FDC2-BD4E-71DE-948C-384DF882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3200" dirty="0"/>
              <a:t>회원등록 기능</a:t>
            </a:r>
            <a:endParaRPr lang="en-US" altLang="ko-KR" sz="32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3200" dirty="0"/>
              <a:t>회원 정보 보기 기능</a:t>
            </a:r>
            <a:endParaRPr lang="en-US" altLang="ko-KR" sz="32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3200" dirty="0"/>
              <a:t>회원 상세 보기 기능</a:t>
            </a:r>
            <a:endParaRPr lang="en-US" altLang="ko-KR" sz="32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/>
              <a:t>회원 정보 수정 기능</a:t>
            </a:r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3200" dirty="0"/>
              <a:t>회원 정보 삭제 기능</a:t>
            </a:r>
            <a:endParaRPr lang="en-US" altLang="ko-KR" sz="32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/>
              <a:t>프로그램 종료 기능</a:t>
            </a:r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en-US" altLang="ko-KR" sz="3200" dirty="0"/>
              <a:t>DB</a:t>
            </a:r>
            <a:r>
              <a:rPr lang="ko-KR" altLang="en-US" sz="3200" dirty="0"/>
              <a:t>설계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47896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A1E97-80F3-2BF4-FE3B-DBCA4F1B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94560D-AAD2-FCBE-632B-1F466EBE78A4}"/>
              </a:ext>
            </a:extLst>
          </p:cNvPr>
          <p:cNvSpPr txBox="1"/>
          <p:nvPr/>
        </p:nvSpPr>
        <p:spPr>
          <a:xfrm>
            <a:off x="1152808" y="3429000"/>
            <a:ext cx="4943192" cy="92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5400" dirty="0" err="1"/>
              <a:t>함주현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82964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EE115-63BF-EE49-B753-6389C4641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5192D43-876C-B299-60F7-91DEB902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장학금 종류 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BEFC2E-5615-B562-12BE-BAA1E2944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2" y="1636743"/>
            <a:ext cx="4440315" cy="4026939"/>
          </a:xfrm>
          <a:prstGeom prst="rect">
            <a:avLst/>
          </a:prstGeom>
        </p:spPr>
      </p:pic>
      <p:sp>
        <p:nvSpPr>
          <p:cNvPr id="8" name="내용 개체 틀 14">
            <a:extLst>
              <a:ext uri="{FF2B5EF4-FFF2-40B4-BE49-F238E27FC236}">
                <a16:creationId xmlns:a16="http://schemas.microsoft.com/office/drawing/2014/main" id="{96BB5EE8-FC51-DD51-B069-DCD97BE3AA63}"/>
              </a:ext>
            </a:extLst>
          </p:cNvPr>
          <p:cNvSpPr txBox="1">
            <a:spLocks/>
          </p:cNvSpPr>
          <p:nvPr/>
        </p:nvSpPr>
        <p:spPr>
          <a:xfrm>
            <a:off x="6197600" y="1678026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기능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새로 등록할 장학금명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</a:rPr>
              <a:t>백분율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</a:rPr>
              <a:t>장학금액을 등록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등록 시 중복되는 장학금명은 등록 불가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CB94937-1BB4-0E78-1235-496BC8CE7723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95BE70A-A0D1-E80E-9E1C-69E9AA48B36A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EDD2F5E-9A88-511D-A378-5AFD1CD2F879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F6A06C3-5A24-8CA3-EC54-553F75891A47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4342C6D0-35E8-2035-FE92-206EEFB71888}"/>
              </a:ext>
            </a:extLst>
          </p:cNvPr>
          <p:cNvSpPr/>
          <p:nvPr/>
        </p:nvSpPr>
        <p:spPr>
          <a:xfrm>
            <a:off x="6928700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7C110-4E14-038A-BC05-063A2B02550B}"/>
              </a:ext>
            </a:extLst>
          </p:cNvPr>
          <p:cNvSpPr txBox="1"/>
          <p:nvPr/>
        </p:nvSpPr>
        <p:spPr>
          <a:xfrm>
            <a:off x="6521009" y="6042508"/>
            <a:ext cx="56914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B0CE1-D60B-4041-A0B9-0ADF2FB94E29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ScholarshipRegistAcition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F348F-F7B3-1ECE-62E2-0B35187FFD76}"/>
              </a:ext>
            </a:extLst>
          </p:cNvPr>
          <p:cNvSpPr txBox="1"/>
          <p:nvPr/>
        </p:nvSpPr>
        <p:spPr>
          <a:xfrm>
            <a:off x="6197600" y="3646479"/>
            <a:ext cx="57178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ScholarshipRegistAction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F7DCB-14C6-AEDC-EEC6-D54B36910274}"/>
              </a:ext>
            </a:extLst>
          </p:cNvPr>
          <p:cNvSpPr txBox="1"/>
          <p:nvPr/>
        </p:nvSpPr>
        <p:spPr>
          <a:xfrm>
            <a:off x="6521008" y="3109193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0AF250-980A-1E6E-3D22-A0D5D9501692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265745-ADD2-6318-A94F-584F6691D304}"/>
              </a:ext>
            </a:extLst>
          </p:cNvPr>
          <p:cNvSpPr txBox="1"/>
          <p:nvPr/>
        </p:nvSpPr>
        <p:spPr>
          <a:xfrm>
            <a:off x="6197600" y="4961541"/>
            <a:ext cx="57178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ScholarshipRegistService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57D59DD-D281-4ADF-C7D4-3F6A9F2FAC1A}"/>
              </a:ext>
            </a:extLst>
          </p:cNvPr>
          <p:cNvSpPr/>
          <p:nvPr/>
        </p:nvSpPr>
        <p:spPr>
          <a:xfrm>
            <a:off x="9783899" y="3372865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FBE9C7C-FDD8-515C-54BC-2025733421A1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8FF60110-3E06-A689-5FCE-4BCC9D2171EA}"/>
              </a:ext>
            </a:extLst>
          </p:cNvPr>
          <p:cNvSpPr/>
          <p:nvPr/>
        </p:nvSpPr>
        <p:spPr>
          <a:xfrm>
            <a:off x="9801632" y="4595417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A3D0E06B-314F-B4DD-58D7-0DADEE527539}"/>
              </a:ext>
            </a:extLst>
          </p:cNvPr>
          <p:cNvSpPr/>
          <p:nvPr/>
        </p:nvSpPr>
        <p:spPr>
          <a:xfrm>
            <a:off x="9794449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931272-4F63-8CCE-C387-2A04D73C600F}"/>
              </a:ext>
            </a:extLst>
          </p:cNvPr>
          <p:cNvSpPr txBox="1"/>
          <p:nvPr/>
        </p:nvSpPr>
        <p:spPr>
          <a:xfrm>
            <a:off x="9059158" y="3057500"/>
            <a:ext cx="63065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학생 정보를 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입력받음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9CC80B-F7BD-9C71-F6CC-63B78295720A}"/>
              </a:ext>
            </a:extLst>
          </p:cNvPr>
          <p:cNvSpPr txBox="1"/>
          <p:nvPr/>
        </p:nvSpPr>
        <p:spPr>
          <a:xfrm>
            <a:off x="8653851" y="4980392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StudentDAO.java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호출하여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AB59C8-CD2E-CE00-659A-C8F995AEC3A8}"/>
              </a:ext>
            </a:extLst>
          </p:cNvPr>
          <p:cNvSpPr txBox="1"/>
          <p:nvPr/>
        </p:nvSpPr>
        <p:spPr>
          <a:xfrm>
            <a:off x="8583106" y="6067043"/>
            <a:ext cx="6103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 성공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출력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FF49B9-A53A-2EBA-CAB4-98D0AFE6D76E}"/>
              </a:ext>
            </a:extLst>
          </p:cNvPr>
          <p:cNvSpPr txBox="1"/>
          <p:nvPr/>
        </p:nvSpPr>
        <p:spPr>
          <a:xfrm>
            <a:off x="8685531" y="4364148"/>
            <a:ext cx="38314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716A1B-A5F0-BDD4-67B6-4271DBF48F0C}"/>
              </a:ext>
            </a:extLst>
          </p:cNvPr>
          <p:cNvSpPr txBox="1"/>
          <p:nvPr/>
        </p:nvSpPr>
        <p:spPr>
          <a:xfrm>
            <a:off x="9025639" y="5472457"/>
            <a:ext cx="22121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Insert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212306DC-8C97-D9F8-2832-B029BC63275D}"/>
              </a:ext>
            </a:extLst>
          </p:cNvPr>
          <p:cNvSpPr/>
          <p:nvPr/>
        </p:nvSpPr>
        <p:spPr>
          <a:xfrm>
            <a:off x="9783899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900A92-C8C7-9DE8-682E-86F8A4061A43}"/>
              </a:ext>
            </a:extLst>
          </p:cNvPr>
          <p:cNvSpPr txBox="1"/>
          <p:nvPr/>
        </p:nvSpPr>
        <p:spPr>
          <a:xfrm>
            <a:off x="8747291" y="3652366"/>
            <a:ext cx="31681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DCF1106-7268-7117-B73C-F61066961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96" y="5773020"/>
            <a:ext cx="4440314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F9854-AC82-CF43-B262-C23517251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905FF6F-02A8-1E2E-3B51-EB90D54F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장학금 종류 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2F2CDD-1B21-6455-BECE-5BF14EC4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2" y="1636743"/>
            <a:ext cx="4440315" cy="4026939"/>
          </a:xfrm>
          <a:prstGeom prst="rect">
            <a:avLst/>
          </a:prstGeom>
        </p:spPr>
      </p:pic>
      <p:sp>
        <p:nvSpPr>
          <p:cNvPr id="8" name="내용 개체 틀 14">
            <a:extLst>
              <a:ext uri="{FF2B5EF4-FFF2-40B4-BE49-F238E27FC236}">
                <a16:creationId xmlns:a16="http://schemas.microsoft.com/office/drawing/2014/main" id="{D1E7629C-62B1-A061-9ABE-6A270FF379FC}"/>
              </a:ext>
            </a:extLst>
          </p:cNvPr>
          <p:cNvSpPr txBox="1">
            <a:spLocks/>
          </p:cNvSpPr>
          <p:nvPr/>
        </p:nvSpPr>
        <p:spPr>
          <a:xfrm>
            <a:off x="6197600" y="1678026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기능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모든 조건의 장학금 조회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200" dirty="0" err="1">
                <a:latin typeface="Arial" panose="020B0604020202020204" pitchFamily="34" charset="0"/>
              </a:rPr>
              <a:t>ScholarshipDAO</a:t>
            </a:r>
            <a:r>
              <a:rPr lang="ko-KR" altLang="en-US" sz="1200" dirty="0">
                <a:latin typeface="Arial" panose="020B0604020202020204" pitchFamily="34" charset="0"/>
              </a:rPr>
              <a:t>를 활용</a:t>
            </a:r>
            <a:r>
              <a:rPr lang="en-US" altLang="ko-KR" sz="1200" dirty="0">
                <a:latin typeface="Arial" panose="020B0604020202020204" pitchFamily="34" charset="0"/>
              </a:rPr>
              <a:t>,DB</a:t>
            </a:r>
            <a:r>
              <a:rPr lang="ko-KR" altLang="en-US" sz="1200" dirty="0">
                <a:latin typeface="Arial" panose="020B0604020202020204" pitchFamily="34" charset="0"/>
              </a:rPr>
              <a:t>에서 데이터를 조회 </a:t>
            </a:r>
            <a:r>
              <a:rPr lang="en-US" altLang="ko-KR" sz="1200" dirty="0" err="1">
                <a:latin typeface="Arial" panose="020B0604020202020204" pitchFamily="34" charset="0"/>
              </a:rPr>
              <a:t>JdbcUtil</a:t>
            </a:r>
            <a:r>
              <a:rPr lang="ko-KR" altLang="en-US" sz="1200" dirty="0">
                <a:latin typeface="Arial" panose="020B0604020202020204" pitchFamily="34" charset="0"/>
              </a:rPr>
              <a:t>을 이용해 연결 관리</a:t>
            </a:r>
            <a:endParaRPr lang="en-US" altLang="ko-KR" sz="1400" dirty="0"/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5EFE9D4-FAE2-2414-BCCB-8C59E8332C75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25DFDBE-0BD9-4965-17A8-6EA2575E3D0A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67A6F9E-4654-E95E-8B4F-8C0600897913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4068047-E59B-DCC4-2AB6-2559D0F57399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928ECD5-FDE6-9952-A605-58C68862942D}"/>
              </a:ext>
            </a:extLst>
          </p:cNvPr>
          <p:cNvSpPr/>
          <p:nvPr/>
        </p:nvSpPr>
        <p:spPr>
          <a:xfrm>
            <a:off x="6928700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09D0CF-C070-1D5D-34E0-FCBD88386BC7}"/>
              </a:ext>
            </a:extLst>
          </p:cNvPr>
          <p:cNvSpPr txBox="1"/>
          <p:nvPr/>
        </p:nvSpPr>
        <p:spPr>
          <a:xfrm>
            <a:off x="6521009" y="6042508"/>
            <a:ext cx="56914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DCC773-7846-3D34-E92D-8D8F7C726C34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ScholarshipListAcition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42231-72ED-53E2-5CCC-55614C6912EA}"/>
              </a:ext>
            </a:extLst>
          </p:cNvPr>
          <p:cNvSpPr txBox="1"/>
          <p:nvPr/>
        </p:nvSpPr>
        <p:spPr>
          <a:xfrm>
            <a:off x="6197600" y="3646479"/>
            <a:ext cx="57178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ScholarshipListAction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8E6A3-A411-1407-6673-ED3DEF6F31C3}"/>
              </a:ext>
            </a:extLst>
          </p:cNvPr>
          <p:cNvSpPr txBox="1"/>
          <p:nvPr/>
        </p:nvSpPr>
        <p:spPr>
          <a:xfrm>
            <a:off x="6521008" y="3109193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C1318-BED3-AD70-1190-2252743B6731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E87A71-8766-7088-C29A-35BFA9D95E05}"/>
              </a:ext>
            </a:extLst>
          </p:cNvPr>
          <p:cNvSpPr txBox="1"/>
          <p:nvPr/>
        </p:nvSpPr>
        <p:spPr>
          <a:xfrm>
            <a:off x="6197600" y="4961541"/>
            <a:ext cx="57178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ScholarshipListService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8E543B02-D5E5-3B21-4BAA-9C34472BFE31}"/>
              </a:ext>
            </a:extLst>
          </p:cNvPr>
          <p:cNvSpPr/>
          <p:nvPr/>
        </p:nvSpPr>
        <p:spPr>
          <a:xfrm>
            <a:off x="9783899" y="3372865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1C468147-C177-FDDC-A4A0-40D7B715F05E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5721F79A-7740-F5B6-BC79-96C1EA3B5891}"/>
              </a:ext>
            </a:extLst>
          </p:cNvPr>
          <p:cNvSpPr/>
          <p:nvPr/>
        </p:nvSpPr>
        <p:spPr>
          <a:xfrm>
            <a:off x="9801632" y="4595417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F82D16CD-1778-4503-D5B1-D4DD735900C5}"/>
              </a:ext>
            </a:extLst>
          </p:cNvPr>
          <p:cNvSpPr/>
          <p:nvPr/>
        </p:nvSpPr>
        <p:spPr>
          <a:xfrm>
            <a:off x="9794449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76C1E-A1F7-DDA8-932D-9805AA1433D9}"/>
              </a:ext>
            </a:extLst>
          </p:cNvPr>
          <p:cNvSpPr txBox="1"/>
          <p:nvPr/>
        </p:nvSpPr>
        <p:spPr>
          <a:xfrm>
            <a:off x="9059158" y="3057500"/>
            <a:ext cx="63065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학생 정보를 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입력받음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11FAF1-891D-5E79-1503-73772C36E1B6}"/>
              </a:ext>
            </a:extLst>
          </p:cNvPr>
          <p:cNvSpPr txBox="1"/>
          <p:nvPr/>
        </p:nvSpPr>
        <p:spPr>
          <a:xfrm>
            <a:off x="8583106" y="4983039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StudentDAO.java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호출하여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8ED36-9492-180F-E0C6-366BE830CA56}"/>
              </a:ext>
            </a:extLst>
          </p:cNvPr>
          <p:cNvSpPr txBox="1"/>
          <p:nvPr/>
        </p:nvSpPr>
        <p:spPr>
          <a:xfrm>
            <a:off x="8583106" y="6067043"/>
            <a:ext cx="6103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 성공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출력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2ACA17-3340-9660-2339-1138EC8D3C57}"/>
              </a:ext>
            </a:extLst>
          </p:cNvPr>
          <p:cNvSpPr txBox="1"/>
          <p:nvPr/>
        </p:nvSpPr>
        <p:spPr>
          <a:xfrm>
            <a:off x="8653851" y="4272022"/>
            <a:ext cx="38314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31E622-7B79-7DBB-E59A-7765E79CC965}"/>
              </a:ext>
            </a:extLst>
          </p:cNvPr>
          <p:cNvSpPr txBox="1"/>
          <p:nvPr/>
        </p:nvSpPr>
        <p:spPr>
          <a:xfrm>
            <a:off x="9025639" y="5472457"/>
            <a:ext cx="22121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select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6F4DB370-1C61-2537-BB64-39522C58DFB9}"/>
              </a:ext>
            </a:extLst>
          </p:cNvPr>
          <p:cNvSpPr/>
          <p:nvPr/>
        </p:nvSpPr>
        <p:spPr>
          <a:xfrm>
            <a:off x="9783899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96F29D-38A0-8143-8815-B3257A4016FB}"/>
              </a:ext>
            </a:extLst>
          </p:cNvPr>
          <p:cNvSpPr txBox="1"/>
          <p:nvPr/>
        </p:nvSpPr>
        <p:spPr>
          <a:xfrm>
            <a:off x="8747291" y="3652366"/>
            <a:ext cx="31681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960E579-6E51-5D30-F0C3-CA093AC18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96" y="5773020"/>
            <a:ext cx="4440314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2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4B018-D775-2A33-0A92-32B3BF536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EAA1AA-128B-F87B-5413-A7A2D786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장학금 종류 검색</a:t>
            </a:r>
          </a:p>
        </p:txBody>
      </p:sp>
      <p:sp>
        <p:nvSpPr>
          <p:cNvPr id="8" name="내용 개체 틀 14">
            <a:extLst>
              <a:ext uri="{FF2B5EF4-FFF2-40B4-BE49-F238E27FC236}">
                <a16:creationId xmlns:a16="http://schemas.microsoft.com/office/drawing/2014/main" id="{646F7511-8B79-A92D-3A1C-7F80902FD9FB}"/>
              </a:ext>
            </a:extLst>
          </p:cNvPr>
          <p:cNvSpPr txBox="1">
            <a:spLocks/>
          </p:cNvSpPr>
          <p:nvPr/>
        </p:nvSpPr>
        <p:spPr>
          <a:xfrm>
            <a:off x="6197600" y="1678026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기능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특정 조건의 장학금 조회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200" dirty="0" err="1">
                <a:latin typeface="Arial" panose="020B0604020202020204" pitchFamily="34" charset="0"/>
              </a:rPr>
              <a:t>ScholarshipDAO</a:t>
            </a:r>
            <a:r>
              <a:rPr lang="ko-KR" altLang="en-US" sz="1200" dirty="0">
                <a:latin typeface="Arial" panose="020B0604020202020204" pitchFamily="34" charset="0"/>
              </a:rPr>
              <a:t>를 활용</a:t>
            </a:r>
            <a:r>
              <a:rPr lang="en-US" altLang="ko-KR" sz="1200" dirty="0">
                <a:latin typeface="Arial" panose="020B0604020202020204" pitchFamily="34" charset="0"/>
              </a:rPr>
              <a:t>,DB</a:t>
            </a:r>
            <a:r>
              <a:rPr lang="ko-KR" altLang="en-US" sz="1200" dirty="0">
                <a:latin typeface="Arial" panose="020B0604020202020204" pitchFamily="34" charset="0"/>
              </a:rPr>
              <a:t>에서 데이터를 조회 </a:t>
            </a:r>
            <a:r>
              <a:rPr lang="en-US" altLang="ko-KR" sz="1200" dirty="0" err="1">
                <a:latin typeface="Arial" panose="020B0604020202020204" pitchFamily="34" charset="0"/>
              </a:rPr>
              <a:t>JdbcUtil</a:t>
            </a:r>
            <a:r>
              <a:rPr lang="ko-KR" altLang="en-US" sz="1200" dirty="0">
                <a:latin typeface="Arial" panose="020B0604020202020204" pitchFamily="34" charset="0"/>
              </a:rPr>
              <a:t>을 이용해 연결 관리</a:t>
            </a:r>
            <a:endParaRPr lang="en-US" altLang="ko-KR" sz="1400" dirty="0"/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2A95689-2505-BF1E-017A-41C86331B46B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25FF6CC-9883-4B6B-0298-E6F9B11BEA95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25A6F50-419A-6F20-CC00-7A2546AFFF70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982EAC2-C908-2512-A54C-2BCF7F7987DD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CA63B10-C6B9-7D16-2CAF-50D9D91D9974}"/>
              </a:ext>
            </a:extLst>
          </p:cNvPr>
          <p:cNvSpPr/>
          <p:nvPr/>
        </p:nvSpPr>
        <p:spPr>
          <a:xfrm>
            <a:off x="6928700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3F17A-9F12-9E3F-23D6-2DBB2CB5579A}"/>
              </a:ext>
            </a:extLst>
          </p:cNvPr>
          <p:cNvSpPr txBox="1"/>
          <p:nvPr/>
        </p:nvSpPr>
        <p:spPr>
          <a:xfrm>
            <a:off x="6521009" y="6042508"/>
            <a:ext cx="56914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71DE59-2CB2-D6D0-ACBE-C896A0EF7740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ScholarshipSearchAcition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3566A-55D4-5F87-09FB-FAFDEBD1BB79}"/>
              </a:ext>
            </a:extLst>
          </p:cNvPr>
          <p:cNvSpPr txBox="1"/>
          <p:nvPr/>
        </p:nvSpPr>
        <p:spPr>
          <a:xfrm>
            <a:off x="6197600" y="3646479"/>
            <a:ext cx="57178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ScholarshipSearchAction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A69EA4-1435-073B-7239-E381C0279B96}"/>
              </a:ext>
            </a:extLst>
          </p:cNvPr>
          <p:cNvSpPr txBox="1"/>
          <p:nvPr/>
        </p:nvSpPr>
        <p:spPr>
          <a:xfrm>
            <a:off x="6521008" y="3109193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E9BD4A-CC89-4FF5-812F-DC60F4E34CDA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82E5F-632C-5EE3-8976-7167879A5652}"/>
              </a:ext>
            </a:extLst>
          </p:cNvPr>
          <p:cNvSpPr txBox="1"/>
          <p:nvPr/>
        </p:nvSpPr>
        <p:spPr>
          <a:xfrm>
            <a:off x="6197600" y="4961541"/>
            <a:ext cx="57178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ScholarshipSearchService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FCBE09DC-B765-4B56-31CB-CC37CB52A400}"/>
              </a:ext>
            </a:extLst>
          </p:cNvPr>
          <p:cNvSpPr/>
          <p:nvPr/>
        </p:nvSpPr>
        <p:spPr>
          <a:xfrm>
            <a:off x="9783899" y="3372865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BB64FCA2-E5F5-FD38-8356-651BAA943BA8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8CF3E018-18F7-20D5-A91B-60035B3034BD}"/>
              </a:ext>
            </a:extLst>
          </p:cNvPr>
          <p:cNvSpPr/>
          <p:nvPr/>
        </p:nvSpPr>
        <p:spPr>
          <a:xfrm>
            <a:off x="9801632" y="4595417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D8E80F6-96DD-74B5-6516-902C20837242}"/>
              </a:ext>
            </a:extLst>
          </p:cNvPr>
          <p:cNvSpPr/>
          <p:nvPr/>
        </p:nvSpPr>
        <p:spPr>
          <a:xfrm>
            <a:off x="9794449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FC101B-EBCD-913B-2621-D4CC90CBF953}"/>
              </a:ext>
            </a:extLst>
          </p:cNvPr>
          <p:cNvSpPr txBox="1"/>
          <p:nvPr/>
        </p:nvSpPr>
        <p:spPr>
          <a:xfrm>
            <a:off x="9059158" y="3057500"/>
            <a:ext cx="63065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학생 정보를 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입력받음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81B3F3-B56B-469E-53EC-1A7E5543EBF0}"/>
              </a:ext>
            </a:extLst>
          </p:cNvPr>
          <p:cNvSpPr txBox="1"/>
          <p:nvPr/>
        </p:nvSpPr>
        <p:spPr>
          <a:xfrm>
            <a:off x="8656788" y="4983766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ScholarshipDAO.java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호출하여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415318-D5B9-49A7-3C67-43C123623F84}"/>
              </a:ext>
            </a:extLst>
          </p:cNvPr>
          <p:cNvSpPr txBox="1"/>
          <p:nvPr/>
        </p:nvSpPr>
        <p:spPr>
          <a:xfrm>
            <a:off x="8583106" y="6067043"/>
            <a:ext cx="6103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 성공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출력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9518F2-CC4F-7EC1-4162-075624F40EA8}"/>
              </a:ext>
            </a:extLst>
          </p:cNvPr>
          <p:cNvSpPr txBox="1"/>
          <p:nvPr/>
        </p:nvSpPr>
        <p:spPr>
          <a:xfrm>
            <a:off x="8653851" y="4272022"/>
            <a:ext cx="38314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BB6A9C-F167-5DDE-ACFF-B1B37A42DD0A}"/>
              </a:ext>
            </a:extLst>
          </p:cNvPr>
          <p:cNvSpPr txBox="1"/>
          <p:nvPr/>
        </p:nvSpPr>
        <p:spPr>
          <a:xfrm>
            <a:off x="9025639" y="5472457"/>
            <a:ext cx="22121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select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247E707A-E2D4-1D45-6B73-79D44B234EE6}"/>
              </a:ext>
            </a:extLst>
          </p:cNvPr>
          <p:cNvSpPr/>
          <p:nvPr/>
        </p:nvSpPr>
        <p:spPr>
          <a:xfrm>
            <a:off x="9783899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07230F-28DB-F454-0392-FD576A9F94B6}"/>
              </a:ext>
            </a:extLst>
          </p:cNvPr>
          <p:cNvSpPr txBox="1"/>
          <p:nvPr/>
        </p:nvSpPr>
        <p:spPr>
          <a:xfrm>
            <a:off x="8747291" y="3652366"/>
            <a:ext cx="31681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5FF0D-FB81-97DC-9FAB-C70414FF6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2" y="1499616"/>
            <a:ext cx="4637495" cy="25163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5F7053-D8F9-DA75-D2BB-30E969CA2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3" y="4070886"/>
            <a:ext cx="4648874" cy="27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93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CEEB9-613C-7092-3D84-0EE2566BA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C051B24-1A42-654A-2816-4FE71FC4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장학금 종류 변경</a:t>
            </a:r>
          </a:p>
        </p:txBody>
      </p:sp>
      <p:sp>
        <p:nvSpPr>
          <p:cNvPr id="8" name="내용 개체 틀 14">
            <a:extLst>
              <a:ext uri="{FF2B5EF4-FFF2-40B4-BE49-F238E27FC236}">
                <a16:creationId xmlns:a16="http://schemas.microsoft.com/office/drawing/2014/main" id="{E2B5E0E3-FAFA-369E-30D0-9BF646B27F31}"/>
              </a:ext>
            </a:extLst>
          </p:cNvPr>
          <p:cNvSpPr txBox="1">
            <a:spLocks/>
          </p:cNvSpPr>
          <p:nvPr/>
        </p:nvSpPr>
        <p:spPr>
          <a:xfrm>
            <a:off x="6197600" y="1678026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기능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기존 장학금의 정보를 수정가능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장학금 이름을 기준으로 백분율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</a:rPr>
              <a:t>장학금액을 수정 가능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DC5A1CB-2024-995A-2B9A-17592C08FDA0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4C2637E-8D88-2CE9-C04C-2B5247B6EFE4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DEBF4F2-CF29-D25E-CAF2-E007079F5D52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B7B1D76-5E88-7C31-ED5D-0B354F3154AF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DA25DE1-CAC4-4E8D-0133-036409A9EAE9}"/>
              </a:ext>
            </a:extLst>
          </p:cNvPr>
          <p:cNvSpPr/>
          <p:nvPr/>
        </p:nvSpPr>
        <p:spPr>
          <a:xfrm>
            <a:off x="6928700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6D5E5-7B6F-40F0-DAA3-BE050EEC007C}"/>
              </a:ext>
            </a:extLst>
          </p:cNvPr>
          <p:cNvSpPr txBox="1"/>
          <p:nvPr/>
        </p:nvSpPr>
        <p:spPr>
          <a:xfrm>
            <a:off x="6521009" y="6042508"/>
            <a:ext cx="56914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387B2-5CA9-8B5D-F4D1-35AEEE333269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ScholarshipModifyAcition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5001C-B9CA-0992-4905-9CD862818182}"/>
              </a:ext>
            </a:extLst>
          </p:cNvPr>
          <p:cNvSpPr txBox="1"/>
          <p:nvPr/>
        </p:nvSpPr>
        <p:spPr>
          <a:xfrm>
            <a:off x="6197600" y="3646479"/>
            <a:ext cx="57178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ScholarshipModifyAction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C33B3-5435-A74D-7B0E-72DB07818E5D}"/>
              </a:ext>
            </a:extLst>
          </p:cNvPr>
          <p:cNvSpPr txBox="1"/>
          <p:nvPr/>
        </p:nvSpPr>
        <p:spPr>
          <a:xfrm>
            <a:off x="6521008" y="3109193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7FEDC3-2D60-4668-AE4F-668F9AA42D6C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35386F-B474-C75A-B6A5-990E18CFC98A}"/>
              </a:ext>
            </a:extLst>
          </p:cNvPr>
          <p:cNvSpPr txBox="1"/>
          <p:nvPr/>
        </p:nvSpPr>
        <p:spPr>
          <a:xfrm>
            <a:off x="6197600" y="4961541"/>
            <a:ext cx="57178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ScholarshipModifyService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B495C18D-EDCD-33D2-71F3-ED5DC0F68F35}"/>
              </a:ext>
            </a:extLst>
          </p:cNvPr>
          <p:cNvSpPr/>
          <p:nvPr/>
        </p:nvSpPr>
        <p:spPr>
          <a:xfrm>
            <a:off x="9783899" y="3372865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A51A4FFB-D951-A8CB-B494-847DBA68C612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EF17359-F0A3-2F2E-8716-E65FA86BFAAB}"/>
              </a:ext>
            </a:extLst>
          </p:cNvPr>
          <p:cNvSpPr/>
          <p:nvPr/>
        </p:nvSpPr>
        <p:spPr>
          <a:xfrm>
            <a:off x="9801632" y="4595417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14D165DE-6DB1-EEFC-7FAF-096A96CBEDF6}"/>
              </a:ext>
            </a:extLst>
          </p:cNvPr>
          <p:cNvSpPr/>
          <p:nvPr/>
        </p:nvSpPr>
        <p:spPr>
          <a:xfrm>
            <a:off x="9794449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85A4B-D600-2DA0-98D4-0EE41699ED4B}"/>
              </a:ext>
            </a:extLst>
          </p:cNvPr>
          <p:cNvSpPr txBox="1"/>
          <p:nvPr/>
        </p:nvSpPr>
        <p:spPr>
          <a:xfrm>
            <a:off x="8968479" y="3065327"/>
            <a:ext cx="251336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수정할 장학금 명을 입력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85E08-07A9-58F7-E67A-6B6C2835B34B}"/>
              </a:ext>
            </a:extLst>
          </p:cNvPr>
          <p:cNvSpPr txBox="1"/>
          <p:nvPr/>
        </p:nvSpPr>
        <p:spPr>
          <a:xfrm>
            <a:off x="8656788" y="4983766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ScholarshipDAO.java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호출하여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AB7BF-27DC-BFFA-9254-43FF23C274AD}"/>
              </a:ext>
            </a:extLst>
          </p:cNvPr>
          <p:cNvSpPr txBox="1"/>
          <p:nvPr/>
        </p:nvSpPr>
        <p:spPr>
          <a:xfrm>
            <a:off x="8583106" y="6067043"/>
            <a:ext cx="6103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 성공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출력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602CBD-B4E6-82E2-55F2-2A3D0FE34D36}"/>
              </a:ext>
            </a:extLst>
          </p:cNvPr>
          <p:cNvSpPr txBox="1"/>
          <p:nvPr/>
        </p:nvSpPr>
        <p:spPr>
          <a:xfrm>
            <a:off x="8653851" y="4272022"/>
            <a:ext cx="38314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44218-ED08-1F0D-791C-AB9ECCFA172D}"/>
              </a:ext>
            </a:extLst>
          </p:cNvPr>
          <p:cNvSpPr txBox="1"/>
          <p:nvPr/>
        </p:nvSpPr>
        <p:spPr>
          <a:xfrm>
            <a:off x="9025639" y="5472457"/>
            <a:ext cx="22121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Update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D7E459EE-B3E6-C5FD-927D-9F0FF18E7ABA}"/>
              </a:ext>
            </a:extLst>
          </p:cNvPr>
          <p:cNvSpPr/>
          <p:nvPr/>
        </p:nvSpPr>
        <p:spPr>
          <a:xfrm>
            <a:off x="9783899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62994A-16BD-0DAC-EED6-F76E48967283}"/>
              </a:ext>
            </a:extLst>
          </p:cNvPr>
          <p:cNvSpPr txBox="1"/>
          <p:nvPr/>
        </p:nvSpPr>
        <p:spPr>
          <a:xfrm>
            <a:off x="8747291" y="3652366"/>
            <a:ext cx="31681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F5989D-B47A-14C8-9DC0-4B6AE30F1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2" y="2213432"/>
            <a:ext cx="55054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966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47954-5A50-F2A0-8678-DB771297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DF0750D-05CB-894E-3E48-36CDEEA2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장학금 종류 삭제</a:t>
            </a:r>
          </a:p>
        </p:txBody>
      </p:sp>
      <p:sp>
        <p:nvSpPr>
          <p:cNvPr id="8" name="내용 개체 틀 14">
            <a:extLst>
              <a:ext uri="{FF2B5EF4-FFF2-40B4-BE49-F238E27FC236}">
                <a16:creationId xmlns:a16="http://schemas.microsoft.com/office/drawing/2014/main" id="{63426D0A-540E-4D88-9904-0C5889AD6F69}"/>
              </a:ext>
            </a:extLst>
          </p:cNvPr>
          <p:cNvSpPr txBox="1">
            <a:spLocks/>
          </p:cNvSpPr>
          <p:nvPr/>
        </p:nvSpPr>
        <p:spPr>
          <a:xfrm>
            <a:off x="6197600" y="1678026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기능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특정 이름을 조건으로 삭제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삭제된 정보는 복구 불가능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D0CE808-DCB3-AB5A-3C27-B0A8BD92F1FA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9A775B1-CBDB-5CB4-7071-0BB6D1036E46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9934585-27C6-522F-8436-6372547EC505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7A96B21-FE05-A13D-5933-DF0946C3D87B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33675B5-51A1-3B51-0169-5D792DD83470}"/>
              </a:ext>
            </a:extLst>
          </p:cNvPr>
          <p:cNvSpPr/>
          <p:nvPr/>
        </p:nvSpPr>
        <p:spPr>
          <a:xfrm>
            <a:off x="6928700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51C5B-54D8-828F-6B43-532FA4034C35}"/>
              </a:ext>
            </a:extLst>
          </p:cNvPr>
          <p:cNvSpPr txBox="1"/>
          <p:nvPr/>
        </p:nvSpPr>
        <p:spPr>
          <a:xfrm>
            <a:off x="6521009" y="6042508"/>
            <a:ext cx="56914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F30BAF-7798-5C1F-746A-BCFE86C6EF0D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ScholarshipDeleteAcition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D6AE9-C7E4-2E3B-2C0F-33B180DC5B81}"/>
              </a:ext>
            </a:extLst>
          </p:cNvPr>
          <p:cNvSpPr txBox="1"/>
          <p:nvPr/>
        </p:nvSpPr>
        <p:spPr>
          <a:xfrm>
            <a:off x="6197600" y="3646479"/>
            <a:ext cx="57178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ScholarshipDeleteAction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DF13D-5603-BE08-4666-E5D2EAB580F3}"/>
              </a:ext>
            </a:extLst>
          </p:cNvPr>
          <p:cNvSpPr txBox="1"/>
          <p:nvPr/>
        </p:nvSpPr>
        <p:spPr>
          <a:xfrm>
            <a:off x="6521008" y="3109193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007836-776C-EE7D-D196-9179438E0322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6C3572-F9ED-B54F-4C82-38ACA0470AEF}"/>
              </a:ext>
            </a:extLst>
          </p:cNvPr>
          <p:cNvSpPr txBox="1"/>
          <p:nvPr/>
        </p:nvSpPr>
        <p:spPr>
          <a:xfrm>
            <a:off x="6197600" y="4961541"/>
            <a:ext cx="57178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ScholarshipDeleteService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13EAA7E-15A1-546C-69D9-A11AA6AFF33C}"/>
              </a:ext>
            </a:extLst>
          </p:cNvPr>
          <p:cNvSpPr/>
          <p:nvPr/>
        </p:nvSpPr>
        <p:spPr>
          <a:xfrm>
            <a:off x="9783899" y="3372865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F9E120FC-5131-D23E-71D3-12D187EB5516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BD74A8F-CC31-7705-221A-66F3A80CAA7C}"/>
              </a:ext>
            </a:extLst>
          </p:cNvPr>
          <p:cNvSpPr/>
          <p:nvPr/>
        </p:nvSpPr>
        <p:spPr>
          <a:xfrm>
            <a:off x="9801632" y="4595417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774D8F91-3D8A-F205-4556-7A1DEDB3A7CF}"/>
              </a:ext>
            </a:extLst>
          </p:cNvPr>
          <p:cNvSpPr/>
          <p:nvPr/>
        </p:nvSpPr>
        <p:spPr>
          <a:xfrm>
            <a:off x="9794449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BB558-3DBB-6991-8672-06722C49C373}"/>
              </a:ext>
            </a:extLst>
          </p:cNvPr>
          <p:cNvSpPr txBox="1"/>
          <p:nvPr/>
        </p:nvSpPr>
        <p:spPr>
          <a:xfrm>
            <a:off x="8968479" y="3065327"/>
            <a:ext cx="251336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수정할 장학금 명을 입력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74133C-BB99-BB47-7534-88C0EB362C48}"/>
              </a:ext>
            </a:extLst>
          </p:cNvPr>
          <p:cNvSpPr txBox="1"/>
          <p:nvPr/>
        </p:nvSpPr>
        <p:spPr>
          <a:xfrm>
            <a:off x="8656788" y="4983766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ScholarshipDAO.java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호출하여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25C74-66CB-C9DD-29D7-96DD8202C8FE}"/>
              </a:ext>
            </a:extLst>
          </p:cNvPr>
          <p:cNvSpPr txBox="1"/>
          <p:nvPr/>
        </p:nvSpPr>
        <p:spPr>
          <a:xfrm>
            <a:off x="8583106" y="6067043"/>
            <a:ext cx="6103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 성공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출력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3438F-68E5-AE4C-2176-79B02BB843E3}"/>
              </a:ext>
            </a:extLst>
          </p:cNvPr>
          <p:cNvSpPr txBox="1"/>
          <p:nvPr/>
        </p:nvSpPr>
        <p:spPr>
          <a:xfrm>
            <a:off x="8653851" y="4272022"/>
            <a:ext cx="38314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308259-B8C2-B5E9-042A-D92795BD27BB}"/>
              </a:ext>
            </a:extLst>
          </p:cNvPr>
          <p:cNvSpPr txBox="1"/>
          <p:nvPr/>
        </p:nvSpPr>
        <p:spPr>
          <a:xfrm>
            <a:off x="9025639" y="5472457"/>
            <a:ext cx="22121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>
                <a:latin typeface="HY견고딕" panose="02030600000101010101" pitchFamily="18" charset="-127"/>
                <a:ea typeface="HY견고딕" panose="02030600000101010101" pitchFamily="18" charset="-127"/>
              </a:rPr>
              <a:t>Delete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B76F611D-6B4E-E78C-1677-8E9188D4C9ED}"/>
              </a:ext>
            </a:extLst>
          </p:cNvPr>
          <p:cNvSpPr/>
          <p:nvPr/>
        </p:nvSpPr>
        <p:spPr>
          <a:xfrm>
            <a:off x="9783899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E498A-44A2-B2CC-C9DC-B0BF50B9209C}"/>
              </a:ext>
            </a:extLst>
          </p:cNvPr>
          <p:cNvSpPr txBox="1"/>
          <p:nvPr/>
        </p:nvSpPr>
        <p:spPr>
          <a:xfrm>
            <a:off x="8747291" y="3652366"/>
            <a:ext cx="31681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5F7076-1257-E4CC-A541-FEC88DC35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" y="1499616"/>
            <a:ext cx="5249207" cy="52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1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66930-B256-C0FD-38D8-6EE5BB886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E8752B7-FF50-EF86-2D18-1AF3848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장학금 관리 취소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2017F8D-4E85-1B82-3E75-6E1221DAE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4961" y="1716410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사용자가 </a:t>
            </a:r>
            <a:r>
              <a:rPr lang="en-US" altLang="ko-KR" sz="1400" dirty="0"/>
              <a:t>7</a:t>
            </a:r>
            <a:r>
              <a:rPr lang="ko-KR" altLang="en-US" sz="1400" dirty="0"/>
              <a:t>을 입력했을 때 장학금 관리 를 취소하고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 메인 화면으로 돌아간다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D42DFF-74D6-8B14-1E07-3766CE25B013}"/>
              </a:ext>
            </a:extLst>
          </p:cNvPr>
          <p:cNvGrpSpPr/>
          <p:nvPr/>
        </p:nvGrpSpPr>
        <p:grpSpPr>
          <a:xfrm>
            <a:off x="6096000" y="3429000"/>
            <a:ext cx="1898468" cy="1597110"/>
            <a:chOff x="6239838" y="3257030"/>
            <a:chExt cx="1898468" cy="1597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519CAC-9BEF-4D17-215B-14694396680D}"/>
                </a:ext>
              </a:extLst>
            </p:cNvPr>
            <p:cNvSpPr txBox="1"/>
            <p:nvPr/>
          </p:nvSpPr>
          <p:spPr>
            <a:xfrm>
              <a:off x="6576379" y="3257030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7A6916-671D-C631-9847-BDAC6F1AC918}"/>
                </a:ext>
              </a:extLst>
            </p:cNvPr>
            <p:cNvSpPr txBox="1"/>
            <p:nvPr/>
          </p:nvSpPr>
          <p:spPr>
            <a:xfrm>
              <a:off x="6239838" y="4484808"/>
              <a:ext cx="1898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62F5992-6C73-EA80-74A6-4C2FD2D6D074}"/>
                </a:ext>
              </a:extLst>
            </p:cNvPr>
            <p:cNvCxnSpPr/>
            <p:nvPr/>
          </p:nvCxnSpPr>
          <p:spPr>
            <a:xfrm>
              <a:off x="6898741" y="3688945"/>
              <a:ext cx="0" cy="7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02F7D05-D74D-81A6-6A0A-1A45B06F8A06}"/>
                </a:ext>
              </a:extLst>
            </p:cNvPr>
            <p:cNvCxnSpPr/>
            <p:nvPr/>
          </p:nvCxnSpPr>
          <p:spPr>
            <a:xfrm flipV="1">
              <a:off x="7342360" y="3684025"/>
              <a:ext cx="0" cy="7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48B99B-9E6A-1D70-94B1-CE11848B1AF2}"/>
              </a:ext>
            </a:extLst>
          </p:cNvPr>
          <p:cNvSpPr txBox="1"/>
          <p:nvPr/>
        </p:nvSpPr>
        <p:spPr>
          <a:xfrm>
            <a:off x="7260947" y="3983311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Action </a:t>
            </a:r>
            <a:r>
              <a:rPr lang="ko-KR" altLang="en-US" sz="1400" dirty="0"/>
              <a:t>클래스를 호출하지 않고</a:t>
            </a:r>
            <a:endParaRPr lang="en-US" altLang="ko-KR" sz="1400" dirty="0"/>
          </a:p>
          <a:p>
            <a:r>
              <a:rPr lang="en-US" altLang="ko-KR" sz="1400" dirty="0" err="1"/>
              <a:t>StudentUI</a:t>
            </a:r>
            <a:r>
              <a:rPr lang="ko-KR" altLang="en-US" sz="1400" dirty="0"/>
              <a:t>를 재실행한다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FFB8AA-284E-7712-F8A3-F564B7421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3" y="2463885"/>
            <a:ext cx="46291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4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12C80-996D-0E50-CC33-36734F857089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ERD</a:t>
            </a:r>
            <a:r>
              <a:rPr lang="ko-KR" altLang="en-US" dirty="0"/>
              <a:t>설계도 </a:t>
            </a:r>
            <a:r>
              <a:rPr lang="en-US" altLang="ko-KR" dirty="0"/>
              <a:t>- </a:t>
            </a:r>
            <a:r>
              <a:rPr lang="ko-KR" altLang="en-US" dirty="0" err="1"/>
              <a:t>김선오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DDE83-C7A8-D792-B878-67F1D73DA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0" y="1026104"/>
            <a:ext cx="4560117" cy="5399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35B752-7B49-DD8C-0E32-1805B746CE1B}"/>
              </a:ext>
            </a:extLst>
          </p:cNvPr>
          <p:cNvSpPr txBox="1"/>
          <p:nvPr/>
        </p:nvSpPr>
        <p:spPr>
          <a:xfrm>
            <a:off x="5160475" y="1078814"/>
            <a:ext cx="6530755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STUDENT</a:t>
            </a:r>
            <a:r>
              <a:rPr lang="ko-KR" altLang="en-US" sz="2000" dirty="0"/>
              <a:t> 테이블의 역할과 관계</a:t>
            </a:r>
            <a:endParaRPr lang="en-US" altLang="ko-KR" sz="2000" dirty="0"/>
          </a:p>
          <a:p>
            <a:r>
              <a:rPr lang="en-US" altLang="ko-KR" sz="1600" dirty="0"/>
              <a:t> GRADE</a:t>
            </a:r>
            <a:r>
              <a:rPr lang="ko-KR" altLang="en-US" sz="1600" dirty="0"/>
              <a:t> 테이블의 부모 테이블 </a:t>
            </a:r>
            <a:r>
              <a:rPr lang="en-US" altLang="ko-KR" sz="1600" dirty="0"/>
              <a:t>(1 : n)</a:t>
            </a:r>
          </a:p>
          <a:p>
            <a:r>
              <a:rPr lang="ko-KR" altLang="en-US" sz="1600" dirty="0"/>
              <a:t> 학생의 기본 정보를 저장한다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student_no</a:t>
            </a:r>
            <a:r>
              <a:rPr lang="en-US" altLang="ko-KR" sz="1600" dirty="0"/>
              <a:t> = </a:t>
            </a:r>
            <a:r>
              <a:rPr lang="ko-KR" altLang="en-US" sz="1600" dirty="0"/>
              <a:t>학생 번호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student_name</a:t>
            </a:r>
            <a:r>
              <a:rPr lang="en-US" altLang="ko-KR" sz="1600" dirty="0"/>
              <a:t> = </a:t>
            </a:r>
            <a:r>
              <a:rPr lang="ko-KR" altLang="en-US" sz="1600" dirty="0"/>
              <a:t>학생 이름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student_year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학년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student_addr</a:t>
            </a:r>
            <a:r>
              <a:rPr lang="en-US" altLang="ko-KR" sz="1600" dirty="0"/>
              <a:t> = </a:t>
            </a:r>
            <a:r>
              <a:rPr lang="ko-KR" altLang="en-US" sz="1600" dirty="0"/>
              <a:t>주소</a:t>
            </a:r>
            <a:r>
              <a:rPr lang="en-US" altLang="ko-KR" sz="1600" dirty="0"/>
              <a:t>     </a:t>
            </a:r>
            <a:r>
              <a:rPr lang="en-US" altLang="ko-KR" sz="1600" dirty="0" err="1"/>
              <a:t>student_tel</a:t>
            </a:r>
            <a:r>
              <a:rPr lang="en-US" altLang="ko-KR" sz="1600" dirty="0"/>
              <a:t> = </a:t>
            </a:r>
            <a:r>
              <a:rPr lang="ko-KR" altLang="en-US" sz="1600" dirty="0"/>
              <a:t>전화번호</a:t>
            </a:r>
            <a:r>
              <a:rPr lang="en-US" altLang="ko-KR" sz="1600" dirty="0"/>
              <a:t>   </a:t>
            </a:r>
            <a:r>
              <a:rPr lang="en-US" altLang="ko-KR" sz="1600" dirty="0" err="1"/>
              <a:t>student_birth</a:t>
            </a:r>
            <a:r>
              <a:rPr lang="en-US" altLang="ko-KR" sz="1600" dirty="0"/>
              <a:t> = </a:t>
            </a:r>
            <a:r>
              <a:rPr lang="ko-KR" altLang="en-US" sz="1600" dirty="0"/>
              <a:t>생년월일</a:t>
            </a:r>
            <a:endParaRPr lang="en-US" altLang="ko-KR" sz="1600" dirty="0"/>
          </a:p>
          <a:p>
            <a:r>
              <a:rPr lang="ko-KR" altLang="en-US" sz="1600" dirty="0"/>
              <a:t>제약 조건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student_no</a:t>
            </a:r>
            <a:r>
              <a:rPr lang="ko-KR" altLang="en-US" sz="1600" dirty="0"/>
              <a:t>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기본키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sz="2000" dirty="0"/>
              <a:t>GRADE </a:t>
            </a:r>
            <a:r>
              <a:rPr lang="ko-KR" altLang="en-US" sz="2000" dirty="0"/>
              <a:t>테이블의 역할과 관계</a:t>
            </a:r>
            <a:endParaRPr lang="en-US" altLang="ko-KR" sz="2000" dirty="0"/>
          </a:p>
          <a:p>
            <a:r>
              <a:rPr lang="en-US" altLang="ko-KR" dirty="0"/>
              <a:t> </a:t>
            </a:r>
            <a:r>
              <a:rPr lang="en-US" altLang="ko-KR" sz="1600" dirty="0"/>
              <a:t>STUDENT </a:t>
            </a:r>
            <a:r>
              <a:rPr lang="ko-KR" altLang="en-US" sz="1600" dirty="0"/>
              <a:t>테이블의 자식 테이블 </a:t>
            </a:r>
            <a:r>
              <a:rPr lang="en-US" altLang="ko-KR" sz="1600" dirty="0"/>
              <a:t>(n : 1)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/>
              <a:t>학생 성적 정보를 저장한다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student_no</a:t>
            </a:r>
            <a:r>
              <a:rPr lang="en-US" altLang="ko-KR" sz="1600" dirty="0"/>
              <a:t> = </a:t>
            </a:r>
            <a:r>
              <a:rPr lang="ko-KR" altLang="en-US" sz="1600" dirty="0"/>
              <a:t>학생 번호 </a:t>
            </a:r>
            <a:r>
              <a:rPr lang="en-US" altLang="ko-KR" sz="1600" dirty="0" err="1"/>
              <a:t>grade_kor</a:t>
            </a:r>
            <a:r>
              <a:rPr lang="en-US" altLang="ko-KR" sz="1600" dirty="0"/>
              <a:t> = </a:t>
            </a:r>
            <a:r>
              <a:rPr lang="ko-KR" altLang="en-US" sz="1600" dirty="0"/>
              <a:t>국어 점수</a:t>
            </a:r>
            <a:endParaRPr lang="en-US" altLang="ko-KR" sz="1600" dirty="0"/>
          </a:p>
          <a:p>
            <a:r>
              <a:rPr lang="en-US" altLang="ko-KR" sz="1600" dirty="0" err="1"/>
              <a:t>grade_eng</a:t>
            </a:r>
            <a:r>
              <a:rPr lang="en-US" altLang="ko-KR" sz="1600" dirty="0"/>
              <a:t> = </a:t>
            </a:r>
            <a:r>
              <a:rPr lang="ko-KR" altLang="en-US" sz="1600" dirty="0"/>
              <a:t>영어 점수 </a:t>
            </a:r>
            <a:r>
              <a:rPr lang="en-US" altLang="ko-KR" sz="1600" dirty="0" err="1"/>
              <a:t>grade_math</a:t>
            </a:r>
            <a:r>
              <a:rPr lang="en-US" altLang="ko-KR" sz="1600" dirty="0"/>
              <a:t> = </a:t>
            </a:r>
            <a:r>
              <a:rPr lang="ko-KR" altLang="en-US" sz="1600" dirty="0"/>
              <a:t>수학 점수</a:t>
            </a:r>
            <a:endParaRPr lang="en-US" altLang="ko-KR" sz="1600" dirty="0"/>
          </a:p>
          <a:p>
            <a:r>
              <a:rPr lang="ko-KR" altLang="en-US" sz="1600" dirty="0"/>
              <a:t>제약 조건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student_no</a:t>
            </a:r>
            <a:r>
              <a:rPr lang="en-US" altLang="ko-KR" sz="1600" dirty="0"/>
              <a:t> – student </a:t>
            </a:r>
            <a:r>
              <a:rPr lang="ko-KR" altLang="en-US" sz="1600" dirty="0"/>
              <a:t>테이블의 </a:t>
            </a:r>
            <a:r>
              <a:rPr lang="en-US" altLang="ko-KR" sz="1600" dirty="0" err="1"/>
              <a:t>student_no</a:t>
            </a:r>
            <a:r>
              <a:rPr lang="ko-KR" altLang="en-US" sz="1600" dirty="0"/>
              <a:t>를 참조하는 </a:t>
            </a:r>
            <a:r>
              <a:rPr lang="ko-KR" altLang="en-US" sz="1600" dirty="0" err="1"/>
              <a:t>외래키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2000" dirty="0"/>
              <a:t>SCHOLARSHIP </a:t>
            </a:r>
            <a:r>
              <a:rPr lang="ko-KR" altLang="en-US" sz="2000" dirty="0"/>
              <a:t>테이블의 역할과 관계</a:t>
            </a:r>
            <a:endParaRPr lang="en-US" altLang="ko-KR" sz="2000" dirty="0"/>
          </a:p>
          <a:p>
            <a:r>
              <a:rPr lang="en-US" altLang="ko-KR" dirty="0"/>
              <a:t> </a:t>
            </a:r>
            <a:r>
              <a:rPr lang="ko-KR" altLang="en-US" sz="1600" dirty="0"/>
              <a:t>아무런 관계도 갖지 않는다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 장학금 정보를 저장한다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 err="1"/>
              <a:t>scholar_name</a:t>
            </a:r>
            <a:r>
              <a:rPr lang="en-US" altLang="ko-KR" sz="1600" dirty="0"/>
              <a:t> = </a:t>
            </a:r>
            <a:r>
              <a:rPr lang="ko-KR" altLang="en-US" sz="1600" dirty="0"/>
              <a:t>장학금 이름 </a:t>
            </a:r>
            <a:r>
              <a:rPr lang="en-US" altLang="ko-KR" sz="1600" dirty="0" err="1"/>
              <a:t>scholar_percernt</a:t>
            </a:r>
            <a:r>
              <a:rPr lang="en-US" altLang="ko-KR" sz="1600" dirty="0"/>
              <a:t> = </a:t>
            </a:r>
            <a:r>
              <a:rPr lang="ko-KR" altLang="en-US" sz="1600" dirty="0"/>
              <a:t>장학금 비율 </a:t>
            </a:r>
            <a:r>
              <a:rPr lang="en-US" altLang="ko-KR" sz="1600" dirty="0" err="1"/>
              <a:t>scholar_money</a:t>
            </a:r>
            <a:r>
              <a:rPr lang="en-US" altLang="ko-KR" sz="1600" dirty="0"/>
              <a:t> = </a:t>
            </a:r>
            <a:r>
              <a:rPr lang="ko-KR" altLang="en-US" sz="1600" dirty="0"/>
              <a:t>장학금 금액</a:t>
            </a:r>
            <a:endParaRPr lang="en-US" altLang="ko-KR" sz="1600" dirty="0"/>
          </a:p>
          <a:p>
            <a:r>
              <a:rPr lang="ko-KR" altLang="en-US" sz="1600" dirty="0"/>
              <a:t>제약 조건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scholar_name</a:t>
            </a:r>
            <a:r>
              <a:rPr lang="en-US" altLang="ko-KR" sz="1600" dirty="0"/>
              <a:t> - </a:t>
            </a:r>
            <a:r>
              <a:rPr lang="ko-KR" altLang="en-US" sz="1600" dirty="0" err="1"/>
              <a:t>기본키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98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230E1-B2CE-7B5A-AC54-F5A92812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0688CD-0A54-46D6-B422-EA02448A0B7C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ERD</a:t>
            </a:r>
            <a:r>
              <a:rPr lang="ko-KR" altLang="en-US" dirty="0"/>
              <a:t>설계도</a:t>
            </a:r>
            <a:r>
              <a:rPr lang="en-US" altLang="ko-KR" dirty="0"/>
              <a:t>-</a:t>
            </a:r>
            <a:r>
              <a:rPr lang="ko-KR" altLang="en-US" dirty="0" err="1"/>
              <a:t>함주현</a:t>
            </a:r>
            <a:endParaRPr lang="ko-KR" altLang="en-US" dirty="0"/>
          </a:p>
        </p:txBody>
      </p:sp>
      <p:sp>
        <p:nvSpPr>
          <p:cNvPr id="4" name="내용 개체 틀 14">
            <a:extLst>
              <a:ext uri="{FF2B5EF4-FFF2-40B4-BE49-F238E27FC236}">
                <a16:creationId xmlns:a16="http://schemas.microsoft.com/office/drawing/2014/main" id="{6F3821CA-F012-0C9B-5AA0-A2FBE87807E4}"/>
              </a:ext>
            </a:extLst>
          </p:cNvPr>
          <p:cNvSpPr txBox="1">
            <a:spLocks/>
          </p:cNvSpPr>
          <p:nvPr/>
        </p:nvSpPr>
        <p:spPr>
          <a:xfrm>
            <a:off x="5595042" y="990765"/>
            <a:ext cx="6069027" cy="5500570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Student</a:t>
            </a:r>
            <a:r>
              <a:rPr lang="ko-KR" altLang="en-US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 테이블 역할과 관계 설명</a:t>
            </a: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+mj-ea"/>
                <a:ea typeface="+mj-ea"/>
              </a:rPr>
              <a:t>-Student </a:t>
            </a:r>
            <a:r>
              <a:rPr lang="ko-KR" altLang="en-US" sz="2500" dirty="0">
                <a:latin typeface="+mj-ea"/>
                <a:ea typeface="+mj-ea"/>
              </a:rPr>
              <a:t>테이블의 학생 정보를 저장</a:t>
            </a:r>
            <a:endParaRPr lang="en-US" altLang="ko-KR" sz="25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500" dirty="0">
                <a:latin typeface="+mj-ea"/>
                <a:ea typeface="+mj-ea"/>
              </a:rPr>
              <a:t>-</a:t>
            </a:r>
            <a:r>
              <a:rPr lang="ko-KR" altLang="en-US" sz="2500" dirty="0">
                <a:latin typeface="+mj-ea"/>
                <a:ea typeface="+mj-ea"/>
              </a:rPr>
              <a:t>학생의 학번</a:t>
            </a:r>
            <a:r>
              <a:rPr lang="en-US" altLang="ko-KR" sz="2500" dirty="0">
                <a:latin typeface="+mj-ea"/>
                <a:ea typeface="+mj-ea"/>
              </a:rPr>
              <a:t>,</a:t>
            </a:r>
            <a:r>
              <a:rPr lang="ko-KR" altLang="en-US" sz="2500" dirty="0">
                <a:latin typeface="+mj-ea"/>
                <a:ea typeface="+mj-ea"/>
              </a:rPr>
              <a:t>이름</a:t>
            </a:r>
            <a:r>
              <a:rPr lang="en-US" altLang="ko-KR" sz="2500" dirty="0">
                <a:latin typeface="+mj-ea"/>
                <a:ea typeface="+mj-ea"/>
              </a:rPr>
              <a:t>,</a:t>
            </a:r>
            <a:r>
              <a:rPr lang="ko-KR" altLang="en-US" sz="2500" dirty="0">
                <a:latin typeface="+mj-ea"/>
                <a:ea typeface="+mj-ea"/>
              </a:rPr>
              <a:t>학년</a:t>
            </a:r>
            <a:r>
              <a:rPr lang="en-US" altLang="ko-KR" sz="2500" dirty="0">
                <a:latin typeface="+mj-ea"/>
                <a:ea typeface="+mj-ea"/>
              </a:rPr>
              <a:t>,</a:t>
            </a:r>
            <a:r>
              <a:rPr lang="ko-KR" altLang="en-US" sz="2500" dirty="0">
                <a:latin typeface="+mj-ea"/>
                <a:ea typeface="+mj-ea"/>
              </a:rPr>
              <a:t>주소</a:t>
            </a:r>
            <a:r>
              <a:rPr lang="en-US" altLang="ko-KR" sz="2500" dirty="0">
                <a:latin typeface="+mj-ea"/>
                <a:ea typeface="+mj-ea"/>
              </a:rPr>
              <a:t>,</a:t>
            </a:r>
            <a:r>
              <a:rPr lang="ko-KR" altLang="en-US" sz="2500" dirty="0">
                <a:latin typeface="+mj-ea"/>
                <a:ea typeface="+mj-ea"/>
              </a:rPr>
              <a:t>전화번호</a:t>
            </a:r>
            <a:r>
              <a:rPr lang="en-US" altLang="ko-KR" sz="2500" dirty="0">
                <a:latin typeface="+mj-ea"/>
                <a:ea typeface="+mj-ea"/>
              </a:rPr>
              <a:t>,</a:t>
            </a:r>
            <a:r>
              <a:rPr lang="ko-KR" altLang="en-US" sz="2500" dirty="0">
                <a:latin typeface="+mj-ea"/>
                <a:ea typeface="+mj-ea"/>
              </a:rPr>
              <a:t>생년월일을 관리</a:t>
            </a:r>
            <a:endParaRPr lang="en-US" altLang="ko-KR" sz="25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500" dirty="0">
                <a:latin typeface="+mj-ea"/>
                <a:ea typeface="+mj-ea"/>
              </a:rPr>
              <a:t>-</a:t>
            </a:r>
            <a:r>
              <a:rPr lang="ko-KR" altLang="en-US" sz="2500" dirty="0">
                <a:latin typeface="+mj-ea"/>
                <a:ea typeface="+mj-ea"/>
              </a:rPr>
              <a:t>각 학생의 고유한 학번을 </a:t>
            </a:r>
            <a:r>
              <a:rPr lang="ko-KR" altLang="en-US" sz="2500" dirty="0" err="1">
                <a:latin typeface="+mj-ea"/>
                <a:ea typeface="+mj-ea"/>
              </a:rPr>
              <a:t>기본키</a:t>
            </a:r>
            <a:r>
              <a:rPr lang="en-US" altLang="ko-KR" sz="2500" dirty="0">
                <a:latin typeface="+mj-ea"/>
                <a:ea typeface="+mj-ea"/>
              </a:rPr>
              <a:t>(pk)</a:t>
            </a:r>
            <a:r>
              <a:rPr lang="ko-KR" altLang="en-US" sz="2500" dirty="0">
                <a:latin typeface="+mj-ea"/>
                <a:ea typeface="+mj-ea"/>
              </a:rPr>
              <a:t>로 사용</a:t>
            </a:r>
            <a:endParaRPr lang="en-US" altLang="ko-KR" sz="25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5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</a:t>
            </a: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500" dirty="0">
                <a:latin typeface="+mj-ea"/>
                <a:ea typeface="+mj-ea"/>
              </a:rPr>
              <a:t>학생은 하나의 성적 데이터를 가지고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ko-KR" altLang="en-US" sz="2500" dirty="0">
                <a:latin typeface="+mj-ea"/>
                <a:ea typeface="+mj-ea"/>
              </a:rPr>
              <a:t>학번</a:t>
            </a:r>
            <a:r>
              <a:rPr lang="en-US" altLang="ko-KR" sz="2500" dirty="0">
                <a:latin typeface="+mj-ea"/>
                <a:ea typeface="+mj-ea"/>
              </a:rPr>
              <a:t>(</a:t>
            </a:r>
            <a:r>
              <a:rPr lang="en-US" altLang="ko-KR" sz="2500" dirty="0" err="1">
                <a:latin typeface="+mj-ea"/>
                <a:ea typeface="+mj-ea"/>
              </a:rPr>
              <a:t>student_no</a:t>
            </a:r>
            <a:r>
              <a:rPr lang="en-US" altLang="ko-KR" sz="2500" dirty="0">
                <a:latin typeface="+mj-ea"/>
                <a:ea typeface="+mj-ea"/>
              </a:rPr>
              <a:t>)</a:t>
            </a:r>
            <a:r>
              <a:rPr lang="ko-KR" altLang="en-US" sz="2500" dirty="0">
                <a:latin typeface="+mj-ea"/>
                <a:ea typeface="+mj-ea"/>
              </a:rPr>
              <a:t>가 </a:t>
            </a:r>
            <a:r>
              <a:rPr lang="en-US" altLang="ko-KR" sz="2500" dirty="0">
                <a:latin typeface="+mj-ea"/>
                <a:ea typeface="+mj-ea"/>
              </a:rPr>
              <a:t>grade</a:t>
            </a:r>
            <a:r>
              <a:rPr lang="ko-KR" altLang="en-US" sz="2500" dirty="0">
                <a:latin typeface="+mj-ea"/>
                <a:ea typeface="+mj-ea"/>
              </a:rPr>
              <a:t>테이블의 </a:t>
            </a:r>
            <a:endParaRPr lang="en-US" altLang="ko-KR" sz="25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500" dirty="0">
                <a:latin typeface="+mj-ea"/>
                <a:ea typeface="+mj-ea"/>
              </a:rPr>
              <a:t>외래 키로 사용됨</a:t>
            </a:r>
            <a:endParaRPr lang="en-US" altLang="ko-KR" sz="25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GRADE</a:t>
            </a:r>
            <a:r>
              <a:rPr lang="ko-KR" altLang="en-US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테이블 역할과 관계 설명</a:t>
            </a: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+mj-ea"/>
                <a:ea typeface="+mj-ea"/>
              </a:rPr>
              <a:t>-Grade</a:t>
            </a:r>
            <a:r>
              <a:rPr lang="ko-KR" altLang="en-US" sz="2500" dirty="0">
                <a:latin typeface="+mj-ea"/>
                <a:ea typeface="+mj-ea"/>
              </a:rPr>
              <a:t>의 테이블의 성적 정보를 저장</a:t>
            </a:r>
            <a:endParaRPr lang="en-US" altLang="ko-KR" sz="25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500" dirty="0">
                <a:latin typeface="+mj-ea"/>
                <a:ea typeface="+mj-ea"/>
              </a:rPr>
              <a:t>-</a:t>
            </a:r>
            <a:r>
              <a:rPr lang="ko-KR" altLang="en-US" sz="2500" dirty="0">
                <a:latin typeface="+mj-ea"/>
                <a:ea typeface="+mj-ea"/>
              </a:rPr>
              <a:t>학번</a:t>
            </a:r>
            <a:r>
              <a:rPr lang="en-US" altLang="ko-KR" sz="2500" dirty="0">
                <a:latin typeface="+mj-ea"/>
                <a:ea typeface="+mj-ea"/>
              </a:rPr>
              <a:t>,</a:t>
            </a:r>
            <a:r>
              <a:rPr lang="ko-KR" altLang="en-US" sz="2500" dirty="0">
                <a:latin typeface="+mj-ea"/>
                <a:ea typeface="+mj-ea"/>
              </a:rPr>
              <a:t>국어</a:t>
            </a:r>
            <a:r>
              <a:rPr lang="en-US" altLang="ko-KR" sz="2500" dirty="0">
                <a:latin typeface="+mj-ea"/>
                <a:ea typeface="+mj-ea"/>
              </a:rPr>
              <a:t>,</a:t>
            </a:r>
            <a:r>
              <a:rPr lang="ko-KR" altLang="en-US" sz="2500" dirty="0">
                <a:latin typeface="+mj-ea"/>
                <a:ea typeface="+mj-ea"/>
              </a:rPr>
              <a:t>영어</a:t>
            </a:r>
            <a:r>
              <a:rPr lang="en-US" altLang="ko-KR" sz="2500" dirty="0">
                <a:latin typeface="+mj-ea"/>
                <a:ea typeface="+mj-ea"/>
              </a:rPr>
              <a:t>,</a:t>
            </a:r>
            <a:r>
              <a:rPr lang="ko-KR" altLang="en-US" sz="2500" dirty="0">
                <a:latin typeface="+mj-ea"/>
                <a:ea typeface="+mj-ea"/>
              </a:rPr>
              <a:t>수학을 가짐</a:t>
            </a:r>
            <a:endParaRPr lang="en-US" altLang="ko-KR" sz="25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</a:t>
            </a: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500" dirty="0">
                <a:latin typeface="+mj-ea"/>
                <a:ea typeface="+mj-ea"/>
              </a:rPr>
              <a:t>-</a:t>
            </a:r>
            <a:r>
              <a:rPr lang="ko-KR" altLang="en-US" sz="2500" dirty="0" err="1">
                <a:latin typeface="+mj-ea"/>
                <a:ea typeface="+mj-ea"/>
              </a:rPr>
              <a:t>한명의</a:t>
            </a:r>
            <a:r>
              <a:rPr lang="ko-KR" altLang="en-US" sz="2500" dirty="0">
                <a:latin typeface="+mj-ea"/>
                <a:ea typeface="+mj-ea"/>
              </a:rPr>
              <a:t> 학생은</a:t>
            </a:r>
            <a:r>
              <a:rPr lang="en-US" altLang="ko-KR" sz="2500" dirty="0">
                <a:latin typeface="+mj-ea"/>
                <a:ea typeface="+mj-ea"/>
              </a:rPr>
              <a:t>(</a:t>
            </a:r>
            <a:r>
              <a:rPr lang="en-US" altLang="ko-KR" sz="2500" dirty="0" err="1">
                <a:latin typeface="+mj-ea"/>
                <a:ea typeface="+mj-ea"/>
              </a:rPr>
              <a:t>student_no</a:t>
            </a:r>
            <a:r>
              <a:rPr lang="en-US" altLang="ko-KR" sz="2500" dirty="0">
                <a:latin typeface="+mj-ea"/>
                <a:ea typeface="+mj-ea"/>
              </a:rPr>
              <a:t>)</a:t>
            </a:r>
            <a:r>
              <a:rPr lang="ko-KR" altLang="en-US" sz="2500" dirty="0">
                <a:latin typeface="+mj-ea"/>
                <a:ea typeface="+mj-ea"/>
              </a:rPr>
              <a:t>은 하나의 성적정보를 가지며</a:t>
            </a:r>
            <a:r>
              <a:rPr lang="en-US" altLang="ko-KR" sz="2500" dirty="0">
                <a:latin typeface="+mj-ea"/>
                <a:ea typeface="+mj-ea"/>
              </a:rPr>
              <a:t>, </a:t>
            </a:r>
            <a:r>
              <a:rPr lang="en-US" altLang="ko-KR" sz="2500" dirty="0" err="1">
                <a:latin typeface="+mj-ea"/>
                <a:ea typeface="+mj-ea"/>
              </a:rPr>
              <a:t>student_no</a:t>
            </a:r>
            <a:r>
              <a:rPr lang="ko-KR" altLang="en-US" sz="2500" dirty="0">
                <a:latin typeface="+mj-ea"/>
                <a:ea typeface="+mj-ea"/>
              </a:rPr>
              <a:t>가 </a:t>
            </a:r>
            <a:r>
              <a:rPr lang="ko-KR" altLang="en-US" sz="2500" dirty="0" err="1">
                <a:latin typeface="+mj-ea"/>
                <a:ea typeface="+mj-ea"/>
              </a:rPr>
              <a:t>기본키</a:t>
            </a:r>
            <a:r>
              <a:rPr lang="en-US" altLang="ko-KR" sz="2500" dirty="0">
                <a:latin typeface="+mj-ea"/>
                <a:ea typeface="+mj-ea"/>
              </a:rPr>
              <a:t>(pk)</a:t>
            </a:r>
            <a:r>
              <a:rPr lang="ko-KR" altLang="en-US" sz="2500" dirty="0">
                <a:latin typeface="+mj-ea"/>
                <a:ea typeface="+mj-ea"/>
              </a:rPr>
              <a:t>이자</a:t>
            </a:r>
            <a:br>
              <a:rPr lang="en-US" altLang="ko-KR" sz="2500" dirty="0">
                <a:latin typeface="+mj-ea"/>
                <a:ea typeface="+mj-ea"/>
              </a:rPr>
            </a:br>
            <a:r>
              <a:rPr lang="en-US" altLang="ko-KR" sz="2500" dirty="0">
                <a:latin typeface="+mj-ea"/>
                <a:ea typeface="+mj-ea"/>
              </a:rPr>
              <a:t>Student </a:t>
            </a:r>
            <a:r>
              <a:rPr lang="ko-KR" altLang="en-US" sz="2500" dirty="0">
                <a:latin typeface="+mj-ea"/>
                <a:ea typeface="+mj-ea"/>
              </a:rPr>
              <a:t>테이블의 외래키로 사용</a:t>
            </a:r>
            <a:endParaRPr lang="en-US" altLang="ko-KR" sz="25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SCHOLARSHIP </a:t>
            </a:r>
            <a:r>
              <a:rPr lang="ko-KR" altLang="en-US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테이블 역할과 관계 설명</a:t>
            </a: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br>
              <a:rPr lang="en-US" altLang="ko-KR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2500" dirty="0">
                <a:latin typeface="+mj-ea"/>
                <a:ea typeface="+mj-ea"/>
              </a:rPr>
              <a:t>-Scholarship </a:t>
            </a:r>
            <a:r>
              <a:rPr lang="ko-KR" altLang="en-US" sz="2500" dirty="0">
                <a:latin typeface="+mj-ea"/>
                <a:ea typeface="+mj-ea"/>
              </a:rPr>
              <a:t>테이블은 장학금 정보를 저장</a:t>
            </a:r>
            <a:endParaRPr lang="en-US" altLang="ko-KR" sz="25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2500" dirty="0">
                <a:latin typeface="+mj-ea"/>
                <a:ea typeface="+mj-ea"/>
              </a:rPr>
              <a:t>-</a:t>
            </a:r>
            <a:r>
              <a:rPr lang="ko-KR" altLang="en-US" sz="2500" dirty="0">
                <a:latin typeface="+mj-ea"/>
                <a:ea typeface="+mj-ea"/>
              </a:rPr>
              <a:t>장학금의 이름</a:t>
            </a:r>
            <a:r>
              <a:rPr lang="en-US" altLang="ko-KR" sz="2500" dirty="0">
                <a:latin typeface="+mj-ea"/>
                <a:ea typeface="+mj-ea"/>
              </a:rPr>
              <a:t>,</a:t>
            </a:r>
            <a:r>
              <a:rPr lang="ko-KR" altLang="en-US" sz="2500" dirty="0">
                <a:latin typeface="+mj-ea"/>
                <a:ea typeface="+mj-ea"/>
              </a:rPr>
              <a:t>장학금 비율</a:t>
            </a:r>
            <a:r>
              <a:rPr lang="en-US" altLang="ko-KR" sz="2500" dirty="0">
                <a:latin typeface="+mj-ea"/>
                <a:ea typeface="+mj-ea"/>
              </a:rPr>
              <a:t>,</a:t>
            </a:r>
            <a:r>
              <a:rPr lang="ko-KR" altLang="en-US" sz="2500" dirty="0">
                <a:latin typeface="+mj-ea"/>
                <a:ea typeface="+mj-ea"/>
              </a:rPr>
              <a:t>장학금 금액을 관리</a:t>
            </a:r>
            <a:endParaRPr lang="en-US" altLang="ko-KR" sz="25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25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관계</a:t>
            </a:r>
            <a:endParaRPr lang="en-US" altLang="ko-KR" sz="25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500" dirty="0">
                <a:latin typeface="+mj-ea"/>
                <a:ea typeface="+mj-ea"/>
              </a:rPr>
              <a:t>SCHOLARSHIP</a:t>
            </a:r>
            <a:r>
              <a:rPr lang="ko-KR" altLang="en-US" sz="2500" dirty="0">
                <a:latin typeface="+mj-ea"/>
                <a:ea typeface="+mj-ea"/>
              </a:rPr>
              <a:t>은 직접적인 연결 관계가 아님</a:t>
            </a:r>
            <a:endParaRPr lang="en-US" altLang="ko-KR" sz="2500" dirty="0">
              <a:latin typeface="+mj-ea"/>
              <a:ea typeface="+mj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500" dirty="0" err="1">
                <a:latin typeface="+mj-ea"/>
                <a:ea typeface="+mj-ea"/>
              </a:rPr>
              <a:t>Scholar_name</a:t>
            </a:r>
            <a:r>
              <a:rPr lang="en-US" altLang="ko-KR" sz="2500" dirty="0">
                <a:latin typeface="+mj-ea"/>
                <a:ea typeface="+mj-ea"/>
              </a:rPr>
              <a:t> </a:t>
            </a:r>
            <a:r>
              <a:rPr lang="ko-KR" altLang="en-US" sz="2500" dirty="0">
                <a:latin typeface="+mj-ea"/>
                <a:ea typeface="+mj-ea"/>
              </a:rPr>
              <a:t>은 </a:t>
            </a:r>
            <a:r>
              <a:rPr lang="ko-KR" altLang="en-US" sz="2500" dirty="0" err="1">
                <a:latin typeface="+mj-ea"/>
                <a:ea typeface="+mj-ea"/>
              </a:rPr>
              <a:t>기본키</a:t>
            </a:r>
            <a:r>
              <a:rPr lang="en-US" altLang="ko-KR" sz="2500" dirty="0">
                <a:latin typeface="+mj-ea"/>
                <a:ea typeface="+mj-ea"/>
              </a:rPr>
              <a:t>(pk)</a:t>
            </a: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2F0BB9-46EE-117B-8616-A39E0450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31" y="990765"/>
            <a:ext cx="4762500" cy="534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562B2-762E-B06D-4CDF-0C88E27C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D5A71A-1747-4F13-0A68-EAB5C30F6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22265"/>
              </p:ext>
            </p:extLst>
          </p:nvPr>
        </p:nvGraphicFramePr>
        <p:xfrm>
          <a:off x="2009140" y="1451186"/>
          <a:ext cx="8914667" cy="53141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5276909"/>
                    </a:ext>
                  </a:extLst>
                </a:gridCol>
                <a:gridCol w="1158317">
                  <a:extLst>
                    <a:ext uri="{9D8B030D-6E8A-4147-A177-3AD203B41FA5}">
                      <a16:colId xmlns:a16="http://schemas.microsoft.com/office/drawing/2014/main" val="158958143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531131166"/>
                    </a:ext>
                  </a:extLst>
                </a:gridCol>
                <a:gridCol w="1321723">
                  <a:extLst>
                    <a:ext uri="{9D8B030D-6E8A-4147-A177-3AD203B41FA5}">
                      <a16:colId xmlns:a16="http://schemas.microsoft.com/office/drawing/2014/main" val="4161790866"/>
                    </a:ext>
                  </a:extLst>
                </a:gridCol>
                <a:gridCol w="1063669">
                  <a:extLst>
                    <a:ext uri="{9D8B030D-6E8A-4147-A177-3AD203B41FA5}">
                      <a16:colId xmlns:a16="http://schemas.microsoft.com/office/drawing/2014/main" val="154033457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193468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6790022"/>
                    </a:ext>
                  </a:extLst>
                </a:gridCol>
              </a:tblGrid>
              <a:tr h="77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개체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</a:t>
                      </a:r>
                      <a:r>
                        <a:rPr lang="en-US" altLang="ko-KR" sz="1400" dirty="0"/>
                        <a:t>(student)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009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Datatype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4097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기본키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student_no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number(15)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61741"/>
                  </a:ext>
                </a:extLst>
              </a:tr>
              <a:tr h="64800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student_name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Varchar2(10)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39455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student_year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767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student_addr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1369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student_tel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Varchar2(14)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0008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생년월일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student_birth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682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C4C4AD-B455-3EBB-2BA5-0723D26EF930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테이블 정의서</a:t>
            </a:r>
          </a:p>
        </p:txBody>
      </p:sp>
    </p:spTree>
    <p:extLst>
      <p:ext uri="{BB962C8B-B14F-4D97-AF65-F5344CB8AC3E}">
        <p14:creationId xmlns:p14="http://schemas.microsoft.com/office/powerpoint/2010/main" val="110598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28AD6F-DA54-6276-83A7-4BE3BFF9F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53234"/>
              </p:ext>
            </p:extLst>
          </p:nvPr>
        </p:nvGraphicFramePr>
        <p:xfrm>
          <a:off x="2009140" y="1451186"/>
          <a:ext cx="8914667" cy="42324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527690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895814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3113116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6179086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4033457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193468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6790022"/>
                    </a:ext>
                  </a:extLst>
                </a:gridCol>
              </a:tblGrid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개체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  <a:r>
                        <a:rPr lang="en-US" altLang="ko-KR" sz="1400" dirty="0"/>
                        <a:t>(Grade)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0098"/>
                  </a:ext>
                </a:extLst>
              </a:tr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Datatype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40975"/>
                  </a:ext>
                </a:extLst>
              </a:tr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기본키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student_no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number(15)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 (Student)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61741"/>
                  </a:ext>
                </a:extLst>
              </a:tr>
              <a:tr h="7054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국어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grade_kor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number(10))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39455"/>
                  </a:ext>
                </a:extLst>
              </a:tr>
              <a:tr h="705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grade_eng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7672"/>
                  </a:ext>
                </a:extLst>
              </a:tr>
              <a:tr h="705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grade_math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13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A0D21C-71F9-4723-5D57-56961CAE64BE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테이블 정의서</a:t>
            </a:r>
          </a:p>
        </p:txBody>
      </p:sp>
    </p:spTree>
    <p:extLst>
      <p:ext uri="{BB962C8B-B14F-4D97-AF65-F5344CB8AC3E}">
        <p14:creationId xmlns:p14="http://schemas.microsoft.com/office/powerpoint/2010/main" val="126313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DC31-24BD-4ED2-C063-9529AA62C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8343D6-EA2F-BFD1-884F-1EF75CB7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58780"/>
              </p:ext>
            </p:extLst>
          </p:nvPr>
        </p:nvGraphicFramePr>
        <p:xfrm>
          <a:off x="2009140" y="1451186"/>
          <a:ext cx="8914667" cy="4258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5276909"/>
                    </a:ext>
                  </a:extLst>
                </a:gridCol>
                <a:gridCol w="1158317">
                  <a:extLst>
                    <a:ext uri="{9D8B030D-6E8A-4147-A177-3AD203B41FA5}">
                      <a16:colId xmlns:a16="http://schemas.microsoft.com/office/drawing/2014/main" val="158958143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531131166"/>
                    </a:ext>
                  </a:extLst>
                </a:gridCol>
                <a:gridCol w="1321723">
                  <a:extLst>
                    <a:ext uri="{9D8B030D-6E8A-4147-A177-3AD203B41FA5}">
                      <a16:colId xmlns:a16="http://schemas.microsoft.com/office/drawing/2014/main" val="4161790866"/>
                    </a:ext>
                  </a:extLst>
                </a:gridCol>
                <a:gridCol w="1063669">
                  <a:extLst>
                    <a:ext uri="{9D8B030D-6E8A-4147-A177-3AD203B41FA5}">
                      <a16:colId xmlns:a16="http://schemas.microsoft.com/office/drawing/2014/main" val="154033457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193468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6790022"/>
                    </a:ext>
                  </a:extLst>
                </a:gridCol>
              </a:tblGrid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개체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</a:t>
                      </a:r>
                      <a:r>
                        <a:rPr lang="en-US" altLang="ko-KR" sz="1400" dirty="0"/>
                        <a:t>(scholarship)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0098"/>
                  </a:ext>
                </a:extLst>
              </a:tr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Datatype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40975"/>
                  </a:ext>
                </a:extLst>
              </a:tr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기본키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scholar_name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varchar2(15)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61741"/>
                  </a:ext>
                </a:extLst>
              </a:tr>
              <a:tr h="7054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장학금비율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scholar_percent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number(10))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39455"/>
                  </a:ext>
                </a:extLst>
              </a:tr>
              <a:tr h="705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장학금금액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scholar_money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7672"/>
                  </a:ext>
                </a:extLst>
              </a:tr>
              <a:tr h="705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13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1F82FB-0D26-B437-FDFD-69CF14A30BA3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테이블 정의서</a:t>
            </a:r>
          </a:p>
        </p:txBody>
      </p:sp>
    </p:spTree>
    <p:extLst>
      <p:ext uri="{BB962C8B-B14F-4D97-AF65-F5344CB8AC3E}">
        <p14:creationId xmlns:p14="http://schemas.microsoft.com/office/powerpoint/2010/main" val="221556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667F9-EC12-DC09-31AB-D91DAA6442A6}"/>
              </a:ext>
            </a:extLst>
          </p:cNvPr>
          <p:cNvSpPr txBox="1"/>
          <p:nvPr/>
        </p:nvSpPr>
        <p:spPr>
          <a:xfrm>
            <a:off x="81742" y="991529"/>
            <a:ext cx="11729258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(20111001, '김나라', 4, '서울특별시 서초구 서초동 어디 어디....', '011-111-1111', '1992-08-09');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(20111002, '</a:t>
            </a:r>
            <a:r>
              <a:rPr lang="ko-KR" altLang="en-US" sz="800" dirty="0" err="1"/>
              <a:t>이예쁜</a:t>
            </a:r>
            <a:r>
              <a:rPr lang="ko-KR" altLang="en-US" sz="800" dirty="0"/>
              <a:t>', 4, '서울특별시 강남구 신사동 어디 어디....', '011-222-1111', '1992-08-09');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(20111003, '</a:t>
            </a:r>
            <a:r>
              <a:rPr lang="ko-KR" altLang="en-US" sz="800" dirty="0" err="1"/>
              <a:t>박예쁜</a:t>
            </a:r>
            <a:r>
              <a:rPr lang="ko-KR" altLang="en-US" sz="800" dirty="0"/>
              <a:t>', 4, '서울특별시 도봉구 쌍문동 어디 어디....', '011-222-1112', '1992-09-09');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(20121001, '</a:t>
            </a:r>
            <a:r>
              <a:rPr lang="ko-KR" altLang="en-US" sz="800" dirty="0" err="1"/>
              <a:t>오필주</a:t>
            </a:r>
            <a:r>
              <a:rPr lang="ko-KR" altLang="en-US" sz="800" dirty="0"/>
              <a:t>', 3, '서울특별시 노원구 상계동....', '011-212-1111', '1993-08-09');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 (20121002, '</a:t>
            </a:r>
            <a:r>
              <a:rPr lang="ko-KR" altLang="en-US" sz="800" dirty="0" err="1"/>
              <a:t>오필승</a:t>
            </a:r>
            <a:r>
              <a:rPr lang="ko-KR" altLang="en-US" sz="800" dirty="0"/>
              <a:t>', 3, '서울특별시 마포구 합정동....', '011-212-2222', '1993-10-09');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(20121003, '</a:t>
            </a:r>
            <a:r>
              <a:rPr lang="ko-KR" altLang="en-US" sz="800" dirty="0" err="1"/>
              <a:t>날나리</a:t>
            </a:r>
            <a:r>
              <a:rPr lang="ko-KR" altLang="en-US" sz="800" dirty="0"/>
              <a:t>', 3, '서울특별시 노원구 중계동....', '011-212-1122', '1993-11-09');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(20131001, '오정숙', 2, '서울특별시 강북구 성북동....', '010-212-1122', '1994-12-09');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--</a:t>
            </a:r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(20131002, '</a:t>
            </a:r>
            <a:r>
              <a:rPr lang="ko-KR" altLang="en-US" sz="800" dirty="0" err="1"/>
              <a:t>오판석</a:t>
            </a:r>
            <a:r>
              <a:rPr lang="ko-KR" altLang="en-US" sz="800" dirty="0"/>
              <a:t>', 2, '서울특별시 마포구 합정동....', '010-212-1120', '1994-12-09');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 (20141001, '이미영', 1, '서울특별시 노원구 하계동....', '010-211-1120', '1995-12-09');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 (20131003, '</a:t>
            </a:r>
            <a:r>
              <a:rPr lang="ko-KR" altLang="en-US" sz="800" dirty="0" err="1"/>
              <a:t>오판석</a:t>
            </a:r>
            <a:r>
              <a:rPr lang="ko-KR" altLang="en-US" sz="800" dirty="0"/>
              <a:t>', 2, '서울특별시 마포구 합정동....', '010-212-1120', '1994-12-09');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(20141002, '최진영', 1, '서울특별시 강남구 일원동 ...', '010-3642-7777', '1995-08-08');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(20141003, '</a:t>
            </a:r>
            <a:r>
              <a:rPr lang="ko-KR" altLang="en-US" sz="800" dirty="0" err="1"/>
              <a:t>이나팔</a:t>
            </a:r>
            <a:r>
              <a:rPr lang="ko-KR" altLang="en-US" sz="800" dirty="0"/>
              <a:t>', 1, '서울특별시 노원구 하계동 ...', '02)745-6666', '1995-10-31');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(20141004, '송아지', 1, '강원도 춘천시 </a:t>
            </a:r>
            <a:r>
              <a:rPr lang="ko-KR" altLang="en-US" sz="800" dirty="0" err="1"/>
              <a:t>퇴계동</a:t>
            </a:r>
            <a:r>
              <a:rPr lang="ko-KR" altLang="en-US" sz="800" dirty="0"/>
              <a:t> ...', '011-2222-111', '1995-09-19');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(20141005, '이문기', 1, '서울시 관악구 봉천동 ...', '010-1234-01234','1995-03-08');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(20141006, '</a:t>
            </a:r>
            <a:r>
              <a:rPr lang="ko-KR" altLang="en-US" sz="800" dirty="0" err="1"/>
              <a:t>김나리</a:t>
            </a:r>
            <a:r>
              <a:rPr lang="ko-KR" altLang="en-US" sz="800" dirty="0"/>
              <a:t>', 1, '경북 경산시 </a:t>
            </a:r>
            <a:r>
              <a:rPr lang="ko-KR" altLang="en-US" sz="800" dirty="0" err="1"/>
              <a:t>하양읍</a:t>
            </a:r>
            <a:r>
              <a:rPr lang="ko-KR" altLang="en-US" sz="800" dirty="0"/>
              <a:t> ...', '010-256-2685', '1995-06-28’);</a:t>
            </a:r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CACE8-A903-4D84-6318-3DC2B464BFA4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학생정보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E17B93-FC38-A505-528A-86FBACAD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587" y="1657350"/>
            <a:ext cx="7139413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6572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184</TotalTime>
  <Words>2587</Words>
  <Application>Microsoft Office PowerPoint</Application>
  <PresentationFormat>와이드스크린</PresentationFormat>
  <Paragraphs>703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Arial Unicode MS</vt:lpstr>
      <vt:lpstr>HY견고딕</vt:lpstr>
      <vt:lpstr>Arial</vt:lpstr>
      <vt:lpstr>Tw Cen MT</vt:lpstr>
      <vt:lpstr>Wingdings 3</vt:lpstr>
      <vt:lpstr>New_Simple01</vt:lpstr>
      <vt:lpstr>JVAG PROGRAMING 과제 조원 : 김선오 , 함주현</vt:lpstr>
      <vt:lpstr>담당 기능</vt:lpstr>
      <vt:lpstr>담당 기능(공통)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학생 정보 입력</vt:lpstr>
      <vt:lpstr>학생 정보 조회</vt:lpstr>
      <vt:lpstr>학생 정보 검색</vt:lpstr>
      <vt:lpstr>학생 정보 검색X</vt:lpstr>
      <vt:lpstr>학생 정보 수정</vt:lpstr>
      <vt:lpstr>학생 정보 삭제</vt:lpstr>
      <vt:lpstr>학생정보 관리</vt:lpstr>
      <vt:lpstr>PowerPoint 프레젠테이션</vt:lpstr>
      <vt:lpstr>성적 정보 입력</vt:lpstr>
      <vt:lpstr>성적 정보 조회</vt:lpstr>
      <vt:lpstr>성적 정보 검색</vt:lpstr>
      <vt:lpstr>PowerPoint 프레젠테이션</vt:lpstr>
      <vt:lpstr>성적 정보 변경</vt:lpstr>
      <vt:lpstr>성적 정보 삭제</vt:lpstr>
      <vt:lpstr>성적 정보 관리 취소</vt:lpstr>
      <vt:lpstr>PowerPoint 프레젠테이션</vt:lpstr>
      <vt:lpstr>장학금 종류 입력</vt:lpstr>
      <vt:lpstr>장학금 종류 조회</vt:lpstr>
      <vt:lpstr>장학금 종류 검색</vt:lpstr>
      <vt:lpstr>장학금 종류 변경</vt:lpstr>
      <vt:lpstr>장학금 종류 삭제</vt:lpstr>
      <vt:lpstr>장학금 관리 취소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준모 조</dc:creator>
  <cp:lastModifiedBy>504호</cp:lastModifiedBy>
  <cp:revision>60</cp:revision>
  <dcterms:created xsi:type="dcterms:W3CDTF">2025-02-27T04:48:23Z</dcterms:created>
  <dcterms:modified xsi:type="dcterms:W3CDTF">2025-03-04T08:20:39Z</dcterms:modified>
</cp:coreProperties>
</file>