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  <p:sldId id="315" r:id="rId3"/>
    <p:sldId id="284" r:id="rId4"/>
    <p:sldId id="317" r:id="rId5"/>
    <p:sldId id="295" r:id="rId6"/>
    <p:sldId id="316" r:id="rId7"/>
    <p:sldId id="286" r:id="rId8"/>
    <p:sldId id="310" r:id="rId9"/>
    <p:sldId id="307" r:id="rId10"/>
    <p:sldId id="311" r:id="rId11"/>
    <p:sldId id="308" r:id="rId12"/>
    <p:sldId id="312" r:id="rId13"/>
    <p:sldId id="309" r:id="rId14"/>
    <p:sldId id="313" r:id="rId15"/>
    <p:sldId id="327" r:id="rId16"/>
    <p:sldId id="328" r:id="rId17"/>
    <p:sldId id="314" r:id="rId18"/>
    <p:sldId id="318" r:id="rId19"/>
    <p:sldId id="319" r:id="rId20"/>
    <p:sldId id="322" r:id="rId21"/>
    <p:sldId id="320" r:id="rId22"/>
    <p:sldId id="325" r:id="rId23"/>
    <p:sldId id="321" r:id="rId24"/>
    <p:sldId id="326" r:id="rId25"/>
    <p:sldId id="329" r:id="rId26"/>
    <p:sldId id="334" r:id="rId27"/>
    <p:sldId id="330" r:id="rId28"/>
    <p:sldId id="337" r:id="rId29"/>
    <p:sldId id="336" r:id="rId30"/>
    <p:sldId id="331" r:id="rId31"/>
    <p:sldId id="33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45C"/>
    <a:srgbClr val="21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08F4649-E015-4EBC-9491-A85C0D4C44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BF2831F-6A3A-41F8-9FE2-7D5455071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609600"/>
            <a:ext cx="10972800" cy="567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1B48AF-FE81-489E-B847-ABFCE3DD81D4}"/>
              </a:ext>
            </a:extLst>
          </p:cNvPr>
          <p:cNvSpPr txBox="1"/>
          <p:nvPr/>
        </p:nvSpPr>
        <p:spPr>
          <a:xfrm>
            <a:off x="2451652" y="2921168"/>
            <a:ext cx="7288696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4. </a:t>
            </a:r>
            <a:r>
              <a:rPr lang="ko-KR" altLang="en-US" sz="6000" dirty="0"/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35318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1312785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XGBoost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033F4A-BB99-4D43-B7ED-5F04A72BB950}"/>
              </a:ext>
            </a:extLst>
          </p:cNvPr>
          <p:cNvSpPr txBox="1"/>
          <p:nvPr/>
        </p:nvSpPr>
        <p:spPr>
          <a:xfrm>
            <a:off x="433512" y="738086"/>
            <a:ext cx="11691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Best Model : 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XGBClassifier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learning_rate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=0.2, 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max_depth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=10,  objective='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multi:softprob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7C1DE93-607A-4B49-8D1B-FD3721206ED1}"/>
              </a:ext>
            </a:extLst>
          </p:cNvPr>
          <p:cNvCxnSpPr>
            <a:cxnSpLocks/>
          </p:cNvCxnSpPr>
          <p:nvPr/>
        </p:nvCxnSpPr>
        <p:spPr>
          <a:xfrm>
            <a:off x="177800" y="1915556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957507-484A-4177-B0A6-61ADD68548D7}"/>
              </a:ext>
            </a:extLst>
          </p:cNvPr>
          <p:cNvSpPr txBox="1"/>
          <p:nvPr/>
        </p:nvSpPr>
        <p:spPr>
          <a:xfrm>
            <a:off x="255712" y="1419820"/>
            <a:ext cx="1963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Importance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9E2C82-C454-497E-9024-889F1B4C2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55" y="1939346"/>
            <a:ext cx="7428641" cy="472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7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1312785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318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LGBM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033F4A-BB99-4D43-B7ED-5F04A72BB950}"/>
              </a:ext>
            </a:extLst>
          </p:cNvPr>
          <p:cNvSpPr txBox="1"/>
          <p:nvPr/>
        </p:nvSpPr>
        <p:spPr>
          <a:xfrm>
            <a:off x="433512" y="738086"/>
            <a:ext cx="9041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Best Model : 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LGBMClassifier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learning_rate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=0.05,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max_depth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=20, ….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05F30-92ED-4601-9D2A-CDD094A582A6}"/>
              </a:ext>
            </a:extLst>
          </p:cNvPr>
          <p:cNvSpPr txBox="1"/>
          <p:nvPr/>
        </p:nvSpPr>
        <p:spPr>
          <a:xfrm>
            <a:off x="255712" y="1419820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Accuracy, Confusion Matrix, Precision, Recall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721859-19C4-4576-B8A8-B12E0D63F957}"/>
              </a:ext>
            </a:extLst>
          </p:cNvPr>
          <p:cNvSpPr txBox="1"/>
          <p:nvPr/>
        </p:nvSpPr>
        <p:spPr>
          <a:xfrm>
            <a:off x="2401106" y="2012028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 oversampling  X &gt;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57CEE-8D7B-4F3C-A97F-3C4C9708B369}"/>
              </a:ext>
            </a:extLst>
          </p:cNvPr>
          <p:cNvSpPr txBox="1"/>
          <p:nvPr/>
        </p:nvSpPr>
        <p:spPr>
          <a:xfrm>
            <a:off x="8179216" y="2006113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 oversampling  O &gt;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7C1DE93-607A-4B49-8D1B-FD3721206ED1}"/>
              </a:ext>
            </a:extLst>
          </p:cNvPr>
          <p:cNvCxnSpPr>
            <a:cxnSpLocks/>
          </p:cNvCxnSpPr>
          <p:nvPr/>
        </p:nvCxnSpPr>
        <p:spPr>
          <a:xfrm>
            <a:off x="177800" y="1915556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F965D69-4C28-4863-B7D1-98C2B1A46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54" y="2467778"/>
            <a:ext cx="4926331" cy="35219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3E3517-551D-41B6-BE58-E40C540F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004" y="2467778"/>
            <a:ext cx="4926331" cy="3521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9282CE-A3DD-448E-8A52-7C1F5C698281}"/>
              </a:ext>
            </a:extLst>
          </p:cNvPr>
          <p:cNvSpPr txBox="1"/>
          <p:nvPr/>
        </p:nvSpPr>
        <p:spPr>
          <a:xfrm>
            <a:off x="2544417" y="3207026"/>
            <a:ext cx="2411896" cy="103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D70D34-6618-4563-8DA8-C7422FC28BC4}"/>
              </a:ext>
            </a:extLst>
          </p:cNvPr>
          <p:cNvSpPr txBox="1"/>
          <p:nvPr/>
        </p:nvSpPr>
        <p:spPr>
          <a:xfrm>
            <a:off x="8289235" y="3162912"/>
            <a:ext cx="2411896" cy="103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56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1312785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318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LGBM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033F4A-BB99-4D43-B7ED-5F04A72BB950}"/>
              </a:ext>
            </a:extLst>
          </p:cNvPr>
          <p:cNvSpPr txBox="1"/>
          <p:nvPr/>
        </p:nvSpPr>
        <p:spPr>
          <a:xfrm>
            <a:off x="433512" y="738086"/>
            <a:ext cx="9041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Best Model : 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LGBMClassifier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learning_rate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=0.05,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max_depth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=20, ….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7C1DE93-607A-4B49-8D1B-FD3721206ED1}"/>
              </a:ext>
            </a:extLst>
          </p:cNvPr>
          <p:cNvCxnSpPr>
            <a:cxnSpLocks/>
          </p:cNvCxnSpPr>
          <p:nvPr/>
        </p:nvCxnSpPr>
        <p:spPr>
          <a:xfrm>
            <a:off x="177800" y="1915556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2B8CA2-9D61-4423-B0D0-A0E7361708E8}"/>
              </a:ext>
            </a:extLst>
          </p:cNvPr>
          <p:cNvSpPr txBox="1"/>
          <p:nvPr/>
        </p:nvSpPr>
        <p:spPr>
          <a:xfrm>
            <a:off x="255712" y="1419820"/>
            <a:ext cx="1963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Importance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A7B5EB-5028-41C1-9B2C-2122F8E0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34" y="2051699"/>
            <a:ext cx="7754114" cy="460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08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1312785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667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CatBoost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033F4A-BB99-4D43-B7ED-5F04A72BB950}"/>
              </a:ext>
            </a:extLst>
          </p:cNvPr>
          <p:cNvSpPr txBox="1"/>
          <p:nvPr/>
        </p:nvSpPr>
        <p:spPr>
          <a:xfrm>
            <a:off x="433512" y="738086"/>
            <a:ext cx="4136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Best Model : Algorithm Choice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05F30-92ED-4601-9D2A-CDD094A582A6}"/>
              </a:ext>
            </a:extLst>
          </p:cNvPr>
          <p:cNvSpPr txBox="1"/>
          <p:nvPr/>
        </p:nvSpPr>
        <p:spPr>
          <a:xfrm>
            <a:off x="255712" y="1419820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Accuracy, Confusion Matrix, Precision, Recall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721859-19C4-4576-B8A8-B12E0D63F957}"/>
              </a:ext>
            </a:extLst>
          </p:cNvPr>
          <p:cNvSpPr txBox="1"/>
          <p:nvPr/>
        </p:nvSpPr>
        <p:spPr>
          <a:xfrm>
            <a:off x="2401106" y="2012028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 oversampling  X &gt;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57CEE-8D7B-4F3C-A97F-3C4C9708B369}"/>
              </a:ext>
            </a:extLst>
          </p:cNvPr>
          <p:cNvSpPr txBox="1"/>
          <p:nvPr/>
        </p:nvSpPr>
        <p:spPr>
          <a:xfrm>
            <a:off x="8179216" y="2006113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 oversampling  O &gt;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7C1DE93-607A-4B49-8D1B-FD3721206ED1}"/>
              </a:ext>
            </a:extLst>
          </p:cNvPr>
          <p:cNvCxnSpPr>
            <a:cxnSpLocks/>
          </p:cNvCxnSpPr>
          <p:nvPr/>
        </p:nvCxnSpPr>
        <p:spPr>
          <a:xfrm>
            <a:off x="177800" y="1915556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5557065-7751-495D-BB11-B3C24196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55" y="2467778"/>
            <a:ext cx="4926329" cy="3528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0F685F-6B14-48EB-9563-F669167D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005" y="2467778"/>
            <a:ext cx="4926329" cy="35283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D535CF-0DED-4A09-B216-ADEE0FEE79B5}"/>
              </a:ext>
            </a:extLst>
          </p:cNvPr>
          <p:cNvSpPr txBox="1"/>
          <p:nvPr/>
        </p:nvSpPr>
        <p:spPr>
          <a:xfrm>
            <a:off x="2544417" y="3207026"/>
            <a:ext cx="2411896" cy="103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97BAD1-DB53-45E2-B892-B15C4D47E45C}"/>
              </a:ext>
            </a:extLst>
          </p:cNvPr>
          <p:cNvSpPr txBox="1"/>
          <p:nvPr/>
        </p:nvSpPr>
        <p:spPr>
          <a:xfrm>
            <a:off x="8289235" y="3162912"/>
            <a:ext cx="2411896" cy="103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376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1312785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667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CatBoost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033F4A-BB99-4D43-B7ED-5F04A72BB950}"/>
              </a:ext>
            </a:extLst>
          </p:cNvPr>
          <p:cNvSpPr txBox="1"/>
          <p:nvPr/>
        </p:nvSpPr>
        <p:spPr>
          <a:xfrm>
            <a:off x="433512" y="738086"/>
            <a:ext cx="4136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Best Model : Algorithm Choice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7C1DE93-607A-4B49-8D1B-FD3721206ED1}"/>
              </a:ext>
            </a:extLst>
          </p:cNvPr>
          <p:cNvCxnSpPr>
            <a:cxnSpLocks/>
          </p:cNvCxnSpPr>
          <p:nvPr/>
        </p:nvCxnSpPr>
        <p:spPr>
          <a:xfrm>
            <a:off x="177800" y="1915556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FFB4C8-F69A-4356-9D12-BA82956E7365}"/>
              </a:ext>
            </a:extLst>
          </p:cNvPr>
          <p:cNvSpPr txBox="1"/>
          <p:nvPr/>
        </p:nvSpPr>
        <p:spPr>
          <a:xfrm>
            <a:off x="255712" y="1419820"/>
            <a:ext cx="1963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Importance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7099FD-CCB3-4E25-9239-C120D72A0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42" y="2003563"/>
            <a:ext cx="7706936" cy="44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9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103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9761517" y="5867256"/>
            <a:ext cx="1168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            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CE7486-FB05-4162-9481-628237E78AA1}"/>
              </a:ext>
            </a:extLst>
          </p:cNvPr>
          <p:cNvSpPr txBox="1"/>
          <p:nvPr/>
        </p:nvSpPr>
        <p:spPr>
          <a:xfrm>
            <a:off x="1261572" y="1202748"/>
            <a:ext cx="10830188" cy="4938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effectLst/>
              </a:rPr>
              <a:t>4</a:t>
            </a:r>
            <a:r>
              <a:rPr lang="ko-KR" altLang="en-US" sz="2400" b="1" dirty="0">
                <a:solidFill>
                  <a:srgbClr val="000000"/>
                </a:solidFill>
                <a:effectLst/>
              </a:rPr>
              <a:t>가지 모델의 </a:t>
            </a:r>
            <a:r>
              <a:rPr lang="ko-KR" altLang="en-US" sz="2400" b="1" dirty="0">
                <a:solidFill>
                  <a:srgbClr val="000000"/>
                </a:solidFill>
              </a:rPr>
              <a:t>공통점 </a:t>
            </a:r>
            <a:r>
              <a:rPr lang="en-US" altLang="ko-KR" sz="2400" b="1" dirty="0">
                <a:solidFill>
                  <a:srgbClr val="000000"/>
                </a:solidFill>
              </a:rPr>
              <a:t>(</a:t>
            </a:r>
            <a:r>
              <a:rPr lang="en-US" altLang="ko-KR" sz="2400" b="1" dirty="0" err="1">
                <a:solidFill>
                  <a:srgbClr val="000000"/>
                </a:solidFill>
              </a:rPr>
              <a:t>Accuracy_results</a:t>
            </a:r>
            <a:r>
              <a:rPr lang="en-US" altLang="ko-KR" sz="2400" b="1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effectLst/>
              </a:rPr>
              <a:t> </a:t>
            </a:r>
            <a:endParaRPr lang="en-US" altLang="ko-KR" sz="24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rgbClr val="000000"/>
                </a:solidFill>
              </a:rPr>
              <a:t>Oversampling</a:t>
            </a:r>
            <a:r>
              <a:rPr lang="ko-KR" altLang="en-US" sz="2400" b="1" dirty="0">
                <a:solidFill>
                  <a:srgbClr val="000000"/>
                </a:solidFill>
              </a:rPr>
              <a:t>을 했을 때</a:t>
            </a:r>
            <a:r>
              <a:rPr lang="en-US" altLang="ko-KR" sz="2400" b="1" dirty="0">
                <a:solidFill>
                  <a:srgbClr val="000000"/>
                </a:solidFill>
              </a:rPr>
              <a:t>, 0</a:t>
            </a:r>
            <a:r>
              <a:rPr lang="ko-KR" altLang="en-US" sz="2400" b="1" dirty="0">
                <a:solidFill>
                  <a:srgbClr val="000000"/>
                </a:solidFill>
              </a:rPr>
              <a:t>과 </a:t>
            </a:r>
            <a:r>
              <a:rPr lang="en-US" altLang="ko-KR" sz="2400" b="1" dirty="0">
                <a:solidFill>
                  <a:srgbClr val="000000"/>
                </a:solidFill>
              </a:rPr>
              <a:t>1 class</a:t>
            </a:r>
            <a:r>
              <a:rPr lang="ko-KR" altLang="en-US" sz="2400" b="1" dirty="0">
                <a:solidFill>
                  <a:srgbClr val="000000"/>
                </a:solidFill>
              </a:rPr>
              <a:t>의 예측성공 비율이 월등히 나아진다</a:t>
            </a:r>
            <a:r>
              <a:rPr lang="en-US" altLang="ko-KR" sz="2400" b="1" dirty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effectLst/>
              </a:rPr>
              <a:t>-	recal</a:t>
            </a:r>
            <a:r>
              <a:rPr lang="en-US" altLang="ko-KR" sz="2400" b="1" dirty="0">
                <a:solidFill>
                  <a:srgbClr val="000000"/>
                </a:solidFill>
              </a:rPr>
              <a:t>l, precision ..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rgbClr val="000000"/>
                </a:solidFill>
              </a:rPr>
              <a:t>Oversampling</a:t>
            </a:r>
            <a:r>
              <a:rPr lang="ko-KR" altLang="en-US" sz="2400" b="1" dirty="0">
                <a:solidFill>
                  <a:srgbClr val="000000"/>
                </a:solidFill>
              </a:rPr>
              <a:t>을 했을 때</a:t>
            </a:r>
            <a:r>
              <a:rPr lang="en-US" altLang="ko-KR" sz="2400" b="1" dirty="0">
                <a:solidFill>
                  <a:srgbClr val="000000"/>
                </a:solidFill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</a:rPr>
              <a:t>모델 평가 지표로 정했던 </a:t>
            </a:r>
            <a:r>
              <a:rPr lang="en-US" altLang="ko-KR" sz="2400" b="1" dirty="0" err="1">
                <a:solidFill>
                  <a:srgbClr val="000000"/>
                </a:solidFill>
              </a:rPr>
              <a:t>log_loss</a:t>
            </a:r>
            <a:r>
              <a:rPr lang="ko-KR" altLang="en-US" sz="2400" b="1" dirty="0">
                <a:solidFill>
                  <a:srgbClr val="000000"/>
                </a:solidFill>
              </a:rPr>
              <a:t>가 낮아진다</a:t>
            </a:r>
            <a:r>
              <a:rPr lang="en-US" altLang="ko-KR" sz="2400" b="1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rgbClr val="000000"/>
                </a:solidFill>
              </a:rPr>
              <a:t>Oversampling</a:t>
            </a:r>
            <a:r>
              <a:rPr lang="ko-KR" altLang="en-US" sz="2400" b="1" dirty="0">
                <a:solidFill>
                  <a:srgbClr val="000000"/>
                </a:solidFill>
              </a:rPr>
              <a:t>을 했을 때</a:t>
            </a:r>
            <a:r>
              <a:rPr lang="en-US" altLang="ko-KR" sz="2400" b="1" dirty="0">
                <a:solidFill>
                  <a:srgbClr val="000000"/>
                </a:solidFill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</a:rPr>
              <a:t>전체 예측 </a:t>
            </a:r>
            <a:r>
              <a:rPr lang="en-US" altLang="ko-KR" sz="2400" b="1" dirty="0">
                <a:solidFill>
                  <a:srgbClr val="000000"/>
                </a:solidFill>
              </a:rPr>
              <a:t>Accuracy</a:t>
            </a:r>
            <a:r>
              <a:rPr lang="ko-KR" altLang="en-US" sz="2400" b="1" dirty="0">
                <a:solidFill>
                  <a:srgbClr val="000000"/>
                </a:solidFill>
              </a:rPr>
              <a:t>가 높아진다</a:t>
            </a:r>
            <a:r>
              <a:rPr lang="en-US" altLang="ko-KR" sz="2400" b="1" dirty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22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103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9761517" y="5867256"/>
            <a:ext cx="1168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            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CE7486-FB05-4162-9481-628237E78AA1}"/>
              </a:ext>
            </a:extLst>
          </p:cNvPr>
          <p:cNvSpPr txBox="1"/>
          <p:nvPr/>
        </p:nvSpPr>
        <p:spPr>
          <a:xfrm>
            <a:off x="1261572" y="1202748"/>
            <a:ext cx="10830188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effectLst/>
              </a:rPr>
              <a:t>4</a:t>
            </a:r>
            <a:r>
              <a:rPr lang="ko-KR" altLang="en-US" sz="2400" b="1" dirty="0">
                <a:solidFill>
                  <a:srgbClr val="000000"/>
                </a:solidFill>
                <a:effectLst/>
              </a:rPr>
              <a:t>가지 모델의 </a:t>
            </a:r>
            <a:r>
              <a:rPr lang="en-US" altLang="ko-KR" sz="2400" b="1" dirty="0">
                <a:solidFill>
                  <a:srgbClr val="000000"/>
                </a:solidFill>
              </a:rPr>
              <a:t>Feature Importance </a:t>
            </a:r>
            <a:r>
              <a:rPr lang="ko-KR" altLang="en-US" sz="2400" b="1" dirty="0">
                <a:solidFill>
                  <a:srgbClr val="000000"/>
                </a:solidFill>
              </a:rPr>
              <a:t>해석</a:t>
            </a:r>
            <a:endParaRPr lang="en-US" altLang="ko-KR" sz="24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effectLst/>
              </a:rPr>
              <a:t> </a:t>
            </a:r>
            <a:endParaRPr lang="en-US" altLang="ko-KR" sz="24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rgbClr val="000000"/>
                </a:solidFill>
                <a:effectLst/>
              </a:rPr>
              <a:t>Begin</a:t>
            </a:r>
            <a:r>
              <a:rPr lang="ko-KR" altLang="en-US" sz="2400" b="1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effectLst/>
              </a:rPr>
              <a:t>Mon</a:t>
            </a:r>
            <a:r>
              <a:rPr lang="en-US" altLang="ko-KR" sz="2400" b="1" dirty="0">
                <a:solidFill>
                  <a:srgbClr val="000000"/>
                </a:solidFill>
              </a:rPr>
              <a:t>th, Begin Year </a:t>
            </a:r>
            <a:r>
              <a:rPr lang="ko-KR" altLang="en-US" sz="2400" b="1" dirty="0">
                <a:solidFill>
                  <a:srgbClr val="000000"/>
                </a:solidFill>
              </a:rPr>
              <a:t>등 신용카드를 발급받은 시점이 중요 </a:t>
            </a:r>
            <a:r>
              <a:rPr lang="en-US" altLang="ko-KR" sz="2400" b="1" dirty="0">
                <a:solidFill>
                  <a:srgbClr val="000000"/>
                </a:solidFill>
              </a:rPr>
              <a:t>feature</a:t>
            </a:r>
            <a:r>
              <a:rPr lang="ko-KR" altLang="en-US" sz="2400" b="1" dirty="0">
                <a:solidFill>
                  <a:srgbClr val="000000"/>
                </a:solidFill>
              </a:rPr>
              <a:t>이다</a:t>
            </a:r>
            <a:r>
              <a:rPr lang="en-US" altLang="ko-KR" sz="2400" b="1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rgbClr val="000000"/>
                </a:solidFill>
              </a:rPr>
              <a:t>만들어낸 파생변수가 상위 순위에 몇몇 보인다</a:t>
            </a:r>
            <a:r>
              <a:rPr lang="en-US" altLang="ko-KR" sz="2400" b="1" dirty="0">
                <a:solidFill>
                  <a:srgbClr val="000000"/>
                </a:solidFill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</a:rPr>
              <a:t>-	ex) </a:t>
            </a:r>
            <a:r>
              <a:rPr lang="ko-KR" altLang="en-US" sz="2400" b="1" dirty="0">
                <a:solidFill>
                  <a:srgbClr val="000000"/>
                </a:solidFill>
              </a:rPr>
              <a:t>일을 시작한 나이</a:t>
            </a:r>
            <a:r>
              <a:rPr lang="en-US" altLang="ko-KR" sz="2400" b="1" dirty="0">
                <a:solidFill>
                  <a:srgbClr val="000000"/>
                </a:solidFill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</a:rPr>
              <a:t>실질적 경제활동 인원 수</a:t>
            </a:r>
            <a:r>
              <a:rPr lang="en-US" altLang="ko-KR" sz="2400" b="1" dirty="0">
                <a:solidFill>
                  <a:srgbClr val="000000"/>
                </a:solidFill>
              </a:rPr>
              <a:t>..</a:t>
            </a:r>
          </a:p>
          <a:p>
            <a:pPr lvl="1">
              <a:lnSpc>
                <a:spcPct val="150000"/>
              </a:lnSpc>
            </a:pPr>
            <a:endParaRPr lang="en-US" altLang="ko-KR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6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50B921-C78F-456A-9612-B27F38E14114}"/>
              </a:ext>
            </a:extLst>
          </p:cNvPr>
          <p:cNvSpPr txBox="1"/>
          <p:nvPr/>
        </p:nvSpPr>
        <p:spPr>
          <a:xfrm>
            <a:off x="874643" y="1309079"/>
            <a:ext cx="10442714" cy="832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spc="-150" dirty="0" err="1">
                <a:solidFill>
                  <a:schemeClr val="bg1"/>
                </a:solidFill>
              </a:rPr>
              <a:t>Optuna</a:t>
            </a:r>
            <a:r>
              <a:rPr lang="en-US" altLang="ko-KR" sz="3600" b="1" spc="-150" dirty="0">
                <a:solidFill>
                  <a:schemeClr val="bg1"/>
                </a:solidFill>
              </a:rPr>
              <a:t> + </a:t>
            </a:r>
            <a:r>
              <a:rPr lang="ko-KR" altLang="en-US" sz="3600" b="1" spc="-150" dirty="0" err="1">
                <a:solidFill>
                  <a:schemeClr val="bg1"/>
                </a:solidFill>
              </a:rPr>
              <a:t>모델별</a:t>
            </a:r>
            <a:r>
              <a:rPr lang="en-US" altLang="ko-KR" sz="3600" b="1" spc="-150" dirty="0">
                <a:solidFill>
                  <a:schemeClr val="bg1"/>
                </a:solidFill>
              </a:rPr>
              <a:t> validation set </a:t>
            </a:r>
            <a:r>
              <a:rPr lang="ko-KR" altLang="en-US" sz="3600" b="1" spc="-150" dirty="0">
                <a:solidFill>
                  <a:schemeClr val="bg1"/>
                </a:solidFill>
              </a:rPr>
              <a:t>예측 성능 지표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D01CC-5F2E-408A-B60D-F20D7214D176}"/>
              </a:ext>
            </a:extLst>
          </p:cNvPr>
          <p:cNvSpPr txBox="1"/>
          <p:nvPr/>
        </p:nvSpPr>
        <p:spPr>
          <a:xfrm>
            <a:off x="1102372" y="513065"/>
            <a:ext cx="1385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r>
              <a:rPr lang="en-US" altLang="ko-KR" sz="4800" dirty="0">
                <a:solidFill>
                  <a:schemeClr val="bg1"/>
                </a:solidFill>
              </a:rPr>
              <a:t>4-3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03678-77BC-4603-8282-F3F9B1FACDF4}"/>
              </a:ext>
            </a:extLst>
          </p:cNvPr>
          <p:cNvSpPr txBox="1"/>
          <p:nvPr/>
        </p:nvSpPr>
        <p:spPr>
          <a:xfrm>
            <a:off x="3372736" y="2938078"/>
            <a:ext cx="5446528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en-US" altLang="ko-KR" sz="2800" b="1" spc="-150" dirty="0" err="1">
                <a:solidFill>
                  <a:schemeClr val="bg1"/>
                </a:solidFill>
              </a:rPr>
              <a:t>RandomForest</a:t>
            </a:r>
            <a:endParaRPr lang="en-US" altLang="ko-KR" sz="2800" b="1" spc="-150" dirty="0">
              <a:solidFill>
                <a:schemeClr val="bg1"/>
              </a:solidFill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en-US" altLang="ko-KR" sz="2800" b="1" spc="-150" dirty="0" err="1">
                <a:solidFill>
                  <a:schemeClr val="bg1"/>
                </a:solidFill>
              </a:rPr>
              <a:t>XGBoost</a:t>
            </a:r>
            <a:endParaRPr lang="en-US" altLang="ko-KR" sz="2800" b="1" spc="-150" dirty="0">
              <a:solidFill>
                <a:schemeClr val="bg1"/>
              </a:solidFill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en-US" altLang="ko-KR" sz="2800" b="1" spc="-150" dirty="0">
                <a:solidFill>
                  <a:schemeClr val="bg1"/>
                </a:solidFill>
              </a:rPr>
              <a:t>LGBM</a:t>
            </a: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en-US" altLang="ko-KR" sz="2800" b="1" spc="-150" dirty="0" err="1">
                <a:solidFill>
                  <a:schemeClr val="bg1"/>
                </a:solidFill>
              </a:rPr>
              <a:t>CatBoost</a:t>
            </a:r>
            <a:endParaRPr lang="en-US" altLang="ko-KR" sz="28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68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A8579B2-584E-481A-B431-1DA7175B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62" y="2611862"/>
            <a:ext cx="5573640" cy="266936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553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 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Optuna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9761517" y="5867256"/>
            <a:ext cx="1168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            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CE7486-FB05-4162-9481-628237E78AA1}"/>
              </a:ext>
            </a:extLst>
          </p:cNvPr>
          <p:cNvSpPr txBox="1"/>
          <p:nvPr/>
        </p:nvSpPr>
        <p:spPr>
          <a:xfrm>
            <a:off x="1261572" y="835707"/>
            <a:ext cx="10830188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effectLst/>
              </a:rPr>
              <a:t>4</a:t>
            </a:r>
            <a:r>
              <a:rPr lang="ko-KR" altLang="en-US" sz="2400" b="1" dirty="0">
                <a:solidFill>
                  <a:srgbClr val="000000"/>
                </a:solidFill>
                <a:effectLst/>
              </a:rPr>
              <a:t>가지 모델의 </a:t>
            </a:r>
            <a:r>
              <a:rPr lang="ko-KR" altLang="en-US" sz="2400" b="1" dirty="0" err="1">
                <a:solidFill>
                  <a:srgbClr val="000000"/>
                </a:solidFill>
                <a:effectLst/>
              </a:rPr>
              <a:t>하이퍼파라미터</a:t>
            </a:r>
            <a:r>
              <a:rPr lang="ko-KR" altLang="en-US" sz="2400" b="1" dirty="0">
                <a:solidFill>
                  <a:srgbClr val="000000"/>
                </a:solidFill>
                <a:effectLst/>
              </a:rPr>
              <a:t> 최적화</a:t>
            </a:r>
            <a:r>
              <a:rPr lang="en-US" altLang="ko-KR" sz="2400" b="1" dirty="0">
                <a:solidFill>
                  <a:srgbClr val="000000"/>
                </a:solidFill>
                <a:effectLst/>
              </a:rPr>
              <a:t>.</a:t>
            </a:r>
            <a:endParaRPr lang="en-US" altLang="ko-KR" sz="24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ffectLst/>
              </a:rPr>
              <a:t>- </a:t>
            </a:r>
            <a:r>
              <a:rPr lang="en-US" altLang="ko-KR" sz="2000" dirty="0" err="1">
                <a:solidFill>
                  <a:srgbClr val="000000"/>
                </a:solidFill>
                <a:effectLst/>
              </a:rPr>
              <a:t>Optuna</a:t>
            </a:r>
            <a:r>
              <a:rPr lang="ko-KR" altLang="en-US" sz="2000" dirty="0">
                <a:solidFill>
                  <a:srgbClr val="000000"/>
                </a:solidFill>
                <a:effectLst/>
              </a:rPr>
              <a:t>를 이용</a:t>
            </a:r>
            <a:endParaRPr lang="en-US" altLang="ko-KR" sz="200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2E4F0-B1E5-4588-BA12-62C912D5A92A}"/>
              </a:ext>
            </a:extLst>
          </p:cNvPr>
          <p:cNvSpPr txBox="1"/>
          <p:nvPr/>
        </p:nvSpPr>
        <p:spPr>
          <a:xfrm>
            <a:off x="1504162" y="2206460"/>
            <a:ext cx="17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XGBoost</a:t>
            </a:r>
            <a:r>
              <a:rPr lang="en-US" altLang="ko-KR" b="1" dirty="0"/>
              <a:t> </a:t>
            </a:r>
            <a:r>
              <a:rPr lang="ko-KR" altLang="en-US" b="1" dirty="0"/>
              <a:t>예시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6CD6D-5423-4067-841F-E8B8BAF98C63}"/>
              </a:ext>
            </a:extLst>
          </p:cNvPr>
          <p:cNvSpPr txBox="1"/>
          <p:nvPr/>
        </p:nvSpPr>
        <p:spPr>
          <a:xfrm>
            <a:off x="1883049" y="3100330"/>
            <a:ext cx="5194753" cy="18957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05703E-5663-41CE-BDA4-35D7A7EB2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162" y="5446714"/>
            <a:ext cx="8382000" cy="57557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EA25ED-4DCA-4AFF-98FA-70B758F7226C}"/>
              </a:ext>
            </a:extLst>
          </p:cNvPr>
          <p:cNvSpPr txBox="1"/>
          <p:nvPr/>
        </p:nvSpPr>
        <p:spPr>
          <a:xfrm>
            <a:off x="7190595" y="3011247"/>
            <a:ext cx="5141844" cy="66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</a:t>
            </a:r>
            <a:r>
              <a:rPr lang="en-US" altLang="ko-KR" dirty="0"/>
              <a:t>Parameter</a:t>
            </a:r>
            <a:r>
              <a:rPr lang="ko-KR" altLang="en-US" dirty="0"/>
              <a:t>의 범위를 설정해 </a:t>
            </a:r>
            <a:r>
              <a:rPr lang="en-US" altLang="ko-KR" dirty="0"/>
              <a:t>range(</a:t>
            </a:r>
            <a:r>
              <a:rPr lang="en-US" altLang="ko-KR" dirty="0" err="1"/>
              <a:t>start,end,step</a:t>
            </a:r>
            <a:r>
              <a:rPr lang="en-US" altLang="ko-KR" dirty="0"/>
              <a:t>)</a:t>
            </a:r>
            <a:r>
              <a:rPr lang="ko-KR" altLang="en-US" dirty="0"/>
              <a:t>의 형식으로 입력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AA8EC6A-CCE1-4B8D-836D-103A7D30EAB0}"/>
              </a:ext>
            </a:extLst>
          </p:cNvPr>
          <p:cNvCxnSpPr>
            <a:cxnSpLocks/>
          </p:cNvCxnSpPr>
          <p:nvPr/>
        </p:nvCxnSpPr>
        <p:spPr>
          <a:xfrm>
            <a:off x="6184900" y="4074704"/>
            <a:ext cx="24952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CFA40B-F97B-40DD-B9A3-6C9ECC2DB6B2}"/>
              </a:ext>
            </a:extLst>
          </p:cNvPr>
          <p:cNvCxnSpPr/>
          <p:nvPr/>
        </p:nvCxnSpPr>
        <p:spPr>
          <a:xfrm flipV="1">
            <a:off x="8680174" y="3644348"/>
            <a:ext cx="0" cy="430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6883F1A-1878-46DF-A1BA-D86314B959E3}"/>
              </a:ext>
            </a:extLst>
          </p:cNvPr>
          <p:cNvCxnSpPr/>
          <p:nvPr/>
        </p:nvCxnSpPr>
        <p:spPr>
          <a:xfrm>
            <a:off x="6184900" y="3429000"/>
            <a:ext cx="0" cy="6457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CE493DA-DE63-4ABF-8A64-5E6D3FA44160}"/>
              </a:ext>
            </a:extLst>
          </p:cNvPr>
          <p:cNvCxnSpPr>
            <a:cxnSpLocks/>
          </p:cNvCxnSpPr>
          <p:nvPr/>
        </p:nvCxnSpPr>
        <p:spPr>
          <a:xfrm>
            <a:off x="4916557" y="3429000"/>
            <a:ext cx="17601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79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626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RandomForest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721859-19C4-4576-B8A8-B12E0D63F957}"/>
              </a:ext>
            </a:extLst>
          </p:cNvPr>
          <p:cNvSpPr txBox="1"/>
          <p:nvPr/>
        </p:nvSpPr>
        <p:spPr>
          <a:xfrm>
            <a:off x="2166495" y="1587643"/>
            <a:ext cx="234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  </a:t>
            </a:r>
            <a:r>
              <a:rPr lang="en-US" altLang="ko-KR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Optuna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Parameters  &gt;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57CEE-8D7B-4F3C-A97F-3C4C9708B369}"/>
              </a:ext>
            </a:extLst>
          </p:cNvPr>
          <p:cNvSpPr txBox="1"/>
          <p:nvPr/>
        </p:nvSpPr>
        <p:spPr>
          <a:xfrm>
            <a:off x="7381060" y="1584847"/>
            <a:ext cx="3512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  Accuracy Results  ( Over Sampling ) &gt;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CAA88F-B627-4F6A-9244-492D5849C087}"/>
              </a:ext>
            </a:extLst>
          </p:cNvPr>
          <p:cNvSpPr txBox="1"/>
          <p:nvPr/>
        </p:nvSpPr>
        <p:spPr>
          <a:xfrm>
            <a:off x="1364492" y="2536199"/>
            <a:ext cx="41280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</a:t>
            </a:r>
            <a:r>
              <a:rPr lang="en-US" altLang="ko-KR" sz="36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n_estimators</a:t>
            </a:r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’  :  483, </a:t>
            </a:r>
          </a:p>
          <a:p>
            <a:pPr algn="ctr"/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</a:t>
            </a:r>
            <a:r>
              <a:rPr lang="en-US" altLang="ko-KR" sz="36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max_depth</a:t>
            </a:r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’  :   40, </a:t>
            </a:r>
          </a:p>
          <a:p>
            <a:pPr algn="ctr"/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</a:t>
            </a:r>
            <a:r>
              <a:rPr lang="en-US" altLang="ko-KR" sz="36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min_samples_split</a:t>
            </a:r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’  :   30, </a:t>
            </a:r>
          </a:p>
          <a:p>
            <a:pPr algn="ctr"/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</a:t>
            </a:r>
            <a:r>
              <a:rPr lang="en-US" altLang="ko-KR" sz="36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min_samples_leaf</a:t>
            </a:r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’  :   31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16EE7D0-176B-4F70-AC12-BDB45DC1BC33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06E9D05-F385-4CB4-8D59-4B26CDFE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64" y="2194083"/>
            <a:ext cx="4791436" cy="34766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940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50B921-C78F-456A-9612-B27F38E14114}"/>
              </a:ext>
            </a:extLst>
          </p:cNvPr>
          <p:cNvSpPr txBox="1"/>
          <p:nvPr/>
        </p:nvSpPr>
        <p:spPr>
          <a:xfrm>
            <a:off x="874643" y="1309079"/>
            <a:ext cx="10442714" cy="832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spc="-150" dirty="0">
                <a:solidFill>
                  <a:schemeClr val="bg1"/>
                </a:solidFill>
              </a:rPr>
              <a:t>분석 기법 결정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D01CC-5F2E-408A-B60D-F20D7214D176}"/>
              </a:ext>
            </a:extLst>
          </p:cNvPr>
          <p:cNvSpPr txBox="1"/>
          <p:nvPr/>
        </p:nvSpPr>
        <p:spPr>
          <a:xfrm>
            <a:off x="1102372" y="513065"/>
            <a:ext cx="1385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r>
              <a:rPr lang="en-US" altLang="ko-KR" sz="4800" dirty="0">
                <a:solidFill>
                  <a:schemeClr val="bg1"/>
                </a:solidFill>
              </a:rPr>
              <a:t>4-1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2BEEE-AA71-4C8F-A37B-8BEA871DE00F}"/>
              </a:ext>
            </a:extLst>
          </p:cNvPr>
          <p:cNvSpPr txBox="1"/>
          <p:nvPr/>
        </p:nvSpPr>
        <p:spPr>
          <a:xfrm>
            <a:off x="3751385" y="2938078"/>
            <a:ext cx="4689230" cy="1745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250000"/>
              </a:lnSpc>
              <a:buAutoNum type="arabicPeriod"/>
            </a:pPr>
            <a:r>
              <a:rPr lang="ko-KR" altLang="en-US" sz="2800" b="1" spc="-150" dirty="0">
                <a:solidFill>
                  <a:schemeClr val="bg1"/>
                </a:solidFill>
              </a:rPr>
              <a:t>데이터 활용 방안</a:t>
            </a:r>
            <a:endParaRPr lang="en-US" altLang="ko-KR" sz="2800" b="1" spc="-150" dirty="0">
              <a:solidFill>
                <a:schemeClr val="bg1"/>
              </a:solidFill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ko-KR" altLang="en-US" sz="2800" b="1" spc="-150" dirty="0">
                <a:solidFill>
                  <a:schemeClr val="bg1"/>
                </a:solidFill>
              </a:rPr>
              <a:t>목표</a:t>
            </a:r>
          </a:p>
        </p:txBody>
      </p:sp>
    </p:spTree>
    <p:extLst>
      <p:ext uri="{BB962C8B-B14F-4D97-AF65-F5344CB8AC3E}">
        <p14:creationId xmlns:p14="http://schemas.microsoft.com/office/powerpoint/2010/main" val="232360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626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RandomForest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57CEE-8D7B-4F3C-A97F-3C4C9708B369}"/>
              </a:ext>
            </a:extLst>
          </p:cNvPr>
          <p:cNvSpPr txBox="1"/>
          <p:nvPr/>
        </p:nvSpPr>
        <p:spPr>
          <a:xfrm>
            <a:off x="4938058" y="1293299"/>
            <a:ext cx="2315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  Feature Importance &gt;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16EE7D0-176B-4F70-AC12-BDB45DC1BC33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24780210-BF08-4C6B-B1C3-45F8349F9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4964"/>
            <a:ext cx="7315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89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XGBoost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721859-19C4-4576-B8A8-B12E0D63F957}"/>
              </a:ext>
            </a:extLst>
          </p:cNvPr>
          <p:cNvSpPr txBox="1"/>
          <p:nvPr/>
        </p:nvSpPr>
        <p:spPr>
          <a:xfrm>
            <a:off x="2166495" y="1587643"/>
            <a:ext cx="234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  </a:t>
            </a:r>
            <a:r>
              <a:rPr lang="en-US" altLang="ko-KR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Optuna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Parameters  &gt;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57CEE-8D7B-4F3C-A97F-3C4C9708B369}"/>
              </a:ext>
            </a:extLst>
          </p:cNvPr>
          <p:cNvSpPr txBox="1"/>
          <p:nvPr/>
        </p:nvSpPr>
        <p:spPr>
          <a:xfrm>
            <a:off x="7381060" y="1584847"/>
            <a:ext cx="3512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  Accuracy Results  ( Over Sampling ) &gt;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CAA88F-B627-4F6A-9244-492D5849C087}"/>
              </a:ext>
            </a:extLst>
          </p:cNvPr>
          <p:cNvSpPr txBox="1"/>
          <p:nvPr/>
        </p:nvSpPr>
        <p:spPr>
          <a:xfrm>
            <a:off x="1452260" y="2507901"/>
            <a:ext cx="4082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</a:t>
            </a:r>
            <a:r>
              <a:rPr lang="en-US" altLang="ko-KR" sz="36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learning_rate</a:t>
            </a:r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’ :  0.02, </a:t>
            </a:r>
          </a:p>
          <a:p>
            <a:pPr algn="ctr"/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</a:t>
            </a:r>
            <a:r>
              <a:rPr lang="en-US" altLang="ko-KR" sz="36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n_estimators</a:t>
            </a:r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’ :  292, </a:t>
            </a:r>
          </a:p>
          <a:p>
            <a:pPr algn="ctr"/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</a:t>
            </a:r>
            <a:r>
              <a:rPr lang="en-US" altLang="ko-KR" sz="36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max_depth</a:t>
            </a:r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': 16,</a:t>
            </a:r>
          </a:p>
          <a:p>
            <a:pPr algn="ctr"/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'</a:t>
            </a:r>
            <a:r>
              <a:rPr lang="en-US" altLang="ko-KR" sz="36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colsample_bytree</a:t>
            </a:r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': 0.5, </a:t>
            </a:r>
          </a:p>
          <a:p>
            <a:pPr algn="ctr"/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'subsample': 0.7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16EE7D0-176B-4F70-AC12-BDB45DC1BC33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C03C107-CF39-47CF-AF43-21A2E2389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73" y="2194083"/>
            <a:ext cx="4784418" cy="34899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108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XGBoost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57CEE-8D7B-4F3C-A97F-3C4C9708B369}"/>
              </a:ext>
            </a:extLst>
          </p:cNvPr>
          <p:cNvSpPr txBox="1"/>
          <p:nvPr/>
        </p:nvSpPr>
        <p:spPr>
          <a:xfrm>
            <a:off x="4938058" y="1293299"/>
            <a:ext cx="2315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  Feature Importance &gt;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16EE7D0-176B-4F70-AC12-BDB45DC1BC33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49A92F9-01EE-4B46-98E6-D7788BFC6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94162"/>
            <a:ext cx="7315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16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42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LGBM  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721859-19C4-4576-B8A8-B12E0D63F957}"/>
              </a:ext>
            </a:extLst>
          </p:cNvPr>
          <p:cNvSpPr txBox="1"/>
          <p:nvPr/>
        </p:nvSpPr>
        <p:spPr>
          <a:xfrm>
            <a:off x="2166495" y="1587643"/>
            <a:ext cx="234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  </a:t>
            </a:r>
            <a:r>
              <a:rPr lang="en-US" altLang="ko-KR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Optuna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Parameters  &gt;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57CEE-8D7B-4F3C-A97F-3C4C9708B369}"/>
              </a:ext>
            </a:extLst>
          </p:cNvPr>
          <p:cNvSpPr txBox="1"/>
          <p:nvPr/>
        </p:nvSpPr>
        <p:spPr>
          <a:xfrm>
            <a:off x="7381060" y="1584847"/>
            <a:ext cx="3512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  Accuracy Results  ( Over Sampling ) &gt;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CAA88F-B627-4F6A-9244-492D5849C087}"/>
              </a:ext>
            </a:extLst>
          </p:cNvPr>
          <p:cNvSpPr txBox="1"/>
          <p:nvPr/>
        </p:nvSpPr>
        <p:spPr>
          <a:xfrm>
            <a:off x="590771" y="2194083"/>
            <a:ext cx="584570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max_depth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': 20, </a:t>
            </a:r>
          </a:p>
          <a:p>
            <a:pPr algn="ctr"/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num_leaves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': 214, </a:t>
            </a:r>
          </a:p>
          <a:p>
            <a:pPr algn="ctr"/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colsample_bytree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': 0.5274034664069657, </a:t>
            </a:r>
          </a:p>
          <a:p>
            <a:pPr algn="ctr"/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'subsample': 0.42727747704497043,</a:t>
            </a:r>
          </a:p>
          <a:p>
            <a:pPr algn="ctr"/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'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subsample_freq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': 2, </a:t>
            </a:r>
          </a:p>
          <a:p>
            <a:pPr algn="ctr"/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min_child_samples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': 34, </a:t>
            </a:r>
          </a:p>
          <a:p>
            <a:pPr algn="ctr"/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max_bin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': 357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16EE7D0-176B-4F70-AC12-BDB45DC1BC33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C03C107-CF39-47CF-AF43-21A2E2389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73" y="2194083"/>
            <a:ext cx="4784418" cy="34899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F74F716-8F00-4FAF-95C0-258D8399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973" y="2194082"/>
            <a:ext cx="4784418" cy="3489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2498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318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LGBM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57CEE-8D7B-4F3C-A97F-3C4C9708B369}"/>
              </a:ext>
            </a:extLst>
          </p:cNvPr>
          <p:cNvSpPr txBox="1"/>
          <p:nvPr/>
        </p:nvSpPr>
        <p:spPr>
          <a:xfrm>
            <a:off x="4938058" y="1293299"/>
            <a:ext cx="2315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  Feature Importance &gt;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16EE7D0-176B-4F70-AC12-BDB45DC1BC33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66E75EB-C7E4-4C94-9C6E-3FBBA9822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4964"/>
            <a:ext cx="7315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1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103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9761517" y="5867256"/>
            <a:ext cx="1168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            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CE7486-FB05-4162-9481-628237E78AA1}"/>
              </a:ext>
            </a:extLst>
          </p:cNvPr>
          <p:cNvSpPr txBox="1"/>
          <p:nvPr/>
        </p:nvSpPr>
        <p:spPr>
          <a:xfrm>
            <a:off x="1261572" y="473877"/>
            <a:ext cx="10830188" cy="6046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effectLst/>
              </a:rPr>
              <a:t> </a:t>
            </a:r>
            <a:endParaRPr lang="en-US" altLang="ko-KR" sz="24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solidFill>
                  <a:srgbClr val="000000"/>
                </a:solidFill>
              </a:rPr>
              <a:t>GridSearch</a:t>
            </a:r>
            <a:r>
              <a:rPr lang="ko-KR" altLang="en-US" sz="2400" b="1" dirty="0">
                <a:solidFill>
                  <a:srgbClr val="000000"/>
                </a:solidFill>
              </a:rPr>
              <a:t>를 했을 때 보다는</a:t>
            </a:r>
            <a:r>
              <a:rPr lang="en-US" altLang="ko-KR" sz="2400" b="1" dirty="0">
                <a:solidFill>
                  <a:srgbClr val="000000"/>
                </a:solidFill>
              </a:rPr>
              <a:t>, 0</a:t>
            </a:r>
            <a:r>
              <a:rPr lang="ko-KR" altLang="en-US" sz="2400" b="1" dirty="0">
                <a:solidFill>
                  <a:srgbClr val="000000"/>
                </a:solidFill>
              </a:rPr>
              <a:t>과 </a:t>
            </a:r>
            <a:r>
              <a:rPr lang="en-US" altLang="ko-KR" sz="2400" b="1" dirty="0">
                <a:solidFill>
                  <a:srgbClr val="000000"/>
                </a:solidFill>
              </a:rPr>
              <a:t>1 class </a:t>
            </a:r>
            <a:r>
              <a:rPr lang="ko-KR" altLang="en-US" sz="2400" b="1" dirty="0">
                <a:solidFill>
                  <a:srgbClr val="000000"/>
                </a:solidFill>
              </a:rPr>
              <a:t>예측 성공률이 떨어진다</a:t>
            </a:r>
            <a:r>
              <a:rPr lang="en-US" altLang="ko-KR" sz="2400" b="1" dirty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effectLst/>
              </a:rPr>
              <a:t>-	recal</a:t>
            </a:r>
            <a:r>
              <a:rPr lang="en-US" altLang="ko-KR" sz="2400" b="1" dirty="0">
                <a:solidFill>
                  <a:srgbClr val="000000"/>
                </a:solidFill>
              </a:rPr>
              <a:t>l, precision ..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solidFill>
                  <a:srgbClr val="000000"/>
                </a:solidFill>
              </a:rPr>
              <a:t>GridSearch</a:t>
            </a:r>
            <a:r>
              <a:rPr lang="ko-KR" altLang="en-US" sz="2400" b="1" dirty="0">
                <a:solidFill>
                  <a:srgbClr val="000000"/>
                </a:solidFill>
              </a:rPr>
              <a:t>를 했을 때 보다</a:t>
            </a:r>
            <a:r>
              <a:rPr lang="en-US" altLang="ko-KR" sz="2400" b="1" dirty="0">
                <a:solidFill>
                  <a:srgbClr val="000000"/>
                </a:solidFill>
              </a:rPr>
              <a:t>,</a:t>
            </a:r>
            <a:r>
              <a:rPr lang="ko-KR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</a:rPr>
              <a:t>log_loss</a:t>
            </a:r>
            <a:r>
              <a:rPr lang="ko-KR" altLang="en-US" sz="2400" b="1" dirty="0">
                <a:solidFill>
                  <a:srgbClr val="000000"/>
                </a:solidFill>
              </a:rPr>
              <a:t>가 높아진다</a:t>
            </a:r>
            <a:r>
              <a:rPr lang="en-US" altLang="ko-KR" sz="2400" b="1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solidFill>
                  <a:srgbClr val="000000"/>
                </a:solidFill>
              </a:rPr>
              <a:t>GridSearch</a:t>
            </a:r>
            <a:r>
              <a:rPr lang="ko-KR" altLang="en-US" sz="2400" b="1" dirty="0">
                <a:solidFill>
                  <a:srgbClr val="000000"/>
                </a:solidFill>
              </a:rPr>
              <a:t> 보다 정해주는 </a:t>
            </a:r>
            <a:r>
              <a:rPr lang="en-US" altLang="ko-KR" sz="2400" b="1" dirty="0">
                <a:solidFill>
                  <a:srgbClr val="000000"/>
                </a:solidFill>
              </a:rPr>
              <a:t>Parameters</a:t>
            </a:r>
            <a:r>
              <a:rPr lang="ko-KR" altLang="en-US" sz="2400" b="1" dirty="0">
                <a:solidFill>
                  <a:srgbClr val="000000"/>
                </a:solidFill>
              </a:rPr>
              <a:t>의 수가 많아 진다</a:t>
            </a:r>
            <a:r>
              <a:rPr lang="en-US" altLang="ko-KR" sz="2400" b="1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rgbClr val="000000"/>
                </a:solidFill>
              </a:rPr>
              <a:t>실제 </a:t>
            </a:r>
            <a:r>
              <a:rPr lang="en-US" altLang="ko-KR" sz="2400" b="1" dirty="0">
                <a:solidFill>
                  <a:srgbClr val="000000"/>
                </a:solidFill>
              </a:rPr>
              <a:t>Test set</a:t>
            </a:r>
            <a:r>
              <a:rPr lang="ko-KR" altLang="en-US" sz="2400" b="1" dirty="0">
                <a:solidFill>
                  <a:srgbClr val="000000"/>
                </a:solidFill>
              </a:rPr>
              <a:t>으로 </a:t>
            </a:r>
            <a:r>
              <a:rPr lang="en-US" altLang="ko-KR" sz="2400" b="1" dirty="0">
                <a:solidFill>
                  <a:srgbClr val="000000"/>
                </a:solidFill>
              </a:rPr>
              <a:t>DACON </a:t>
            </a:r>
            <a:r>
              <a:rPr lang="ko-KR" altLang="en-US" sz="2400" b="1" dirty="0">
                <a:solidFill>
                  <a:srgbClr val="000000"/>
                </a:solidFill>
              </a:rPr>
              <a:t>홈페이지에서 실행 결과</a:t>
            </a:r>
            <a:r>
              <a:rPr lang="en-US" altLang="ko-KR" sz="2400" b="1" dirty="0">
                <a:solidFill>
                  <a:srgbClr val="000000"/>
                </a:solidFill>
              </a:rPr>
              <a:t>, </a:t>
            </a:r>
            <a:r>
              <a:rPr lang="en-US" altLang="ko-KR" sz="2400" b="1" dirty="0" err="1">
                <a:solidFill>
                  <a:srgbClr val="000000"/>
                </a:solidFill>
              </a:rPr>
              <a:t>GridSearch</a:t>
            </a:r>
            <a:r>
              <a:rPr lang="ko-KR" altLang="en-US" sz="2400" b="1" dirty="0">
                <a:solidFill>
                  <a:srgbClr val="000000"/>
                </a:solidFill>
              </a:rPr>
              <a:t>보다 좋은 </a:t>
            </a:r>
            <a:r>
              <a:rPr lang="en-US" altLang="ko-KR" sz="2400" b="1" dirty="0" err="1">
                <a:solidFill>
                  <a:srgbClr val="000000"/>
                </a:solidFill>
              </a:rPr>
              <a:t>logloss</a:t>
            </a:r>
            <a:r>
              <a:rPr lang="ko-KR" altLang="en-US" sz="2400" b="1" dirty="0">
                <a:solidFill>
                  <a:srgbClr val="000000"/>
                </a:solidFill>
              </a:rPr>
              <a:t>를 보여주는 결과도 있었다</a:t>
            </a:r>
            <a:endParaRPr lang="en-US" altLang="ko-KR" sz="2400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7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08F4649-E015-4EBC-9491-A85C0D4C44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BF2831F-6A3A-41F8-9FE2-7D5455071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609600"/>
            <a:ext cx="10972800" cy="567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1B48AF-FE81-489E-B847-ABFCE3DD81D4}"/>
              </a:ext>
            </a:extLst>
          </p:cNvPr>
          <p:cNvSpPr txBox="1"/>
          <p:nvPr/>
        </p:nvSpPr>
        <p:spPr>
          <a:xfrm>
            <a:off x="2451652" y="2921168"/>
            <a:ext cx="7288696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5.  </a:t>
            </a:r>
            <a:r>
              <a:rPr lang="ko-KR" altLang="en-US" sz="60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7476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50B921-C78F-456A-9612-B27F38E14114}"/>
              </a:ext>
            </a:extLst>
          </p:cNvPr>
          <p:cNvSpPr txBox="1"/>
          <p:nvPr/>
        </p:nvSpPr>
        <p:spPr>
          <a:xfrm>
            <a:off x="874643" y="1309079"/>
            <a:ext cx="10442714" cy="832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spc="-15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D01CC-5F2E-408A-B60D-F20D7214D176}"/>
              </a:ext>
            </a:extLst>
          </p:cNvPr>
          <p:cNvSpPr txBox="1"/>
          <p:nvPr/>
        </p:nvSpPr>
        <p:spPr>
          <a:xfrm>
            <a:off x="1102372" y="513065"/>
            <a:ext cx="1385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r>
              <a:rPr lang="en-US" altLang="ko-KR" sz="4800" dirty="0">
                <a:solidFill>
                  <a:schemeClr val="bg1"/>
                </a:solidFill>
              </a:rPr>
              <a:t>5-1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2BEEE-AA71-4C8F-A37B-8BEA871DE00F}"/>
              </a:ext>
            </a:extLst>
          </p:cNvPr>
          <p:cNvSpPr txBox="1"/>
          <p:nvPr/>
        </p:nvSpPr>
        <p:spPr>
          <a:xfrm>
            <a:off x="3751385" y="2938078"/>
            <a:ext cx="4689230" cy="2068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250000"/>
              </a:lnSpc>
              <a:buAutoNum type="arabicPeriod"/>
            </a:pPr>
            <a:r>
              <a:rPr lang="ko-KR" altLang="en-US" sz="2800" b="1" spc="-150" dirty="0">
                <a:solidFill>
                  <a:schemeClr val="bg1"/>
                </a:solidFill>
              </a:rPr>
              <a:t>분석 결과 해석</a:t>
            </a:r>
            <a:endParaRPr lang="en-US" altLang="ko-KR" sz="2800" b="1" spc="-150" dirty="0">
              <a:solidFill>
                <a:schemeClr val="bg1"/>
              </a:solidFill>
            </a:endParaRPr>
          </a:p>
          <a:p>
            <a:pPr marL="514350" indent="-514350" algn="ctr">
              <a:lnSpc>
                <a:spcPct val="250000"/>
              </a:lnSpc>
              <a:buAutoNum type="arabicPeriod"/>
            </a:pPr>
            <a:endParaRPr lang="ko-KR" altLang="en-US" sz="28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45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분석 결과 해석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9761517" y="5867256"/>
            <a:ext cx="1168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            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CE7486-FB05-4162-9481-628237E78AA1}"/>
              </a:ext>
            </a:extLst>
          </p:cNvPr>
          <p:cNvSpPr txBox="1"/>
          <p:nvPr/>
        </p:nvSpPr>
        <p:spPr>
          <a:xfrm>
            <a:off x="1261572" y="473877"/>
            <a:ext cx="10830188" cy="5769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effectLst/>
              </a:rPr>
              <a:t> </a:t>
            </a:r>
            <a:endParaRPr lang="en-US" altLang="ko-KR" sz="24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rgbClr val="000000"/>
                </a:solidFill>
                <a:effectLst/>
              </a:rPr>
              <a:t>Begin</a:t>
            </a:r>
            <a:r>
              <a:rPr lang="ko-KR" altLang="en-US" sz="2400" b="1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effectLst/>
              </a:rPr>
              <a:t>Mon</a:t>
            </a:r>
            <a:r>
              <a:rPr lang="en-US" altLang="ko-KR" sz="2400" b="1" dirty="0">
                <a:solidFill>
                  <a:srgbClr val="000000"/>
                </a:solidFill>
              </a:rPr>
              <a:t>th, Begin Year </a:t>
            </a:r>
            <a:r>
              <a:rPr lang="ko-KR" altLang="en-US" sz="2400" b="1" dirty="0">
                <a:solidFill>
                  <a:srgbClr val="000000"/>
                </a:solidFill>
              </a:rPr>
              <a:t>등 신용카드를 발급받은 시점이 중요 </a:t>
            </a:r>
            <a:r>
              <a:rPr lang="en-US" altLang="ko-KR" sz="2400" b="1" dirty="0">
                <a:solidFill>
                  <a:srgbClr val="000000"/>
                </a:solidFill>
              </a:rPr>
              <a:t>feature</a:t>
            </a:r>
            <a:r>
              <a:rPr lang="ko-KR" altLang="en-US" sz="2400" b="1" dirty="0">
                <a:solidFill>
                  <a:srgbClr val="000000"/>
                </a:solidFill>
              </a:rPr>
              <a:t>이다</a:t>
            </a:r>
            <a:r>
              <a:rPr lang="en-US" altLang="ko-KR" sz="2400" b="1" dirty="0">
                <a:solidFill>
                  <a:srgbClr val="000000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rgbClr val="000000"/>
                </a:solidFill>
              </a:rPr>
              <a:t>신용도에 영향을 주는 변수는 시간 변수일 가능성이 크다 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err="1">
                <a:solidFill>
                  <a:srgbClr val="000000"/>
                </a:solidFill>
              </a:rPr>
              <a:t>머신러닝</a:t>
            </a:r>
            <a:r>
              <a:rPr lang="ko-KR" altLang="en-US" sz="2000" b="1" dirty="0">
                <a:solidFill>
                  <a:srgbClr val="000000"/>
                </a:solidFill>
              </a:rPr>
              <a:t> 모델 특성상</a:t>
            </a:r>
            <a:r>
              <a:rPr lang="en-US" altLang="ko-KR" sz="2000" b="1" dirty="0">
                <a:solidFill>
                  <a:srgbClr val="000000"/>
                </a:solidFill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</a:rPr>
              <a:t>단위 당 확률변화 등의 영향은 알 수 없다</a:t>
            </a:r>
            <a:r>
              <a:rPr lang="en-US" altLang="ko-KR" sz="2000" b="1" dirty="0">
                <a:solidFill>
                  <a:srgbClr val="000000"/>
                </a:solidFill>
              </a:rPr>
              <a:t>.</a:t>
            </a:r>
            <a:r>
              <a:rPr lang="ko-KR" altLang="en-US" sz="2000" b="1" dirty="0">
                <a:solidFill>
                  <a:srgbClr val="000000"/>
                </a:solidFill>
              </a:rPr>
              <a:t> 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rgbClr val="000000"/>
                </a:solidFill>
              </a:rPr>
              <a:t>만들어낸 파생변수가 모델에 잘 녹아 들어갔음을 확인했다</a:t>
            </a:r>
            <a:r>
              <a:rPr lang="en-US" altLang="ko-KR" sz="2400" b="1" dirty="0">
                <a:solidFill>
                  <a:srgbClr val="000000"/>
                </a:solidFill>
              </a:rPr>
              <a:t>. 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rgbClr val="000000"/>
                </a:solidFill>
              </a:rPr>
              <a:t>Ex) </a:t>
            </a:r>
            <a:r>
              <a:rPr lang="ko-KR" altLang="en-US" sz="2000" b="1" dirty="0">
                <a:solidFill>
                  <a:srgbClr val="000000"/>
                </a:solidFill>
              </a:rPr>
              <a:t>일을 시작한 나이</a:t>
            </a:r>
            <a:r>
              <a:rPr lang="en-US" altLang="ko-KR" sz="2000" b="1" dirty="0">
                <a:solidFill>
                  <a:srgbClr val="000000"/>
                </a:solidFill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</a:rPr>
              <a:t>실질적 경제활동 인원 수</a:t>
            </a:r>
            <a:r>
              <a:rPr lang="en-US" altLang="ko-KR" sz="2000" b="1" dirty="0">
                <a:solidFill>
                  <a:srgbClr val="000000"/>
                </a:solidFill>
              </a:rPr>
              <a:t>..</a:t>
            </a:r>
            <a:endParaRPr lang="en-US" altLang="ko-KR" b="1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rgbClr val="000000"/>
                </a:solidFill>
              </a:rPr>
              <a:t>Oversampling</a:t>
            </a:r>
            <a:r>
              <a:rPr lang="ko-KR" altLang="en-US" sz="2400" b="1" dirty="0">
                <a:solidFill>
                  <a:srgbClr val="000000"/>
                </a:solidFill>
              </a:rPr>
              <a:t>이 불균형한 데이터를 보완해주었다</a:t>
            </a:r>
            <a:r>
              <a:rPr lang="en-US" altLang="ko-KR" sz="2400" b="1" dirty="0">
                <a:solidFill>
                  <a:srgbClr val="000000"/>
                </a:solidFill>
              </a:rPr>
              <a:t>. (validation set </a:t>
            </a:r>
            <a:r>
              <a:rPr lang="ko-KR" altLang="en-US" sz="2400" b="1" dirty="0">
                <a:solidFill>
                  <a:srgbClr val="000000"/>
                </a:solidFill>
              </a:rPr>
              <a:t>한정</a:t>
            </a:r>
            <a:r>
              <a:rPr lang="en-US" altLang="ko-KR" sz="2400" b="1" dirty="0">
                <a:solidFill>
                  <a:srgbClr val="00000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</a:rPr>
              <a:t> 불균형한 라벨의 비율을 가진 데이터에서 예측 성능이 상당히 많이 향상되었다</a:t>
            </a:r>
            <a:r>
              <a:rPr lang="en-US" altLang="ko-KR" sz="2000" b="1" dirty="0">
                <a:solidFill>
                  <a:srgbClr val="000000"/>
                </a:solidFill>
              </a:rPr>
              <a:t>.</a:t>
            </a:r>
            <a:endParaRPr lang="en-US" altLang="ko-KR" sz="2400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6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50B921-C78F-456A-9612-B27F38E14114}"/>
              </a:ext>
            </a:extLst>
          </p:cNvPr>
          <p:cNvSpPr txBox="1"/>
          <p:nvPr/>
        </p:nvSpPr>
        <p:spPr>
          <a:xfrm>
            <a:off x="874643" y="1309079"/>
            <a:ext cx="10442714" cy="832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spc="-150" dirty="0">
                <a:solidFill>
                  <a:schemeClr val="bg1"/>
                </a:solidFill>
              </a:rPr>
              <a:t>한계점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D01CC-5F2E-408A-B60D-F20D7214D176}"/>
              </a:ext>
            </a:extLst>
          </p:cNvPr>
          <p:cNvSpPr txBox="1"/>
          <p:nvPr/>
        </p:nvSpPr>
        <p:spPr>
          <a:xfrm>
            <a:off x="1102372" y="513065"/>
            <a:ext cx="1385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r>
              <a:rPr lang="en-US" altLang="ko-KR" sz="4800" dirty="0">
                <a:solidFill>
                  <a:schemeClr val="bg1"/>
                </a:solidFill>
              </a:rPr>
              <a:t>5-2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2BEEE-AA71-4C8F-A37B-8BEA871DE00F}"/>
              </a:ext>
            </a:extLst>
          </p:cNvPr>
          <p:cNvSpPr txBox="1"/>
          <p:nvPr/>
        </p:nvSpPr>
        <p:spPr>
          <a:xfrm>
            <a:off x="3751385" y="2938078"/>
            <a:ext cx="4689230" cy="2068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250000"/>
              </a:lnSpc>
              <a:buAutoNum type="arabicPeriod"/>
            </a:pPr>
            <a:r>
              <a:rPr lang="ko-KR" altLang="en-US" sz="2800" b="1" spc="-150" dirty="0">
                <a:solidFill>
                  <a:schemeClr val="bg1"/>
                </a:solidFill>
              </a:rPr>
              <a:t>시간적한계</a:t>
            </a:r>
            <a:endParaRPr lang="en-US" altLang="ko-KR" sz="2800" b="1" spc="-150" dirty="0">
              <a:solidFill>
                <a:schemeClr val="bg1"/>
              </a:solidFill>
            </a:endParaRPr>
          </a:p>
          <a:p>
            <a:pPr marL="514350" indent="-514350" algn="ctr">
              <a:lnSpc>
                <a:spcPct val="250000"/>
              </a:lnSpc>
              <a:buAutoNum type="arabicPeriod"/>
            </a:pPr>
            <a:r>
              <a:rPr lang="ko-KR" altLang="en-US" sz="2800" b="1" spc="-150" dirty="0" err="1">
                <a:solidFill>
                  <a:schemeClr val="bg1"/>
                </a:solidFill>
              </a:rPr>
              <a:t>성능적한계</a:t>
            </a:r>
            <a:endParaRPr lang="ko-KR" altLang="en-US" sz="28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2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87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활용 방안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9761517" y="5867256"/>
            <a:ext cx="1168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            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CE7486-FB05-4162-9481-628237E78AA1}"/>
              </a:ext>
            </a:extLst>
          </p:cNvPr>
          <p:cNvSpPr txBox="1"/>
          <p:nvPr/>
        </p:nvSpPr>
        <p:spPr>
          <a:xfrm>
            <a:off x="1261572" y="1471082"/>
            <a:ext cx="10830188" cy="428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00000"/>
                </a:solidFill>
                <a:effectLst/>
              </a:rPr>
              <a:t>문제점 </a:t>
            </a:r>
            <a:r>
              <a:rPr lang="en-US" altLang="ko-KR" sz="2400" b="1" dirty="0">
                <a:solidFill>
                  <a:srgbClr val="000000"/>
                </a:solidFill>
                <a:effectLst/>
              </a:rPr>
              <a:t>: Test data set</a:t>
            </a:r>
            <a:r>
              <a:rPr lang="ko-KR" altLang="en-US" sz="2400" b="1" dirty="0">
                <a:solidFill>
                  <a:srgbClr val="000000"/>
                </a:solidFill>
                <a:effectLst/>
              </a:rPr>
              <a:t>에 </a:t>
            </a:r>
            <a:r>
              <a:rPr lang="en-US" altLang="ko-KR" sz="2400" b="1" dirty="0">
                <a:solidFill>
                  <a:srgbClr val="000000"/>
                </a:solidFill>
                <a:effectLst/>
              </a:rPr>
              <a:t>label </a:t>
            </a:r>
            <a:r>
              <a:rPr lang="ko-KR" altLang="en-US" sz="2400" b="1" dirty="0">
                <a:solidFill>
                  <a:srgbClr val="000000"/>
                </a:solidFill>
                <a:effectLst/>
              </a:rPr>
              <a:t>인 </a:t>
            </a:r>
            <a:r>
              <a:rPr lang="en-US" altLang="ko-KR" sz="2400" b="1" dirty="0">
                <a:solidFill>
                  <a:srgbClr val="000000"/>
                </a:solidFill>
                <a:effectLst/>
              </a:rPr>
              <a:t>“credit”</a:t>
            </a:r>
            <a:r>
              <a:rPr lang="ko-KR" altLang="en-US" sz="2400" b="1" dirty="0">
                <a:solidFill>
                  <a:srgbClr val="000000"/>
                </a:solidFill>
                <a:effectLst/>
              </a:rPr>
              <a:t>변수가 </a:t>
            </a:r>
            <a:r>
              <a:rPr lang="ko-KR" altLang="en-US" sz="2400" b="1" dirty="0">
                <a:solidFill>
                  <a:srgbClr val="FF0000"/>
                </a:solidFill>
                <a:effectLst/>
              </a:rPr>
              <a:t>존재하지 않는다</a:t>
            </a:r>
            <a:r>
              <a:rPr lang="en-US" altLang="ko-KR" sz="2400" b="1" dirty="0">
                <a:solidFill>
                  <a:srgbClr val="FF0000"/>
                </a:solidFill>
                <a:effectLst/>
              </a:rPr>
              <a:t>.</a:t>
            </a:r>
          </a:p>
          <a:p>
            <a:endParaRPr lang="en-US" altLang="ko-KR" sz="2400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err="1">
                <a:solidFill>
                  <a:srgbClr val="000000"/>
                </a:solidFill>
              </a:rPr>
              <a:t>Y_test</a:t>
            </a:r>
            <a:r>
              <a:rPr lang="ko-KR" altLang="en-US" sz="2400" b="1" dirty="0">
                <a:solidFill>
                  <a:srgbClr val="000000"/>
                </a:solidFill>
              </a:rPr>
              <a:t>가 주어지지 않은 데이터</a:t>
            </a:r>
            <a:endParaRPr lang="en-US" altLang="ko-KR" sz="2400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rgbClr val="000000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rgbClr val="000000"/>
                </a:solidFill>
                <a:effectLst/>
              </a:rPr>
              <a:t>최초 주어진 </a:t>
            </a:r>
            <a:r>
              <a:rPr lang="en-US" altLang="ko-KR" sz="2400" b="1" dirty="0">
                <a:solidFill>
                  <a:srgbClr val="000000"/>
                </a:solidFill>
                <a:effectLst/>
              </a:rPr>
              <a:t>train</a:t>
            </a:r>
            <a:r>
              <a:rPr lang="en-US" altLang="ko-KR" sz="2400" b="1" dirty="0">
                <a:solidFill>
                  <a:srgbClr val="000000"/>
                </a:solidFill>
              </a:rPr>
              <a:t> data </a:t>
            </a:r>
            <a:r>
              <a:rPr lang="ko-KR" altLang="en-US" sz="2400" b="1" dirty="0">
                <a:solidFill>
                  <a:srgbClr val="000000"/>
                </a:solidFill>
              </a:rPr>
              <a:t>내부에서 자체 평가 데이터를 생성 </a:t>
            </a:r>
            <a:r>
              <a:rPr lang="en-US" altLang="ko-KR" sz="2400" b="1" dirty="0">
                <a:solidFill>
                  <a:srgbClr val="000000"/>
                </a:solidFill>
              </a:rPr>
              <a:t>(validation data)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rgbClr val="000000"/>
                </a:solidFill>
                <a:effectLst/>
              </a:rPr>
              <a:t>train : validation = 8 : 2 </a:t>
            </a:r>
            <a:r>
              <a:rPr lang="ko-KR" altLang="en-US" sz="2000" b="1" dirty="0">
                <a:solidFill>
                  <a:srgbClr val="000000"/>
                </a:solidFill>
                <a:effectLst/>
              </a:rPr>
              <a:t>의 비율로 나누고</a:t>
            </a:r>
            <a:r>
              <a:rPr lang="en-US" altLang="ko-KR" sz="2000" b="1" dirty="0">
                <a:solidFill>
                  <a:srgbClr val="000000"/>
                </a:solidFill>
                <a:effectLst/>
              </a:rPr>
              <a:t>, “</a:t>
            </a:r>
            <a:r>
              <a:rPr lang="en-US" altLang="ko-KR" sz="2000" b="1" dirty="0" err="1">
                <a:solidFill>
                  <a:srgbClr val="000000"/>
                </a:solidFill>
                <a:effectLst/>
              </a:rPr>
              <a:t>val</a:t>
            </a:r>
            <a:r>
              <a:rPr lang="en-US" altLang="ko-KR" sz="2000" b="1" dirty="0">
                <a:solidFill>
                  <a:srgbClr val="000000"/>
                </a:solidFill>
                <a:effectLst/>
              </a:rPr>
              <a:t>” </a:t>
            </a:r>
            <a:r>
              <a:rPr lang="ko-KR" altLang="en-US" sz="2000" b="1" dirty="0">
                <a:solidFill>
                  <a:srgbClr val="000000"/>
                </a:solidFill>
                <a:effectLst/>
              </a:rPr>
              <a:t>이라고 지칭</a:t>
            </a:r>
            <a:r>
              <a:rPr lang="en-US" altLang="ko-KR" sz="2000" b="1" dirty="0">
                <a:solidFill>
                  <a:srgbClr val="000000"/>
                </a:solidFill>
                <a:effectLst/>
              </a:rPr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rgbClr val="000000"/>
                </a:solidFill>
              </a:rPr>
              <a:t>Label </a:t>
            </a:r>
            <a:r>
              <a:rPr lang="ko-KR" altLang="en-US" sz="2400" b="1" dirty="0">
                <a:solidFill>
                  <a:srgbClr val="000000"/>
                </a:solidFill>
              </a:rPr>
              <a:t>변수인 </a:t>
            </a:r>
            <a:r>
              <a:rPr lang="en-US" altLang="ko-KR" sz="2400" b="1" dirty="0">
                <a:solidFill>
                  <a:srgbClr val="000000"/>
                </a:solidFill>
              </a:rPr>
              <a:t>“Credit” </a:t>
            </a:r>
            <a:r>
              <a:rPr lang="ko-KR" altLang="en-US" sz="2400" b="1" dirty="0">
                <a:solidFill>
                  <a:srgbClr val="000000"/>
                </a:solidFill>
              </a:rPr>
              <a:t>변수의 심각한 불균형</a:t>
            </a:r>
            <a:endParaRPr lang="en-US" altLang="ko-KR" sz="2400" b="1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rgbClr val="000000"/>
                </a:solidFill>
              </a:rPr>
              <a:t>0,1</a:t>
            </a:r>
            <a:r>
              <a:rPr lang="ko-KR" altLang="en-US" sz="2000" b="1" dirty="0">
                <a:solidFill>
                  <a:srgbClr val="000000"/>
                </a:solidFill>
              </a:rPr>
              <a:t>의 비율이 낮고</a:t>
            </a:r>
            <a:r>
              <a:rPr lang="en-US" altLang="ko-KR" sz="2000" b="1" dirty="0">
                <a:solidFill>
                  <a:srgbClr val="000000"/>
                </a:solidFill>
              </a:rPr>
              <a:t>, 2</a:t>
            </a:r>
            <a:r>
              <a:rPr lang="ko-KR" altLang="en-US" sz="2000" b="1" dirty="0">
                <a:solidFill>
                  <a:srgbClr val="000000"/>
                </a:solidFill>
              </a:rPr>
              <a:t>의 비율이 높음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한계점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9761517" y="5867256"/>
            <a:ext cx="1168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            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CE7486-FB05-4162-9481-628237E78AA1}"/>
              </a:ext>
            </a:extLst>
          </p:cNvPr>
          <p:cNvSpPr txBox="1"/>
          <p:nvPr/>
        </p:nvSpPr>
        <p:spPr>
          <a:xfrm>
            <a:off x="1261572" y="473877"/>
            <a:ext cx="10830188" cy="6600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effectLst/>
              </a:rPr>
              <a:t> </a:t>
            </a:r>
            <a:endParaRPr lang="en-US" altLang="ko-KR" sz="24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rgbClr val="000000"/>
                </a:solidFill>
              </a:rPr>
              <a:t>성능적 한계</a:t>
            </a:r>
            <a:endParaRPr lang="en-US" altLang="ko-KR" sz="2400" b="1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err="1">
                <a:solidFill>
                  <a:srgbClr val="000000"/>
                </a:solidFill>
              </a:rPr>
              <a:t>y_test</a:t>
            </a:r>
            <a:r>
              <a:rPr lang="ko-KR" altLang="en-US" sz="2000" b="1" dirty="0">
                <a:solidFill>
                  <a:srgbClr val="000000"/>
                </a:solidFill>
              </a:rPr>
              <a:t>가 주어지지 않아서</a:t>
            </a:r>
            <a:r>
              <a:rPr lang="en-US" altLang="ko-KR" sz="2000" b="1" dirty="0">
                <a:solidFill>
                  <a:srgbClr val="000000"/>
                </a:solidFill>
              </a:rPr>
              <a:t>, DACON </a:t>
            </a:r>
            <a:r>
              <a:rPr lang="ko-KR" altLang="en-US" sz="2000" b="1" dirty="0">
                <a:solidFill>
                  <a:srgbClr val="000000"/>
                </a:solidFill>
              </a:rPr>
              <a:t>사이트에 </a:t>
            </a:r>
            <a:r>
              <a:rPr lang="en-US" altLang="ko-KR" sz="2000" b="1" dirty="0">
                <a:solidFill>
                  <a:srgbClr val="000000"/>
                </a:solidFill>
              </a:rPr>
              <a:t>1</a:t>
            </a:r>
            <a:r>
              <a:rPr lang="ko-KR" altLang="en-US" sz="2000" b="1" dirty="0">
                <a:solidFill>
                  <a:srgbClr val="000000"/>
                </a:solidFill>
              </a:rPr>
              <a:t>일 </a:t>
            </a:r>
            <a:r>
              <a:rPr lang="en-US" altLang="ko-KR" sz="2000" b="1" dirty="0">
                <a:solidFill>
                  <a:srgbClr val="000000"/>
                </a:solidFill>
              </a:rPr>
              <a:t>3</a:t>
            </a:r>
            <a:r>
              <a:rPr lang="ko-KR" altLang="en-US" sz="2000" b="1" dirty="0">
                <a:solidFill>
                  <a:srgbClr val="000000"/>
                </a:solidFill>
              </a:rPr>
              <a:t>회 제출을 해 </a:t>
            </a:r>
            <a:r>
              <a:rPr lang="en-US" altLang="ko-KR" sz="2000" b="1" dirty="0" err="1">
                <a:solidFill>
                  <a:srgbClr val="000000"/>
                </a:solidFill>
              </a:rPr>
              <a:t>test_score</a:t>
            </a:r>
            <a:r>
              <a:rPr lang="ko-KR" altLang="en-US" sz="2000" b="1" dirty="0">
                <a:solidFill>
                  <a:srgbClr val="000000"/>
                </a:solidFill>
              </a:rPr>
              <a:t>를 확인 할 수 </a:t>
            </a:r>
            <a:r>
              <a:rPr lang="ko-KR" altLang="en-US" sz="2000" b="1" dirty="0" err="1">
                <a:solidFill>
                  <a:srgbClr val="000000"/>
                </a:solidFill>
              </a:rPr>
              <a:t>있</a:t>
            </a:r>
            <a:r>
              <a:rPr lang="en-US" altLang="ko-KR" sz="2000" b="1" dirty="0">
                <a:solidFill>
                  <a:srgbClr val="000000"/>
                </a:solidFill>
              </a:rPr>
              <a:t>	</a:t>
            </a:r>
            <a:r>
              <a:rPr lang="ko-KR" altLang="en-US" sz="2000" b="1" dirty="0">
                <a:solidFill>
                  <a:srgbClr val="000000"/>
                </a:solidFill>
              </a:rPr>
              <a:t>는 한계점이 존재하여 원하는 만큼의 </a:t>
            </a:r>
            <a:r>
              <a:rPr lang="en-US" altLang="ko-KR" sz="2000" b="1" dirty="0" err="1">
                <a:solidFill>
                  <a:srgbClr val="000000"/>
                </a:solidFill>
              </a:rPr>
              <a:t>test_score</a:t>
            </a:r>
            <a:r>
              <a:rPr lang="en-US" altLang="ko-KR" sz="2000" b="1" dirty="0">
                <a:solidFill>
                  <a:srgbClr val="000000"/>
                </a:solidFill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</a:rPr>
              <a:t>확보에 실패한점이 아쉬웠다</a:t>
            </a:r>
            <a:r>
              <a:rPr lang="en-US" altLang="ko-KR" sz="2000" b="1" dirty="0">
                <a:solidFill>
                  <a:srgbClr val="000000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b="1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rgbClr val="000000"/>
                </a:solidFill>
              </a:rPr>
              <a:t>시간적 한계</a:t>
            </a:r>
            <a:endParaRPr lang="en-US" altLang="ko-KR" sz="2400" b="1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err="1">
                <a:solidFill>
                  <a:srgbClr val="000000"/>
                </a:solidFill>
              </a:rPr>
              <a:t>GridSearch</a:t>
            </a:r>
            <a:r>
              <a:rPr lang="en-US" altLang="ko-KR" sz="2000" b="1" dirty="0">
                <a:solidFill>
                  <a:srgbClr val="000000"/>
                </a:solidFill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</a:rPr>
              <a:t>혹은 </a:t>
            </a:r>
            <a:r>
              <a:rPr lang="en-US" altLang="ko-KR" sz="2000" b="1" dirty="0" err="1">
                <a:solidFill>
                  <a:srgbClr val="000000"/>
                </a:solidFill>
              </a:rPr>
              <a:t>Optuna</a:t>
            </a:r>
            <a:r>
              <a:rPr lang="ko-KR" altLang="en-US" sz="2000" b="1" dirty="0">
                <a:solidFill>
                  <a:srgbClr val="000000"/>
                </a:solidFill>
              </a:rPr>
              <a:t>로 </a:t>
            </a:r>
            <a:r>
              <a:rPr lang="ko-KR" altLang="en-US" sz="2000" b="1" dirty="0" err="1">
                <a:solidFill>
                  <a:srgbClr val="000000"/>
                </a:solidFill>
              </a:rPr>
              <a:t>하이퍼파라미터를</a:t>
            </a:r>
            <a:r>
              <a:rPr lang="ko-KR" altLang="en-US" sz="2000" b="1" dirty="0">
                <a:solidFill>
                  <a:srgbClr val="000000"/>
                </a:solidFill>
              </a:rPr>
              <a:t> 적합하는 시간소요가 커서</a:t>
            </a:r>
            <a:r>
              <a:rPr lang="en-US" altLang="ko-KR" sz="2000" b="1" dirty="0">
                <a:solidFill>
                  <a:srgbClr val="000000"/>
                </a:solidFill>
              </a:rPr>
              <a:t>,</a:t>
            </a:r>
            <a:r>
              <a:rPr lang="ko-KR" altLang="en-US" sz="2000" b="1" dirty="0">
                <a:solidFill>
                  <a:srgbClr val="000000"/>
                </a:solidFill>
              </a:rPr>
              <a:t> 여러 조합을     </a:t>
            </a:r>
            <a:r>
              <a:rPr lang="en-US" altLang="ko-KR" sz="2000" b="1" dirty="0">
                <a:solidFill>
                  <a:srgbClr val="000000"/>
                </a:solidFill>
              </a:rPr>
              <a:t>	</a:t>
            </a:r>
            <a:r>
              <a:rPr lang="ko-KR" altLang="en-US" sz="2000" b="1" dirty="0">
                <a:solidFill>
                  <a:srgbClr val="000000"/>
                </a:solidFill>
              </a:rPr>
              <a:t>시도하지 못한 것이 아쉬웠다</a:t>
            </a:r>
            <a:r>
              <a:rPr lang="en-US" altLang="ko-KR" sz="2000" b="1" dirty="0">
                <a:solidFill>
                  <a:srgbClr val="000000"/>
                </a:solidFill>
              </a:rPr>
              <a:t>.</a:t>
            </a:r>
            <a:r>
              <a:rPr lang="ko-KR" altLang="en-US" sz="2000" b="1" dirty="0">
                <a:solidFill>
                  <a:srgbClr val="000000"/>
                </a:solidFill>
              </a:rPr>
              <a:t>  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b="1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9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08F4649-E015-4EBC-9491-A85C0D4C44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BF2831F-6A3A-41F8-9FE2-7D5455071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609600"/>
            <a:ext cx="10972800" cy="567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1B48AF-FE81-489E-B847-ABFCE3DD81D4}"/>
              </a:ext>
            </a:extLst>
          </p:cNvPr>
          <p:cNvSpPr txBox="1"/>
          <p:nvPr/>
        </p:nvSpPr>
        <p:spPr>
          <a:xfrm>
            <a:off x="2451652" y="2921168"/>
            <a:ext cx="7288696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감사합니다 </a:t>
            </a:r>
            <a:r>
              <a:rPr lang="en-US" altLang="ko-KR" sz="6000" dirty="0"/>
              <a:t>: 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1704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9761517" y="5867256"/>
            <a:ext cx="1168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            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CE7486-FB05-4162-9481-628237E78AA1}"/>
              </a:ext>
            </a:extLst>
          </p:cNvPr>
          <p:cNvSpPr txBox="1"/>
          <p:nvPr/>
        </p:nvSpPr>
        <p:spPr>
          <a:xfrm>
            <a:off x="1261572" y="1471082"/>
            <a:ext cx="10830188" cy="5276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00000"/>
                </a:solidFill>
              </a:rPr>
              <a:t>주된 목표 </a:t>
            </a:r>
            <a:r>
              <a:rPr lang="en-US" altLang="ko-KR" sz="2400" b="1" dirty="0">
                <a:solidFill>
                  <a:srgbClr val="000000"/>
                </a:solidFill>
              </a:rPr>
              <a:t>: “</a:t>
            </a:r>
            <a:r>
              <a:rPr lang="ko-KR" altLang="en-US" sz="2400" b="1" dirty="0">
                <a:solidFill>
                  <a:srgbClr val="000000"/>
                </a:solidFill>
              </a:rPr>
              <a:t>성능의 최대화</a:t>
            </a:r>
            <a:r>
              <a:rPr lang="en-US" altLang="ko-KR" sz="2400" b="1" dirty="0">
                <a:solidFill>
                  <a:srgbClr val="000000"/>
                </a:solidFill>
              </a:rPr>
              <a:t>”</a:t>
            </a:r>
          </a:p>
          <a:p>
            <a:endParaRPr lang="en-US" altLang="ko-KR" sz="2400" b="1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b="1" dirty="0" err="1">
                <a:solidFill>
                  <a:srgbClr val="000000"/>
                </a:solidFill>
                <a:effectLst/>
              </a:rPr>
              <a:t>log_loss</a:t>
            </a:r>
            <a:r>
              <a:rPr lang="ko-KR" altLang="en-US" sz="2400" b="1" dirty="0">
                <a:solidFill>
                  <a:srgbClr val="000000"/>
                </a:solidFill>
                <a:effectLst/>
              </a:rPr>
              <a:t>를 최소화 하는 최적의 모델 탐색</a:t>
            </a:r>
            <a:endParaRPr lang="en-US" altLang="ko-KR" sz="2400" b="1" dirty="0">
              <a:solidFill>
                <a:srgbClr val="000000"/>
              </a:solidFill>
              <a:effectLst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rgbClr val="000000"/>
                </a:solidFill>
                <a:effectLst/>
              </a:rPr>
              <a:t>1. </a:t>
            </a:r>
            <a:r>
              <a:rPr lang="ko-KR" altLang="en-US" sz="2400" b="1" dirty="0">
                <a:solidFill>
                  <a:srgbClr val="000000"/>
                </a:solidFill>
                <a:effectLst/>
              </a:rPr>
              <a:t>모델 간 비교</a:t>
            </a:r>
            <a:endParaRPr lang="en-US" altLang="ko-KR" sz="2400" b="1" dirty="0">
              <a:solidFill>
                <a:srgbClr val="000000"/>
              </a:solidFill>
              <a:effectLst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rgbClr val="000000"/>
                </a:solidFill>
                <a:effectLst/>
              </a:rPr>
              <a:t>2. oversampling </a:t>
            </a:r>
            <a:r>
              <a:rPr lang="ko-KR" altLang="en-US" sz="2400" b="1" dirty="0">
                <a:solidFill>
                  <a:srgbClr val="000000"/>
                </a:solidFill>
                <a:effectLst/>
              </a:rPr>
              <a:t>적극 활용</a:t>
            </a:r>
            <a:endParaRPr lang="en-US" altLang="ko-KR" sz="2400" b="1" dirty="0">
              <a:solidFill>
                <a:srgbClr val="000000"/>
              </a:solidFill>
              <a:effectLst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rgbClr val="000000"/>
                </a:solidFill>
                <a:effectLst/>
              </a:rPr>
              <a:t>SMOTE</a:t>
            </a:r>
            <a:r>
              <a:rPr lang="en-US" altLang="ko-KR" sz="2000" b="1" dirty="0">
                <a:solidFill>
                  <a:srgbClr val="000000"/>
                </a:solidFill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</a:rPr>
              <a:t>방법</a:t>
            </a:r>
            <a:endParaRPr lang="en-US" altLang="ko-KR" sz="2000" b="1" dirty="0">
              <a:solidFill>
                <a:srgbClr val="000000"/>
              </a:solidFill>
              <a:effectLst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rgbClr val="000000"/>
              </a:solidFill>
              <a:effectLst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rgbClr val="000000"/>
                </a:solidFill>
                <a:effectLst/>
              </a:rPr>
              <a:t>3. </a:t>
            </a:r>
            <a:r>
              <a:rPr lang="ko-KR" altLang="en-US" sz="2400" b="1" dirty="0">
                <a:solidFill>
                  <a:srgbClr val="000000"/>
                </a:solidFill>
                <a:effectLst/>
              </a:rPr>
              <a:t>나누어진 </a:t>
            </a:r>
            <a:r>
              <a:rPr lang="en-US" altLang="ko-KR" sz="2400" b="1" dirty="0">
                <a:solidFill>
                  <a:srgbClr val="000000"/>
                </a:solidFill>
                <a:effectLst/>
              </a:rPr>
              <a:t>train data</a:t>
            </a:r>
            <a:r>
              <a:rPr lang="ko-KR" altLang="en-US" sz="2400" b="1" dirty="0">
                <a:solidFill>
                  <a:srgbClr val="000000"/>
                </a:solidFill>
                <a:effectLst/>
              </a:rPr>
              <a:t>를 </a:t>
            </a:r>
            <a:r>
              <a:rPr lang="en-US" altLang="ko-KR" sz="2400" b="1" dirty="0">
                <a:solidFill>
                  <a:srgbClr val="000000"/>
                </a:solidFill>
                <a:effectLst/>
              </a:rPr>
              <a:t>k-fold</a:t>
            </a:r>
            <a:r>
              <a:rPr lang="ko-KR" altLang="en-US" sz="2400" b="1" dirty="0">
                <a:solidFill>
                  <a:srgbClr val="000000"/>
                </a:solidFill>
                <a:effectLst/>
              </a:rPr>
              <a:t>로 나누어 </a:t>
            </a:r>
            <a:r>
              <a:rPr lang="en-US" altLang="ko-KR" sz="2400" b="1" dirty="0">
                <a:solidFill>
                  <a:srgbClr val="000000"/>
                </a:solidFill>
                <a:effectLst/>
              </a:rPr>
              <a:t>cross validation </a:t>
            </a:r>
            <a:r>
              <a:rPr lang="ko-KR" altLang="en-US" sz="2400" b="1" dirty="0">
                <a:solidFill>
                  <a:srgbClr val="000000"/>
                </a:solidFill>
                <a:effectLst/>
              </a:rPr>
              <a:t>진행</a:t>
            </a:r>
            <a:r>
              <a:rPr lang="en-US" altLang="ko-KR" sz="2400" b="1" dirty="0">
                <a:solidFill>
                  <a:srgbClr val="000000"/>
                </a:solidFill>
                <a:effectLst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rgbClr val="000000"/>
                </a:solidFill>
              </a:rPr>
              <a:t>	</a:t>
            </a:r>
            <a:r>
              <a:rPr lang="ko-KR" altLang="en-US" sz="2000" b="1" dirty="0">
                <a:solidFill>
                  <a:srgbClr val="000000"/>
                </a:solidFill>
                <a:effectLst/>
              </a:rPr>
              <a:t> 모델의 최적 </a:t>
            </a:r>
            <a:r>
              <a:rPr lang="ko-KR" altLang="en-US" sz="2000" b="1" dirty="0" err="1">
                <a:solidFill>
                  <a:srgbClr val="000000"/>
                </a:solidFill>
                <a:effectLst/>
              </a:rPr>
              <a:t>하이퍼파라미터를</a:t>
            </a:r>
            <a:r>
              <a:rPr lang="ko-KR" altLang="en-US" sz="2000" b="1" dirty="0">
                <a:solidFill>
                  <a:srgbClr val="000000"/>
                </a:solidFill>
                <a:effectLst/>
              </a:rPr>
              <a:t> 탐색</a:t>
            </a:r>
            <a:r>
              <a:rPr lang="en-US" altLang="ko-KR" sz="2000" b="1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874643" y="1309079"/>
            <a:ext cx="10442714" cy="832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spc="-150" dirty="0" err="1">
                <a:solidFill>
                  <a:schemeClr val="bg1"/>
                </a:solidFill>
              </a:rPr>
              <a:t>GridSearch</a:t>
            </a:r>
            <a:r>
              <a:rPr lang="en-US" altLang="ko-KR" sz="3600" b="1" spc="-150" dirty="0">
                <a:solidFill>
                  <a:schemeClr val="bg1"/>
                </a:solidFill>
              </a:rPr>
              <a:t> + </a:t>
            </a:r>
            <a:r>
              <a:rPr lang="ko-KR" altLang="en-US" sz="3600" b="1" spc="-150" dirty="0" err="1">
                <a:solidFill>
                  <a:schemeClr val="bg1"/>
                </a:solidFill>
              </a:rPr>
              <a:t>모델별</a:t>
            </a:r>
            <a:r>
              <a:rPr lang="en-US" altLang="ko-KR" sz="3600" b="1" spc="-150" dirty="0">
                <a:solidFill>
                  <a:schemeClr val="bg1"/>
                </a:solidFill>
              </a:rPr>
              <a:t> validation set </a:t>
            </a:r>
            <a:r>
              <a:rPr lang="ko-KR" altLang="en-US" sz="3600" b="1" spc="-150" dirty="0">
                <a:solidFill>
                  <a:schemeClr val="bg1"/>
                </a:solidFill>
              </a:rPr>
              <a:t>예측 성능 지표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5980-B21E-481E-BF88-C25A52D77758}"/>
              </a:ext>
            </a:extLst>
          </p:cNvPr>
          <p:cNvSpPr txBox="1"/>
          <p:nvPr/>
        </p:nvSpPr>
        <p:spPr>
          <a:xfrm>
            <a:off x="1102372" y="513065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AF279-08E1-4BCA-8233-E0B8A352896F}"/>
              </a:ext>
            </a:extLst>
          </p:cNvPr>
          <p:cNvSpPr txBox="1"/>
          <p:nvPr/>
        </p:nvSpPr>
        <p:spPr>
          <a:xfrm>
            <a:off x="3372736" y="2938078"/>
            <a:ext cx="5446528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en-US" altLang="ko-KR" sz="2800" b="1" spc="-150" dirty="0" err="1">
                <a:solidFill>
                  <a:schemeClr val="bg1"/>
                </a:solidFill>
              </a:rPr>
              <a:t>RandomForest</a:t>
            </a:r>
            <a:endParaRPr lang="en-US" altLang="ko-KR" sz="2800" b="1" spc="-150" dirty="0">
              <a:solidFill>
                <a:schemeClr val="bg1"/>
              </a:solidFill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en-US" altLang="ko-KR" sz="2800" b="1" spc="-150" dirty="0" err="1">
                <a:solidFill>
                  <a:schemeClr val="bg1"/>
                </a:solidFill>
              </a:rPr>
              <a:t>XGBoost</a:t>
            </a:r>
            <a:endParaRPr lang="en-US" altLang="ko-KR" sz="2800" b="1" spc="-150" dirty="0">
              <a:solidFill>
                <a:schemeClr val="bg1"/>
              </a:solidFill>
            </a:endParaRP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en-US" altLang="ko-KR" sz="2800" b="1" spc="-150" dirty="0">
                <a:solidFill>
                  <a:schemeClr val="bg1"/>
                </a:solidFill>
              </a:rPr>
              <a:t>LGBM</a:t>
            </a:r>
          </a:p>
          <a:p>
            <a:pPr marL="514350" indent="-514350" algn="ctr">
              <a:lnSpc>
                <a:spcPct val="150000"/>
              </a:lnSpc>
              <a:buAutoNum type="arabicPeriod"/>
            </a:pPr>
            <a:r>
              <a:rPr lang="en-US" altLang="ko-KR" sz="2800" b="1" spc="-150" dirty="0" err="1">
                <a:solidFill>
                  <a:schemeClr val="bg1"/>
                </a:solidFill>
              </a:rPr>
              <a:t>CatBoost</a:t>
            </a:r>
            <a:endParaRPr lang="en-US" altLang="ko-KR" sz="28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F9868-AEF2-4018-8FAC-FA85FD393C9E}"/>
              </a:ext>
            </a:extLst>
          </p:cNvPr>
          <p:cNvSpPr txBox="1"/>
          <p:nvPr/>
        </p:nvSpPr>
        <p:spPr>
          <a:xfrm>
            <a:off x="1102372" y="513065"/>
            <a:ext cx="1385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r>
              <a:rPr lang="en-US" altLang="ko-KR" sz="4800" dirty="0">
                <a:solidFill>
                  <a:schemeClr val="bg1"/>
                </a:solidFill>
              </a:rPr>
              <a:t>4-2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80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349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 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GridSearchCV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9761517" y="5867256"/>
            <a:ext cx="1168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            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307808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CE7486-FB05-4162-9481-628237E78AA1}"/>
              </a:ext>
            </a:extLst>
          </p:cNvPr>
          <p:cNvSpPr txBox="1"/>
          <p:nvPr/>
        </p:nvSpPr>
        <p:spPr>
          <a:xfrm>
            <a:off x="1261572" y="1202748"/>
            <a:ext cx="10830188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effectLst/>
              </a:rPr>
              <a:t>4</a:t>
            </a:r>
            <a:r>
              <a:rPr lang="ko-KR" altLang="en-US" sz="2400" b="1" dirty="0">
                <a:solidFill>
                  <a:srgbClr val="000000"/>
                </a:solidFill>
                <a:effectLst/>
              </a:rPr>
              <a:t>가지 모델의 </a:t>
            </a:r>
            <a:r>
              <a:rPr lang="ko-KR" altLang="en-US" sz="2400" b="1" dirty="0" err="1">
                <a:solidFill>
                  <a:srgbClr val="000000"/>
                </a:solidFill>
                <a:effectLst/>
              </a:rPr>
              <a:t>하이퍼파라미터</a:t>
            </a:r>
            <a:r>
              <a:rPr lang="ko-KR" altLang="en-US" sz="2400" b="1" dirty="0">
                <a:solidFill>
                  <a:srgbClr val="000000"/>
                </a:solidFill>
                <a:effectLst/>
              </a:rPr>
              <a:t> 최적화</a:t>
            </a:r>
            <a:r>
              <a:rPr lang="en-US" altLang="ko-KR" sz="2400" b="1" dirty="0">
                <a:solidFill>
                  <a:srgbClr val="000000"/>
                </a:solidFill>
                <a:effectLst/>
              </a:rPr>
              <a:t>.</a:t>
            </a:r>
            <a:endParaRPr lang="en-US" altLang="ko-KR" sz="24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ffectLst/>
              </a:rPr>
              <a:t>- </a:t>
            </a:r>
            <a:r>
              <a:rPr lang="en-US" altLang="ko-KR" sz="2000" dirty="0" err="1">
                <a:solidFill>
                  <a:srgbClr val="000000"/>
                </a:solidFill>
                <a:effectLst/>
              </a:rPr>
              <a:t>GridSearchCV</a:t>
            </a:r>
            <a:r>
              <a:rPr lang="ko-KR" altLang="en-US" sz="2000" dirty="0">
                <a:solidFill>
                  <a:srgbClr val="000000"/>
                </a:solidFill>
                <a:effectLst/>
              </a:rPr>
              <a:t>를 이용</a:t>
            </a:r>
            <a:endParaRPr lang="en-US" altLang="ko-KR" sz="200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000000"/>
              </a:solidFill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269015-3E9E-421D-9756-3EC12E487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01" y="2875153"/>
            <a:ext cx="8105438" cy="3315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02E4F0-B1E5-4588-BA12-62C912D5A92A}"/>
              </a:ext>
            </a:extLst>
          </p:cNvPr>
          <p:cNvSpPr txBox="1"/>
          <p:nvPr/>
        </p:nvSpPr>
        <p:spPr>
          <a:xfrm>
            <a:off x="1504162" y="2573501"/>
            <a:ext cx="158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&lt;LGBM </a:t>
            </a:r>
            <a:r>
              <a:rPr lang="ko-KR" altLang="en-US" b="1" dirty="0"/>
              <a:t>예시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6CD6D-5423-4067-841F-E8B8BAF98C63}"/>
              </a:ext>
            </a:extLst>
          </p:cNvPr>
          <p:cNvSpPr txBox="1"/>
          <p:nvPr/>
        </p:nvSpPr>
        <p:spPr>
          <a:xfrm>
            <a:off x="1487179" y="3293337"/>
            <a:ext cx="3078087" cy="14896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0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1312785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626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RandomForest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033F4A-BB99-4D43-B7ED-5F04A72BB950}"/>
              </a:ext>
            </a:extLst>
          </p:cNvPr>
          <p:cNvSpPr txBox="1"/>
          <p:nvPr/>
        </p:nvSpPr>
        <p:spPr>
          <a:xfrm>
            <a:off x="433512" y="738086"/>
            <a:ext cx="998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Best Model : 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RandomForestClassifier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max_depth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=20, 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n_estimators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=400)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05F30-92ED-4601-9D2A-CDD094A582A6}"/>
              </a:ext>
            </a:extLst>
          </p:cNvPr>
          <p:cNvSpPr txBox="1"/>
          <p:nvPr/>
        </p:nvSpPr>
        <p:spPr>
          <a:xfrm>
            <a:off x="255712" y="1419820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Accuracy, Confusion Matrix, Precision, Recall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721859-19C4-4576-B8A8-B12E0D63F957}"/>
              </a:ext>
            </a:extLst>
          </p:cNvPr>
          <p:cNvSpPr txBox="1"/>
          <p:nvPr/>
        </p:nvSpPr>
        <p:spPr>
          <a:xfrm>
            <a:off x="2401106" y="2012028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 oversampling  X &gt;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57CEE-8D7B-4F3C-A97F-3C4C9708B369}"/>
              </a:ext>
            </a:extLst>
          </p:cNvPr>
          <p:cNvSpPr txBox="1"/>
          <p:nvPr/>
        </p:nvSpPr>
        <p:spPr>
          <a:xfrm>
            <a:off x="8179216" y="2006113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 oversampling  O &gt;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376734-9706-41FD-AB0B-A300732DF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56" y="2491408"/>
            <a:ext cx="4926331" cy="35283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7C1DE93-607A-4B49-8D1B-FD3721206ED1}"/>
              </a:ext>
            </a:extLst>
          </p:cNvPr>
          <p:cNvCxnSpPr>
            <a:cxnSpLocks/>
          </p:cNvCxnSpPr>
          <p:nvPr/>
        </p:nvCxnSpPr>
        <p:spPr>
          <a:xfrm>
            <a:off x="177800" y="1915556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51EE0AD3-F3D6-4038-AEE6-A06040F3A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006" y="2467778"/>
            <a:ext cx="4926330" cy="3528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AF85FC7-84B1-4D4B-A565-6D48A989118D}"/>
              </a:ext>
            </a:extLst>
          </p:cNvPr>
          <p:cNvSpPr txBox="1"/>
          <p:nvPr/>
        </p:nvSpPr>
        <p:spPr>
          <a:xfrm>
            <a:off x="2544417" y="3207026"/>
            <a:ext cx="2411896" cy="103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D09B1C-75FF-42C8-A34B-A99222579643}"/>
              </a:ext>
            </a:extLst>
          </p:cNvPr>
          <p:cNvSpPr txBox="1"/>
          <p:nvPr/>
        </p:nvSpPr>
        <p:spPr>
          <a:xfrm>
            <a:off x="8289235" y="3162912"/>
            <a:ext cx="2411896" cy="103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1312785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626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RandomForest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033F4A-BB99-4D43-B7ED-5F04A72BB950}"/>
              </a:ext>
            </a:extLst>
          </p:cNvPr>
          <p:cNvSpPr txBox="1"/>
          <p:nvPr/>
        </p:nvSpPr>
        <p:spPr>
          <a:xfrm>
            <a:off x="433512" y="738086"/>
            <a:ext cx="998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Best Model : 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RandomForestClassifier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max_depth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=20, 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n_estimators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=400)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05F30-92ED-4601-9D2A-CDD094A582A6}"/>
              </a:ext>
            </a:extLst>
          </p:cNvPr>
          <p:cNvSpPr txBox="1"/>
          <p:nvPr/>
        </p:nvSpPr>
        <p:spPr>
          <a:xfrm>
            <a:off x="255712" y="1419820"/>
            <a:ext cx="1963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Importance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7C1DE93-607A-4B49-8D1B-FD3721206ED1}"/>
              </a:ext>
            </a:extLst>
          </p:cNvPr>
          <p:cNvCxnSpPr>
            <a:cxnSpLocks/>
          </p:cNvCxnSpPr>
          <p:nvPr/>
        </p:nvCxnSpPr>
        <p:spPr>
          <a:xfrm>
            <a:off x="177800" y="1915556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896AC926-41D8-4B12-A08F-A9DF4245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942" y="1925631"/>
            <a:ext cx="737563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37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1312785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XGBoost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033F4A-BB99-4D43-B7ED-5F04A72BB950}"/>
              </a:ext>
            </a:extLst>
          </p:cNvPr>
          <p:cNvSpPr txBox="1"/>
          <p:nvPr/>
        </p:nvSpPr>
        <p:spPr>
          <a:xfrm>
            <a:off x="433512" y="738086"/>
            <a:ext cx="11691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Best Model : 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XGBClassifier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learning_rate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=0.2,  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max_depth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=10,  objective='</a:t>
            </a:r>
            <a:r>
              <a:rPr lang="en-US" altLang="ko-KR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multi:softprob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05F30-92ED-4601-9D2A-CDD094A582A6}"/>
              </a:ext>
            </a:extLst>
          </p:cNvPr>
          <p:cNvSpPr txBox="1"/>
          <p:nvPr/>
        </p:nvSpPr>
        <p:spPr>
          <a:xfrm>
            <a:off x="255712" y="1419820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Accuracy, Confusion Matrix, Precision, Recall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721859-19C4-4576-B8A8-B12E0D63F957}"/>
              </a:ext>
            </a:extLst>
          </p:cNvPr>
          <p:cNvSpPr txBox="1"/>
          <p:nvPr/>
        </p:nvSpPr>
        <p:spPr>
          <a:xfrm>
            <a:off x="2401106" y="2012028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 oversampling  X &gt;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57CEE-8D7B-4F3C-A97F-3C4C9708B369}"/>
              </a:ext>
            </a:extLst>
          </p:cNvPr>
          <p:cNvSpPr txBox="1"/>
          <p:nvPr/>
        </p:nvSpPr>
        <p:spPr>
          <a:xfrm>
            <a:off x="8179216" y="2006113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 oversampling  O &gt;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7C1DE93-607A-4B49-8D1B-FD3721206ED1}"/>
              </a:ext>
            </a:extLst>
          </p:cNvPr>
          <p:cNvCxnSpPr>
            <a:cxnSpLocks/>
          </p:cNvCxnSpPr>
          <p:nvPr/>
        </p:nvCxnSpPr>
        <p:spPr>
          <a:xfrm>
            <a:off x="177800" y="1915556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11E5B03-9754-4A42-A2A9-D9722E8A5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55" y="2508252"/>
            <a:ext cx="4926330" cy="3593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5A9194-65EC-404A-9500-2903D767E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005" y="2508249"/>
            <a:ext cx="4926330" cy="3593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A2E36B-9A2D-4B6A-8E77-F3D025D97ADB}"/>
              </a:ext>
            </a:extLst>
          </p:cNvPr>
          <p:cNvSpPr txBox="1"/>
          <p:nvPr/>
        </p:nvSpPr>
        <p:spPr>
          <a:xfrm>
            <a:off x="2544417" y="3207026"/>
            <a:ext cx="2411896" cy="103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46434D-07F0-4C1B-93BB-5961EBC3F2B0}"/>
              </a:ext>
            </a:extLst>
          </p:cNvPr>
          <p:cNvSpPr txBox="1"/>
          <p:nvPr/>
        </p:nvSpPr>
        <p:spPr>
          <a:xfrm>
            <a:off x="8289235" y="3162912"/>
            <a:ext cx="2411896" cy="103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54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1055</Words>
  <Application>Microsoft Office PowerPoint</Application>
  <PresentationFormat>와이드스크린</PresentationFormat>
  <Paragraphs>239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sj970806@naver.com</cp:lastModifiedBy>
  <cp:revision>44</cp:revision>
  <dcterms:created xsi:type="dcterms:W3CDTF">2020-11-18T01:48:02Z</dcterms:created>
  <dcterms:modified xsi:type="dcterms:W3CDTF">2021-12-02T14:40:32Z</dcterms:modified>
</cp:coreProperties>
</file>