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1"/>
    <p:restoredTop sz="94680"/>
  </p:normalViewPr>
  <p:slideViewPr>
    <p:cSldViewPr snapToGrid="0">
      <p:cViewPr varScale="1">
        <p:scale>
          <a:sx n="211" d="100"/>
          <a:sy n="211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0C46-A7A8-CF42-A2CE-ECD8CCB6CE6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54651-73F6-7D47-A3FF-21459A88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651-73F6-7D47-A3FF-21459A885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651-73F6-7D47-A3FF-21459A885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651-73F6-7D47-A3FF-21459A885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651-73F6-7D47-A3FF-21459A885A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651-73F6-7D47-A3FF-21459A885A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B8C7-D1E0-02F4-D1A6-FAAFBE378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2DAFD-02AB-5DD2-5512-D06A8A8C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3CC6-145D-EF75-1C31-77052390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F947-5928-2AF6-3658-22A0016B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FAF7-1E5A-4540-7ADD-5096E183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D752-F183-46CA-ADBC-FB851B93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368C2-F0E2-B725-3763-1379F2496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B28F-D341-B06B-C5D9-0A362105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6A7A-857C-1E8E-1625-A8765D95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E3EE-63DD-7E56-6D8A-62F83626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1B699-D4E3-422D-03C9-FD6B0E548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624DD-3B92-586C-8F15-75F0F7893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AE1C-81F0-017E-1543-AFE03B2A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E36B7-04EB-A640-145C-7B698605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0C67-8F61-9B50-569B-D5477557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3B09-FEBF-B170-99E7-3E77F77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8EB2-E12F-EF22-ADEF-72933EF2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B124-5E04-0298-E72B-8A6AABF4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336C-F698-567F-CC5E-ACD70F6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A435-FB71-807E-E139-2DD6699F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EE73-480C-33DF-E234-A470F21A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C1BCF-F99C-8D70-2FD5-70BD8AE0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57B2-6B1F-4014-3637-296CD7AC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655A-63B4-A0B0-FCB4-87FDFD4C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8E64-897D-4AB4-849E-62757903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2492-03EA-F645-6B17-1069479A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A2DF-7671-E38C-C0FD-62BD4196C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00BF6-4F6C-F523-61F1-85EC62DF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CE07-B3DE-8D29-79B1-07434B37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562C4-CFE8-5157-4363-9A180A5E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3A058-CDD1-BAC7-1A9E-912A4DFE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657F-4031-3C58-29FC-1BBAC4FD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71376-00D8-D790-3A88-98FEA7ADE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237B-27D2-5C92-7DA0-60878053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9E729-630C-2CCC-D503-A53298E9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AB56E-F263-0495-D060-06292A877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FA710-F7ED-FA03-0B9F-15536278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C07CD-DD82-C6A1-7780-B2F8269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6286C-D6DC-B395-2A0F-03EF35D4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4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5AF5-DA79-1818-6FD5-5121AA52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FE40F-9D61-1715-A393-43578D95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7FCB4-7CB9-8B43-AFBC-8BD732F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B72B3-8CED-67C6-C4C2-C047B30E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986C1-C2FD-3551-280E-D3DD24F1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90B04-FEB0-7C2D-DF77-0AAC8E1D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C5D67-AC5C-FBF8-FFF8-ADD815AB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ECE3-70BB-0DFF-356A-293CE635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9B2B-783E-1B69-EFF2-AEBE45C4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4A32D-0161-1D77-CA1F-B51620B29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191E9-5683-0A4A-27C0-DF42DEB7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2EDED-7811-9088-19E3-92CA088A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7DED-7AA1-5C68-936C-348496D4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9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0F6D-8F63-A73B-D67F-E99D8B07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C2460-EEF1-2E1A-2426-D96297C1F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D5E4-CB66-946E-19A7-D477B6A61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EC680-9FC0-76C4-28F9-1ADFAD2A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2BD24-F3CA-BF57-B96C-54492229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4C52-85EB-7C4F-E1AB-DA9BCFE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2E00B-AFCE-BAF3-E547-FFBAB776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27C8-D115-C87F-C89D-6F1978C9D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90DF-6DD7-218C-6B94-0D9EF6FFB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6252-5C4A-9A44-B594-B3420119956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47BCC-79EF-4B08-C975-AB52ED3BE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535D-9661-7AE3-9ED5-FD740F041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A580-FB40-FC40-9E58-73D3CFFF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pngimg.com/download/933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320343-6F26-21C0-72C1-328FF429D594}"/>
              </a:ext>
            </a:extLst>
          </p:cNvPr>
          <p:cNvGrpSpPr/>
          <p:nvPr/>
        </p:nvGrpSpPr>
        <p:grpSpPr>
          <a:xfrm>
            <a:off x="4337222" y="-1"/>
            <a:ext cx="3855308" cy="6868730"/>
            <a:chOff x="4337222" y="0"/>
            <a:chExt cx="3855308" cy="686873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EF42213-0821-BE7E-C18C-384962104E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8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46" r="27634"/>
            <a:stretch/>
          </p:blipFill>
          <p:spPr bwMode="auto">
            <a:xfrm>
              <a:off x="4337222" y="0"/>
              <a:ext cx="3855308" cy="68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932F2C-3515-1054-E684-F969903956DC}"/>
                </a:ext>
              </a:extLst>
            </p:cNvPr>
            <p:cNvSpPr/>
            <p:nvPr/>
          </p:nvSpPr>
          <p:spPr>
            <a:xfrm>
              <a:off x="4588947" y="624937"/>
              <a:ext cx="3300609" cy="5229617"/>
            </a:xfrm>
            <a:prstGeom prst="roundRect">
              <a:avLst/>
            </a:prstGeom>
            <a:solidFill>
              <a:schemeClr val="bg1">
                <a:lumMod val="85000"/>
                <a:alpha val="704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DE261-C6E0-CB58-4E48-315ADC649272}"/>
                </a:ext>
              </a:extLst>
            </p:cNvPr>
            <p:cNvSpPr txBox="1"/>
            <p:nvPr/>
          </p:nvSpPr>
          <p:spPr>
            <a:xfrm>
              <a:off x="4461336" y="181813"/>
              <a:ext cx="3607078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#</a:t>
              </a:r>
              <a:r>
                <a:rPr lang="en-US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1</a:t>
              </a:r>
              <a:r>
                <a:rPr lang="ko-KR" altLang="en-US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분 한국어공부 </a:t>
              </a:r>
              <a:r>
                <a:rPr lang="en-US" altLang="ko-KR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#1minkorean</a:t>
              </a:r>
              <a:endParaRPr lang="en-US" b="1" dirty="0">
                <a:solidFill>
                  <a:srgbClr val="0070C0"/>
                </a:solidFill>
                <a:latin typeface="Gungsuh" panose="02030600000101010101" pitchFamily="18" charset="-127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9DDEC8-0277-0361-CECB-0B616C757289}"/>
                </a:ext>
              </a:extLst>
            </p:cNvPr>
            <p:cNvCxnSpPr>
              <a:cxnSpLocks/>
            </p:cNvCxnSpPr>
            <p:nvPr/>
          </p:nvCxnSpPr>
          <p:spPr>
            <a:xfrm>
              <a:off x="4680967" y="3228583"/>
              <a:ext cx="3167816" cy="1"/>
            </a:xfrm>
            <a:prstGeom prst="line">
              <a:avLst/>
            </a:prstGeom>
            <a:ln w="41275">
              <a:solidFill>
                <a:srgbClr val="0070C0">
                  <a:alpha val="6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7F24F31-16D0-EFAD-F405-035ABB21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1922" y="613775"/>
              <a:ext cx="505906" cy="505906"/>
            </a:xfrm>
            <a:prstGeom prst="rect">
              <a:avLst/>
            </a:prstGeom>
          </p:spPr>
        </p:pic>
        <p:pic>
          <p:nvPicPr>
            <p:cNvPr id="19" name="Picture 18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87A7BBAD-F562-B3B7-91DF-71883AAE2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1922" y="5337486"/>
              <a:ext cx="505906" cy="50590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E8948F-61F7-D852-9C48-F18800AF7493}"/>
                </a:ext>
              </a:extLst>
            </p:cNvPr>
            <p:cNvSpPr txBox="1"/>
            <p:nvPr/>
          </p:nvSpPr>
          <p:spPr>
            <a:xfrm>
              <a:off x="4614570" y="5928346"/>
              <a:ext cx="3300609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The more you learn,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The more you can hear </a:t>
              </a:r>
              <a:r>
                <a:rPr lang="en-US" b="1" dirty="0">
                  <a:solidFill>
                    <a:srgbClr val="0070C0"/>
                  </a:solidFill>
                  <a:latin typeface="Gungsuh" panose="02030600000101010101" pitchFamily="18" charset="-127"/>
                  <a:sym typeface="Wingdings" pitchFamily="2" charset="2"/>
                </a:rPr>
                <a:t></a:t>
              </a:r>
              <a:endParaRPr lang="en-US" b="1" dirty="0">
                <a:solidFill>
                  <a:srgbClr val="0070C0"/>
                </a:solidFill>
                <a:latin typeface="Gungsuh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83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509EA2-BCF3-CDC6-859C-A8F53D9E5176}"/>
              </a:ext>
            </a:extLst>
          </p:cNvPr>
          <p:cNvGrpSpPr/>
          <p:nvPr/>
        </p:nvGrpSpPr>
        <p:grpSpPr>
          <a:xfrm>
            <a:off x="4337222" y="0"/>
            <a:ext cx="3855308" cy="6868730"/>
            <a:chOff x="4337222" y="0"/>
            <a:chExt cx="3855308" cy="686873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320343-6F26-21C0-72C1-328FF429D594}"/>
                </a:ext>
              </a:extLst>
            </p:cNvPr>
            <p:cNvGrpSpPr/>
            <p:nvPr/>
          </p:nvGrpSpPr>
          <p:grpSpPr>
            <a:xfrm>
              <a:off x="4337222" y="0"/>
              <a:ext cx="3855308" cy="6868730"/>
              <a:chOff x="4337222" y="0"/>
              <a:chExt cx="3855308" cy="686873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EF42213-0821-BE7E-C18C-384962104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 amt="8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46" r="27634"/>
              <a:stretch/>
            </p:blipFill>
            <p:spPr bwMode="auto">
              <a:xfrm>
                <a:off x="4337222" y="0"/>
                <a:ext cx="3855308" cy="6868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6932F2C-3515-1054-E684-F969903956DC}"/>
                  </a:ext>
                </a:extLst>
              </p:cNvPr>
              <p:cNvSpPr/>
              <p:nvPr/>
            </p:nvSpPr>
            <p:spPr>
              <a:xfrm>
                <a:off x="4588947" y="624937"/>
                <a:ext cx="3300609" cy="5229617"/>
              </a:xfrm>
              <a:prstGeom prst="roundRect">
                <a:avLst/>
              </a:prstGeom>
              <a:solidFill>
                <a:schemeClr val="bg1">
                  <a:lumMod val="85000"/>
                  <a:alpha val="7048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FDE261-C6E0-CB58-4E48-315ADC649272}"/>
                  </a:ext>
                </a:extLst>
              </p:cNvPr>
              <p:cNvSpPr txBox="1"/>
              <p:nvPr/>
            </p:nvSpPr>
            <p:spPr>
              <a:xfrm>
                <a:off x="4461336" y="181813"/>
                <a:ext cx="3607078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  <a:latin typeface="Gungsuh" panose="02030600000101010101" pitchFamily="18" charset="-127"/>
                  </a:rPr>
                  <a:t>#</a:t>
                </a:r>
                <a:r>
                  <a:rPr lang="en-US" b="1" dirty="0">
                    <a:solidFill>
                      <a:srgbClr val="0070C0"/>
                    </a:solidFill>
                    <a:latin typeface="Gungsuh" panose="02030600000101010101" pitchFamily="18" charset="-127"/>
                  </a:rPr>
                  <a:t>1</a:t>
                </a:r>
                <a:r>
                  <a:rPr lang="ko-KR" altLang="en-US" b="1" dirty="0">
                    <a:solidFill>
                      <a:srgbClr val="0070C0"/>
                    </a:solidFill>
                    <a:latin typeface="Gungsuh" panose="02030600000101010101" pitchFamily="18" charset="-127"/>
                  </a:rPr>
                  <a:t>분 한국어공부 </a:t>
                </a:r>
                <a:r>
                  <a:rPr lang="en-US" altLang="ko-KR" b="1" dirty="0">
                    <a:solidFill>
                      <a:srgbClr val="0070C0"/>
                    </a:solidFill>
                    <a:latin typeface="Gungsuh" panose="02030600000101010101" pitchFamily="18" charset="-127"/>
                  </a:rPr>
                  <a:t>#1minkorean</a:t>
                </a:r>
                <a:endParaRPr lang="en-US" b="1" dirty="0">
                  <a:solidFill>
                    <a:srgbClr val="0070C0"/>
                  </a:solidFill>
                  <a:latin typeface="Gungsuh" panose="02030600000101010101" pitchFamily="18" charset="-127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69DDEC8-0277-0361-CECB-0B616C757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967" y="3228583"/>
                <a:ext cx="3167816" cy="1"/>
              </a:xfrm>
              <a:prstGeom prst="line">
                <a:avLst/>
              </a:prstGeom>
              <a:ln w="41275">
                <a:solidFill>
                  <a:srgbClr val="0070C0">
                    <a:alpha val="6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B7F24F31-16D0-EFAD-F405-035ABB219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1922" y="613775"/>
                <a:ext cx="505906" cy="505906"/>
              </a:xfrm>
              <a:prstGeom prst="rect">
                <a:avLst/>
              </a:prstGeom>
            </p:spPr>
          </p:pic>
          <p:pic>
            <p:nvPicPr>
              <p:cNvPr id="19" name="Picture 18" descr="A red white and blue flag&#10;&#10;Description automatically generated">
                <a:extLst>
                  <a:ext uri="{FF2B5EF4-FFF2-40B4-BE49-F238E27FC236}">
                    <a16:creationId xmlns:a16="http://schemas.microsoft.com/office/drawing/2014/main" id="{87A7BBAD-F562-B3B7-91DF-71883AAE2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1922" y="5337486"/>
                <a:ext cx="505906" cy="50590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E8948F-61F7-D852-9C48-F18800AF7493}"/>
                  </a:ext>
                </a:extLst>
              </p:cNvPr>
              <p:cNvSpPr txBox="1"/>
              <p:nvPr/>
            </p:nvSpPr>
            <p:spPr>
              <a:xfrm>
                <a:off x="4614570" y="5928346"/>
                <a:ext cx="3300609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  <a:latin typeface="Gungsuh" panose="02030600000101010101" pitchFamily="18" charset="-127"/>
                  </a:rPr>
                  <a:t>The more you learn,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  <a:latin typeface="Gungsuh" panose="02030600000101010101" pitchFamily="18" charset="-127"/>
                  </a:rPr>
                  <a:t>The more you can hear </a:t>
                </a:r>
                <a:r>
                  <a:rPr lang="en-US" b="1" dirty="0">
                    <a:solidFill>
                      <a:srgbClr val="0070C0"/>
                    </a:solidFill>
                    <a:latin typeface="Gungsuh" panose="02030600000101010101" pitchFamily="18" charset="-127"/>
                    <a:sym typeface="Wingdings" pitchFamily="2" charset="2"/>
                  </a:rPr>
                  <a:t></a:t>
                </a:r>
                <a:endParaRPr lang="en-US" b="1" dirty="0">
                  <a:solidFill>
                    <a:srgbClr val="0070C0"/>
                  </a:solidFill>
                  <a:latin typeface="Gungsuh" panose="02030600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361774-90E7-9A62-A142-9A4EFDA7F44E}"/>
                </a:ext>
              </a:extLst>
            </p:cNvPr>
            <p:cNvSpPr txBox="1"/>
            <p:nvPr/>
          </p:nvSpPr>
          <p:spPr>
            <a:xfrm>
              <a:off x="4713006" y="1253989"/>
              <a:ext cx="3103734" cy="38164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FF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EB92E9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min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0070C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o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r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e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0070C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n</a:t>
              </a:r>
            </a:p>
            <a:p>
              <a:pPr algn="ctr"/>
              <a:endPara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ctr"/>
              <a:r>
                <a:rPr lang="en-US" sz="4400" dirty="0">
                  <a:ln>
                    <a:solidFill>
                      <a:schemeClr val="bg1"/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Vocab </a:t>
              </a:r>
            </a:p>
            <a:p>
              <a:pPr algn="ctr"/>
              <a:r>
                <a:rPr lang="en-US" sz="2800" dirty="0">
                  <a:ln>
                    <a:solidFill>
                      <a:schemeClr val="bg1"/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And</a:t>
              </a:r>
            </a:p>
            <a:p>
              <a:pPr algn="ctr"/>
              <a:r>
                <a:rPr lang="en-US" sz="4400" dirty="0">
                  <a:ln>
                    <a:solidFill>
                      <a:schemeClr val="bg1"/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expressions</a:t>
              </a:r>
            </a:p>
            <a:p>
              <a:pPr algn="ctr"/>
              <a:endParaRPr lang="en-US" sz="28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ctr"/>
              <a:r>
                <a:rPr lang="en-US" sz="36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Day #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96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F42213-0821-BE7E-C18C-384962104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6" r="27634"/>
          <a:stretch/>
        </p:blipFill>
        <p:spPr bwMode="auto">
          <a:xfrm>
            <a:off x="4337222" y="0"/>
            <a:ext cx="3855308" cy="68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932F2C-3515-1054-E684-F969903956DC}"/>
              </a:ext>
            </a:extLst>
          </p:cNvPr>
          <p:cNvSpPr/>
          <p:nvPr/>
        </p:nvSpPr>
        <p:spPr>
          <a:xfrm>
            <a:off x="4588947" y="624937"/>
            <a:ext cx="3300609" cy="5229617"/>
          </a:xfrm>
          <a:prstGeom prst="roundRect">
            <a:avLst/>
          </a:prstGeom>
          <a:solidFill>
            <a:schemeClr val="bg1">
              <a:lumMod val="85000"/>
              <a:alpha val="704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DE261-C6E0-CB58-4E48-315ADC649272}"/>
              </a:ext>
            </a:extLst>
          </p:cNvPr>
          <p:cNvSpPr txBox="1"/>
          <p:nvPr/>
        </p:nvSpPr>
        <p:spPr>
          <a:xfrm>
            <a:off x="4461336" y="181813"/>
            <a:ext cx="3607078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Gungsuh" panose="02030600000101010101" pitchFamily="18" charset="-127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Gungsuh" panose="02030600000101010101" pitchFamily="18" charset="-127"/>
              </a:rPr>
              <a:t>1</a:t>
            </a:r>
            <a:r>
              <a:rPr lang="ko-KR" altLang="en-US" b="1" dirty="0">
                <a:solidFill>
                  <a:srgbClr val="0070C0"/>
                </a:solidFill>
                <a:latin typeface="Gungsuh" panose="02030600000101010101" pitchFamily="18" charset="-127"/>
              </a:rPr>
              <a:t>분 한국어공부 </a:t>
            </a:r>
            <a:r>
              <a:rPr lang="en-US" altLang="ko-KR" b="1" dirty="0">
                <a:solidFill>
                  <a:srgbClr val="0070C0"/>
                </a:solidFill>
                <a:latin typeface="Gungsuh" panose="02030600000101010101" pitchFamily="18" charset="-127"/>
              </a:rPr>
              <a:t>#1minkorean</a:t>
            </a:r>
            <a:endParaRPr lang="en-US" b="1" dirty="0">
              <a:solidFill>
                <a:srgbClr val="0070C0"/>
              </a:solidFill>
              <a:latin typeface="Gungsuh" panose="02030600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9DDEC8-0277-0361-CECB-0B616C757289}"/>
              </a:ext>
            </a:extLst>
          </p:cNvPr>
          <p:cNvCxnSpPr>
            <a:cxnSpLocks/>
          </p:cNvCxnSpPr>
          <p:nvPr/>
        </p:nvCxnSpPr>
        <p:spPr>
          <a:xfrm>
            <a:off x="4680967" y="3228583"/>
            <a:ext cx="3167816" cy="1"/>
          </a:xfrm>
          <a:prstGeom prst="line">
            <a:avLst/>
          </a:prstGeom>
          <a:ln w="41275">
            <a:solidFill>
              <a:srgbClr val="0070C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B7F24F31-16D0-EFAD-F405-035ABB219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22" y="613775"/>
            <a:ext cx="505906" cy="505906"/>
          </a:xfrm>
          <a:prstGeom prst="rect">
            <a:avLst/>
          </a:prstGeom>
        </p:spPr>
      </p:pic>
      <p:pic>
        <p:nvPicPr>
          <p:cNvPr id="19" name="Picture 18" descr="A red white and blue flag&#10;&#10;Description automatically generated">
            <a:extLst>
              <a:ext uri="{FF2B5EF4-FFF2-40B4-BE49-F238E27FC236}">
                <a16:creationId xmlns:a16="http://schemas.microsoft.com/office/drawing/2014/main" id="{87A7BBAD-F562-B3B7-91DF-71883AAE2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922" y="5337486"/>
            <a:ext cx="505906" cy="5059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E8948F-61F7-D852-9C48-F18800AF7493}"/>
              </a:ext>
            </a:extLst>
          </p:cNvPr>
          <p:cNvSpPr txBox="1"/>
          <p:nvPr/>
        </p:nvSpPr>
        <p:spPr>
          <a:xfrm>
            <a:off x="4614570" y="5928346"/>
            <a:ext cx="3300609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Gungsuh" panose="02030600000101010101" pitchFamily="18" charset="-127"/>
              </a:rPr>
              <a:t>The more you learn,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Gungsuh" panose="02030600000101010101" pitchFamily="18" charset="-127"/>
              </a:rPr>
              <a:t>The more you can hear </a:t>
            </a:r>
            <a:r>
              <a:rPr lang="en-US" b="1" dirty="0">
                <a:solidFill>
                  <a:srgbClr val="0070C0"/>
                </a:solidFill>
                <a:latin typeface="Gungsuh" panose="02030600000101010101" pitchFamily="18" charset="-127"/>
                <a:sym typeface="Wingdings" pitchFamily="2" charset="2"/>
              </a:rPr>
              <a:t></a:t>
            </a:r>
            <a:endParaRPr lang="en-US" b="1" dirty="0">
              <a:solidFill>
                <a:srgbClr val="0070C0"/>
              </a:solidFill>
              <a:latin typeface="Gungsuh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61A31-172C-B620-B22E-9DE9F58B3D6C}"/>
              </a:ext>
            </a:extLst>
          </p:cNvPr>
          <p:cNvSpPr txBox="1"/>
          <p:nvPr/>
        </p:nvSpPr>
        <p:spPr>
          <a:xfrm>
            <a:off x="4789934" y="1601668"/>
            <a:ext cx="2949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올림픽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7B9A2-87EF-DCF8-E3C1-535842EC602C}"/>
              </a:ext>
            </a:extLst>
          </p:cNvPr>
          <p:cNvSpPr txBox="1"/>
          <p:nvPr/>
        </p:nvSpPr>
        <p:spPr>
          <a:xfrm>
            <a:off x="4789934" y="3860981"/>
            <a:ext cx="2949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/>
              <a:t>Olympic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703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922 -0.12956" pathEditMode="relative" ptsTypes="AA">
                                      <p:cBhvr>
                                        <p:cTn id="6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12956 L 0.24922 -0.08389" pathEditMode="relative" ptsTypes="AA">
                                      <p:cBhvr>
                                        <p:cTn id="11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08389 L 0.16979 -0.3875" pathEditMode="relative" ptsTypes="AA">
                                      <p:cBhvr>
                                        <p:cTn id="14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6979 -0.3875 L 0 0" pathEditMode="relative" ptsTypes="AA">
                                      <p:cBhvr>
                                        <p:cTn id="17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9" dur="30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22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F42213-0821-BE7E-C18C-384962104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6" r="27634"/>
          <a:stretch/>
        </p:blipFill>
        <p:spPr bwMode="auto">
          <a:xfrm>
            <a:off x="4337222" y="0"/>
            <a:ext cx="3855308" cy="68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932F2C-3515-1054-E684-F969903956DC}"/>
              </a:ext>
            </a:extLst>
          </p:cNvPr>
          <p:cNvSpPr/>
          <p:nvPr/>
        </p:nvSpPr>
        <p:spPr>
          <a:xfrm>
            <a:off x="4588947" y="624937"/>
            <a:ext cx="3300609" cy="5229617"/>
          </a:xfrm>
          <a:prstGeom prst="roundRect">
            <a:avLst/>
          </a:prstGeom>
          <a:solidFill>
            <a:schemeClr val="bg1">
              <a:lumMod val="85000"/>
              <a:alpha val="704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DE261-C6E0-CB58-4E48-315ADC649272}"/>
              </a:ext>
            </a:extLst>
          </p:cNvPr>
          <p:cNvSpPr txBox="1"/>
          <p:nvPr/>
        </p:nvSpPr>
        <p:spPr>
          <a:xfrm>
            <a:off x="4461336" y="181813"/>
            <a:ext cx="3607078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Gungsuh" panose="02030600000101010101" pitchFamily="18" charset="-127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Gungsuh" panose="02030600000101010101" pitchFamily="18" charset="-127"/>
              </a:rPr>
              <a:t>1</a:t>
            </a:r>
            <a:r>
              <a:rPr lang="ko-KR" altLang="en-US" b="1" dirty="0">
                <a:solidFill>
                  <a:srgbClr val="0070C0"/>
                </a:solidFill>
                <a:latin typeface="Gungsuh" panose="02030600000101010101" pitchFamily="18" charset="-127"/>
              </a:rPr>
              <a:t>분 한국어공부 </a:t>
            </a:r>
            <a:r>
              <a:rPr lang="en-US" altLang="ko-KR" b="1" dirty="0">
                <a:solidFill>
                  <a:srgbClr val="0070C0"/>
                </a:solidFill>
                <a:latin typeface="Gungsuh" panose="02030600000101010101" pitchFamily="18" charset="-127"/>
              </a:rPr>
              <a:t>#1minkorean</a:t>
            </a:r>
            <a:endParaRPr lang="en-US" b="1" dirty="0">
              <a:solidFill>
                <a:srgbClr val="0070C0"/>
              </a:solidFill>
              <a:latin typeface="Gungsuh" panose="02030600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9DDEC8-0277-0361-CECB-0B616C757289}"/>
              </a:ext>
            </a:extLst>
          </p:cNvPr>
          <p:cNvCxnSpPr>
            <a:cxnSpLocks/>
          </p:cNvCxnSpPr>
          <p:nvPr/>
        </p:nvCxnSpPr>
        <p:spPr>
          <a:xfrm>
            <a:off x="4680967" y="3228583"/>
            <a:ext cx="3167816" cy="1"/>
          </a:xfrm>
          <a:prstGeom prst="line">
            <a:avLst/>
          </a:prstGeom>
          <a:ln w="41275">
            <a:solidFill>
              <a:srgbClr val="0070C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B7F24F31-16D0-EFAD-F405-035ABB219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22" y="613775"/>
            <a:ext cx="505906" cy="505906"/>
          </a:xfrm>
          <a:prstGeom prst="rect">
            <a:avLst/>
          </a:prstGeom>
        </p:spPr>
      </p:pic>
      <p:pic>
        <p:nvPicPr>
          <p:cNvPr id="19" name="Picture 18" descr="A red white and blue flag&#10;&#10;Description automatically generated">
            <a:extLst>
              <a:ext uri="{FF2B5EF4-FFF2-40B4-BE49-F238E27FC236}">
                <a16:creationId xmlns:a16="http://schemas.microsoft.com/office/drawing/2014/main" id="{87A7BBAD-F562-B3B7-91DF-71883AAE2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922" y="5337486"/>
            <a:ext cx="505906" cy="5059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E8948F-61F7-D852-9C48-F18800AF7493}"/>
              </a:ext>
            </a:extLst>
          </p:cNvPr>
          <p:cNvSpPr txBox="1"/>
          <p:nvPr/>
        </p:nvSpPr>
        <p:spPr>
          <a:xfrm>
            <a:off x="4614570" y="5928346"/>
            <a:ext cx="3300609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Gungsuh" panose="02030600000101010101" pitchFamily="18" charset="-127"/>
              </a:rPr>
              <a:t>The more you learn,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Gungsuh" panose="02030600000101010101" pitchFamily="18" charset="-127"/>
              </a:rPr>
              <a:t>The more you can hear </a:t>
            </a:r>
            <a:r>
              <a:rPr lang="en-US" b="1" dirty="0">
                <a:solidFill>
                  <a:srgbClr val="0070C0"/>
                </a:solidFill>
                <a:latin typeface="Gungsuh" panose="02030600000101010101" pitchFamily="18" charset="-127"/>
                <a:sym typeface="Wingdings" pitchFamily="2" charset="2"/>
              </a:rPr>
              <a:t></a:t>
            </a:r>
            <a:endParaRPr lang="en-US" b="1" dirty="0">
              <a:solidFill>
                <a:srgbClr val="0070C0"/>
              </a:solidFill>
              <a:latin typeface="Gungsuh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61A31-172C-B620-B22E-9DE9F58B3D6C}"/>
              </a:ext>
            </a:extLst>
          </p:cNvPr>
          <p:cNvSpPr txBox="1"/>
          <p:nvPr/>
        </p:nvSpPr>
        <p:spPr>
          <a:xfrm>
            <a:off x="4789934" y="1601668"/>
            <a:ext cx="2949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핑퐁으로 알려진 탁구는 </a:t>
            </a:r>
            <a:r>
              <a:rPr lang="ko-KR" altLang="en-US" sz="1600" b="1" dirty="0" err="1"/>
              <a:t>천구백팔십팔년</a:t>
            </a:r>
            <a:r>
              <a:rPr lang="ko-KR" altLang="en-US" sz="1600" b="1" dirty="0"/>
              <a:t> 이래 올림픽 종목이었습니다</a:t>
            </a:r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7B9A2-87EF-DCF8-E3C1-535842EC602C}"/>
              </a:ext>
            </a:extLst>
          </p:cNvPr>
          <p:cNvSpPr txBox="1"/>
          <p:nvPr/>
        </p:nvSpPr>
        <p:spPr>
          <a:xfrm>
            <a:off x="4789934" y="3860981"/>
            <a:ext cx="2949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Table </a:t>
            </a:r>
            <a:r>
              <a:rPr lang="en-US" altLang="ko-KR" b="1" dirty="0" err="1"/>
              <a:t>tenis</a:t>
            </a:r>
            <a:r>
              <a:rPr lang="en-US" altLang="ko-KR" b="1" dirty="0"/>
              <a:t>, also known as ping pong, has been an </a:t>
            </a:r>
            <a:r>
              <a:rPr lang="en-US" altLang="ko-KR" b="1" dirty="0" err="1"/>
              <a:t>olympic</a:t>
            </a:r>
            <a:r>
              <a:rPr lang="en-US" altLang="ko-KR" b="1" dirty="0"/>
              <a:t> sport since 1988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6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922 -0.12956" pathEditMode="relative" ptsTypes="AA">
                                      <p:cBhvr>
                                        <p:cTn id="6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12956 L 0.24922 -0.08389" pathEditMode="relative" ptsTypes="AA">
                                      <p:cBhvr>
                                        <p:cTn id="11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08389 L 0.16979 -0.3875" pathEditMode="relative" ptsTypes="AA">
                                      <p:cBhvr>
                                        <p:cTn id="14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6979 -0.3875 L 0 0" pathEditMode="relative" ptsTypes="AA">
                                      <p:cBhvr>
                                        <p:cTn id="17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9" dur="30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22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B5D621C-547D-EEDB-BB49-E28F649489E1}"/>
              </a:ext>
            </a:extLst>
          </p:cNvPr>
          <p:cNvGrpSpPr/>
          <p:nvPr/>
        </p:nvGrpSpPr>
        <p:grpSpPr>
          <a:xfrm>
            <a:off x="4337222" y="0"/>
            <a:ext cx="3855308" cy="6868730"/>
            <a:chOff x="4337222" y="0"/>
            <a:chExt cx="3855308" cy="686873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EF42213-0821-BE7E-C18C-384962104E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8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46" r="27634"/>
            <a:stretch/>
          </p:blipFill>
          <p:spPr bwMode="auto">
            <a:xfrm>
              <a:off x="4337222" y="0"/>
              <a:ext cx="3855308" cy="68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932F2C-3515-1054-E684-F969903956DC}"/>
                </a:ext>
              </a:extLst>
            </p:cNvPr>
            <p:cNvSpPr/>
            <p:nvPr/>
          </p:nvSpPr>
          <p:spPr>
            <a:xfrm>
              <a:off x="4588947" y="624937"/>
              <a:ext cx="3300609" cy="5229617"/>
            </a:xfrm>
            <a:prstGeom prst="roundRect">
              <a:avLst/>
            </a:prstGeom>
            <a:solidFill>
              <a:schemeClr val="bg1">
                <a:lumMod val="85000"/>
                <a:alpha val="704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DE261-C6E0-CB58-4E48-315ADC649272}"/>
                </a:ext>
              </a:extLst>
            </p:cNvPr>
            <p:cNvSpPr txBox="1"/>
            <p:nvPr/>
          </p:nvSpPr>
          <p:spPr>
            <a:xfrm>
              <a:off x="4461336" y="181813"/>
              <a:ext cx="3607078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#</a:t>
              </a:r>
              <a:r>
                <a:rPr lang="en-US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1</a:t>
              </a:r>
              <a:r>
                <a:rPr lang="ko-KR" altLang="en-US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분 한국어공부 </a:t>
              </a:r>
              <a:r>
                <a:rPr lang="en-US" altLang="ko-KR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#1minkorean</a:t>
              </a:r>
              <a:endParaRPr lang="en-US" b="1" dirty="0">
                <a:solidFill>
                  <a:srgbClr val="0070C0"/>
                </a:solidFill>
                <a:latin typeface="Gungsuh" panose="02030600000101010101" pitchFamily="18" charset="-127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9DDEC8-0277-0361-CECB-0B616C757289}"/>
                </a:ext>
              </a:extLst>
            </p:cNvPr>
            <p:cNvCxnSpPr>
              <a:cxnSpLocks/>
            </p:cNvCxnSpPr>
            <p:nvPr/>
          </p:nvCxnSpPr>
          <p:spPr>
            <a:xfrm>
              <a:off x="4680967" y="3228583"/>
              <a:ext cx="3167816" cy="1"/>
            </a:xfrm>
            <a:prstGeom prst="line">
              <a:avLst/>
            </a:prstGeom>
            <a:ln w="41275">
              <a:solidFill>
                <a:srgbClr val="0070C0">
                  <a:alpha val="6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7F24F31-16D0-EFAD-F405-035ABB21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1922" y="613775"/>
              <a:ext cx="505906" cy="505906"/>
            </a:xfrm>
            <a:prstGeom prst="rect">
              <a:avLst/>
            </a:prstGeom>
          </p:spPr>
        </p:pic>
        <p:pic>
          <p:nvPicPr>
            <p:cNvPr id="19" name="Picture 18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87A7BBAD-F562-B3B7-91DF-71883AAE2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1922" y="5337486"/>
              <a:ext cx="505906" cy="50590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E8948F-61F7-D852-9C48-F18800AF7493}"/>
                </a:ext>
              </a:extLst>
            </p:cNvPr>
            <p:cNvSpPr txBox="1"/>
            <p:nvPr/>
          </p:nvSpPr>
          <p:spPr>
            <a:xfrm>
              <a:off x="4614570" y="5928346"/>
              <a:ext cx="3300609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The more you learn,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  <a:latin typeface="Gungsuh" panose="02030600000101010101" pitchFamily="18" charset="-127"/>
                </a:rPr>
                <a:t>The more you can hear </a:t>
              </a:r>
              <a:r>
                <a:rPr lang="en-US" b="1" dirty="0">
                  <a:solidFill>
                    <a:srgbClr val="0070C0"/>
                  </a:solidFill>
                  <a:latin typeface="Gungsuh" panose="02030600000101010101" pitchFamily="18" charset="-127"/>
                  <a:sym typeface="Wingdings" pitchFamily="2" charset="2"/>
                </a:rPr>
                <a:t></a:t>
              </a:r>
              <a:endParaRPr lang="en-US" b="1" dirty="0">
                <a:solidFill>
                  <a:srgbClr val="0070C0"/>
                </a:solidFill>
                <a:latin typeface="Gungsuh" panose="02030600000101010101" pitchFamily="18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BCCDAB6-E545-6C45-9461-9C2567CA0113}"/>
                </a:ext>
              </a:extLst>
            </p:cNvPr>
            <p:cNvSpPr txBox="1"/>
            <p:nvPr/>
          </p:nvSpPr>
          <p:spPr>
            <a:xfrm>
              <a:off x="4591178" y="1253989"/>
              <a:ext cx="3347391" cy="39395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FF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Subscribe for</a:t>
              </a:r>
            </a:p>
            <a:p>
              <a:pPr algn="ctr"/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FF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more</a:t>
              </a:r>
            </a:p>
            <a:p>
              <a:pPr algn="ctr"/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0070C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o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r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e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0070C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</a:t>
              </a:r>
              <a:r>
                <a:rPr lang="en-US" sz="40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n</a:t>
              </a:r>
            </a:p>
            <a:p>
              <a:pPr algn="ctr"/>
              <a:endPara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ctr"/>
              <a:endParaRPr lang="en-US" sz="28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ctr"/>
              <a:endParaRPr lang="en-US" sz="28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ctr"/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Learning!</a:t>
              </a:r>
            </a:p>
            <a:p>
              <a:pPr algn="ctr"/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And master </a:t>
              </a:r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</a:t>
              </a:r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0070C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o</a:t>
              </a:r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r</a:t>
              </a:r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FF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e</a:t>
              </a:r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0070C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</a:t>
              </a:r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latin typeface="BM JUA OTF" panose="02020603020101020101" pitchFamily="18" charset="-127"/>
                  <a:ea typeface="BM JUA OTF" panose="02020603020101020101" pitchFamily="18" charset="-127"/>
                </a:rPr>
                <a:t>n</a:t>
              </a:r>
              <a:r>
                <a:rPr lang="en-US" sz="2800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!</a:t>
              </a:r>
            </a:p>
          </p:txBody>
        </p:sp>
        <p:pic>
          <p:nvPicPr>
            <p:cNvPr id="8" name="Picture 7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C6D75F18-9377-BD57-DF3C-788BAEA54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488750" y="3302375"/>
              <a:ext cx="1546573" cy="869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82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132</Words>
  <Application>Microsoft Macintosh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BM JUA OTF</vt:lpstr>
      <vt:lpstr>Gungsuh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7</cp:revision>
  <dcterms:created xsi:type="dcterms:W3CDTF">2023-04-26T07:24:47Z</dcterms:created>
  <dcterms:modified xsi:type="dcterms:W3CDTF">2023-04-26T18:53:39Z</dcterms:modified>
</cp:coreProperties>
</file>