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7" r:id="rId15"/>
    <p:sldId id="269" r:id="rId16"/>
    <p:sldId id="271" r:id="rId17"/>
    <p:sldId id="272" r:id="rId18"/>
    <p:sldId id="275" r:id="rId19"/>
    <p:sldId id="273" r:id="rId20"/>
    <p:sldId id="274" r:id="rId21"/>
    <p:sldId id="276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  <a:srgbClr val="FFE38B"/>
    <a:srgbClr val="FFDD71"/>
    <a:srgbClr val="A1A1A1"/>
    <a:srgbClr val="FBBDBD"/>
    <a:srgbClr val="F7E8FC"/>
    <a:srgbClr val="E2D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2F5BD-1F6B-435F-83F9-387FABFBBB35}"/>
              </a:ext>
            </a:extLst>
          </p:cNvPr>
          <p:cNvSpPr/>
          <p:nvPr userDrawn="1"/>
        </p:nvSpPr>
        <p:spPr>
          <a:xfrm>
            <a:off x="9465400" y="5029204"/>
            <a:ext cx="2219901" cy="124286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51870854-9983-49B9-9932-16017E69626D}"/>
              </a:ext>
            </a:extLst>
          </p:cNvPr>
          <p:cNvSpPr/>
          <p:nvPr userDrawn="1"/>
        </p:nvSpPr>
        <p:spPr>
          <a:xfrm rot="5400000">
            <a:off x="960120" y="-960119"/>
            <a:ext cx="6858001" cy="8778243"/>
          </a:xfrm>
          <a:prstGeom prst="rtTriangle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DB752-BDC7-4F7E-A8BD-4BC6441EC7F6}"/>
              </a:ext>
            </a:extLst>
          </p:cNvPr>
          <p:cNvSpPr/>
          <p:nvPr userDrawn="1"/>
        </p:nvSpPr>
        <p:spPr>
          <a:xfrm>
            <a:off x="0" y="1332411"/>
            <a:ext cx="7289074" cy="148916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2562D-85DA-4B53-B73E-99A11D9A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3597E-6235-459C-8F05-7FD393FE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8AF99-DBE8-4988-97E5-6ABB22D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C18F50C-31A7-4349-AC28-84969324FDF4}"/>
              </a:ext>
            </a:extLst>
          </p:cNvPr>
          <p:cNvSpPr txBox="1">
            <a:spLocks/>
          </p:cNvSpPr>
          <p:nvPr userDrawn="1"/>
        </p:nvSpPr>
        <p:spPr>
          <a:xfrm>
            <a:off x="179294" y="93410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시스템프로그래밍</a:t>
            </a:r>
            <a:br>
              <a:rPr lang="en-US" altLang="ko-KR" sz="5000" dirty="0"/>
            </a:br>
            <a:r>
              <a:rPr lang="ko-KR" altLang="en-US" sz="5000" dirty="0" err="1"/>
              <a:t>텀프로젝트</a:t>
            </a:r>
            <a:r>
              <a:rPr lang="ko-KR" altLang="en-US" sz="5000" dirty="0"/>
              <a:t> 발표</a:t>
            </a: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5090AD58-ED41-4A24-94F0-D919202B21C7}"/>
              </a:ext>
            </a:extLst>
          </p:cNvPr>
          <p:cNvSpPr/>
          <p:nvPr userDrawn="1"/>
        </p:nvSpPr>
        <p:spPr>
          <a:xfrm rot="16200000">
            <a:off x="960119" y="-960125"/>
            <a:ext cx="6858001" cy="877824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089BBE-B5C9-4CB3-A4D3-B21F8DE0182B}"/>
              </a:ext>
            </a:extLst>
          </p:cNvPr>
          <p:cNvGrpSpPr/>
          <p:nvPr userDrawn="1"/>
        </p:nvGrpSpPr>
        <p:grpSpPr>
          <a:xfrm>
            <a:off x="9400085" y="4976952"/>
            <a:ext cx="2145879" cy="1149531"/>
            <a:chOff x="8610600" y="2939142"/>
            <a:chExt cx="2414452" cy="597155"/>
          </a:xfrm>
          <a:solidFill>
            <a:srgbClr val="FFE38B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AFD25B-E168-4D54-B505-3A330A4DF55D}"/>
                </a:ext>
              </a:extLst>
            </p:cNvPr>
            <p:cNvSpPr/>
            <p:nvPr userDrawn="1"/>
          </p:nvSpPr>
          <p:spPr>
            <a:xfrm>
              <a:off x="8610600" y="2939142"/>
              <a:ext cx="2414452" cy="59715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F69CF5D6-6FB1-4566-8121-C3EAC4C49E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74825" y="3057478"/>
              <a:ext cx="2286000" cy="42778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000" dirty="0"/>
                <a:t>20185171 </a:t>
              </a:r>
            </a:p>
            <a:p>
              <a:pPr marL="0" indent="0" algn="ctr">
                <a:buNone/>
              </a:pPr>
              <a:r>
                <a:rPr lang="ko-KR" altLang="en-US" sz="2000" dirty="0" err="1"/>
                <a:t>함서은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100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F6CE-E819-4DCA-98FD-BC74BA4B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D6F37-7F80-42D0-A8FA-03D1CF43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F962A-4EB5-450B-8FB9-70127C45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86E57-5090-467B-A097-8996A063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6495C-D100-4770-9E5B-619570F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0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6CDC-49E6-41DE-87E2-B5E8F77A1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A7B3A-E3E3-4D47-9C88-BECB98E6B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EAB9-07B8-441D-9588-3D240589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FB26E-AF6D-4EE7-8E60-7678865D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E4137-5211-4599-93D9-309E5FDE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4414-4640-4136-B695-9B1057F1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05E6E-1A09-4E6D-B1A3-01912457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BB85D-B6D3-47BA-BF39-964B2D8E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4C2B9-7607-4391-9CF0-B36EBE58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9E4C-5959-4C57-8E34-48F95051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FB2B7-C216-477D-9363-D005130B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E38AD-3516-46F7-8BB5-2722D252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C5ABB-55E3-4A4E-95BE-972274DE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E90D9-DE17-4EEC-B4A9-2EEAE78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45BE4-CE4B-4155-B717-55238025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D16E-7755-479C-97B9-7021EF33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4BD41-8B77-4DBE-B3C8-A2212DC4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64162-BB78-4D27-B9E8-9C7BFFCF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A658E-F517-4206-893B-E1064B8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B3B27-8D7F-4E2B-863C-70E11FC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09CED-9D40-4381-9EA7-41F2C2E4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D0E3-B1DE-494E-801D-106C36C8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31B4-43CA-462E-8D91-F3BCCE0B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0952-26B5-4E2E-AAC0-9135EB50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D1301-BEC7-4F0F-9CE6-280E40115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2125B3-9663-4040-B2E9-685F8859A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6A792-8064-45E6-BD94-04887BBA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E88F9-5667-459E-86CD-DCA0A36B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76603-5CE6-486A-9F12-3495A08E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EF9B4-60C3-4E73-82AA-AE10E111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1AA42-CD53-4F68-9FFE-61F57E42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5CC46A-B4A5-4711-BABA-877EC629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BA62C-A76B-4A20-A4B1-DA9B8D97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33AA4-A357-4C61-8B18-B210047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3B59E-0CDE-420A-8F25-CA7DCE37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6FB8B-9B38-4761-808D-E2357E1F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BF08-CA8E-4707-8F05-FE1783CD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AA222-3486-4F0D-A305-4FC95CAA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AFED7-5121-48DB-8687-0ABC6FE7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1AC2-634B-4FA4-AB03-0DBABC4C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D9357-38F0-4BFF-A548-777BC0D8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1185-462F-4C80-AFB6-5C03AF1B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2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6AC6E-8A8B-4FBB-AC42-0257DF2F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D26E18-3F88-4444-B83C-5289F2B8F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A6AB7-2C89-4DDE-88DF-566B9D90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69A59-736D-4281-9905-98E7CF50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3374C-4BF0-42C3-A1B8-9CBD9723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D8320-AB3F-4C2A-96DC-3F3CD0EB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A6D1D-87A0-441F-B4C6-1D973929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14409-632C-4231-9DEA-54757B84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D885C-C423-4D2B-BCE8-4DCC2748D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2A80-7F7C-4FF0-A460-051972A5646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D02D1-CD9F-4A1F-8924-2E9A0934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5A8F1-DA50-4AD1-8BBD-738E6A39F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3205-BD81-41F3-99A6-88E4EC2D9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86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2CB2C9-9DE1-45B2-8433-F44EAE992FC2}"/>
              </a:ext>
            </a:extLst>
          </p:cNvPr>
          <p:cNvSpPr/>
          <p:nvPr/>
        </p:nvSpPr>
        <p:spPr>
          <a:xfrm>
            <a:off x="916174" y="1945597"/>
            <a:ext cx="6790912" cy="4887142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3E91B6-5100-4934-8A60-8DB5A39C2019}"/>
              </a:ext>
            </a:extLst>
          </p:cNvPr>
          <p:cNvSpPr/>
          <p:nvPr/>
        </p:nvSpPr>
        <p:spPr>
          <a:xfrm>
            <a:off x="819352" y="1852296"/>
            <a:ext cx="6790912" cy="4898064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35ED00-CA29-43EB-8606-C9B44517AAC6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A5DB78-A562-4861-8667-8CEE5CEE0493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ABA16-AA37-4818-85C0-4A8DD25A9051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838200" y="1783989"/>
            <a:ext cx="6388197" cy="5048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if((</a:t>
            </a:r>
            <a:r>
              <a:rPr lang="en-US" altLang="ko-KR" sz="2100" dirty="0" err="1"/>
              <a:t>recv</a:t>
            </a:r>
            <a:r>
              <a:rPr lang="en-US" altLang="ko-KR" sz="2100" dirty="0"/>
              <a:t>(ns, </a:t>
            </a:r>
            <a:r>
              <a:rPr lang="en-US" altLang="ko-KR" sz="2100" dirty="0" err="1"/>
              <a:t>timeMsg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sizeof</a:t>
            </a:r>
            <a:r>
              <a:rPr lang="en-US" altLang="ko-KR" sz="2100" dirty="0"/>
              <a:t>(</a:t>
            </a:r>
            <a:r>
              <a:rPr lang="en-US" altLang="ko-KR" sz="2100" dirty="0" err="1"/>
              <a:t>timeMsg</a:t>
            </a:r>
            <a:r>
              <a:rPr lang="en-US" altLang="ko-KR" sz="2100" dirty="0"/>
              <a:t>), 0))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perror</a:t>
            </a:r>
            <a:r>
              <a:rPr lang="en-US" altLang="ko-KR" sz="2100" dirty="0"/>
              <a:t>(“read”); 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if(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timeAvg</a:t>
            </a:r>
            <a:r>
              <a:rPr lang="en-US" altLang="ko-KR" sz="2100" dirty="0"/>
              <a:t> = acc</a:t>
            </a:r>
            <a:r>
              <a:rPr lang="ko-KR" altLang="en-US" sz="2100" dirty="0"/>
              <a:t> </a:t>
            </a:r>
            <a:r>
              <a:rPr lang="en-US" altLang="ko-KR" sz="2100" dirty="0"/>
              <a:t>=</a:t>
            </a:r>
            <a:r>
              <a:rPr lang="ko-KR" altLang="en-US" sz="2100" dirty="0"/>
              <a:t> </a:t>
            </a:r>
            <a:r>
              <a:rPr lang="en-US" altLang="ko-KR" sz="2100" dirty="0"/>
              <a:t>0.0f;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acc = (double)(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 – typo)</a:t>
            </a:r>
            <a:r>
              <a:rPr lang="ko-KR" altLang="en-US" sz="2100" dirty="0"/>
              <a:t> </a:t>
            </a:r>
            <a:r>
              <a:rPr lang="en-US" altLang="ko-KR" sz="2100" dirty="0"/>
              <a:t>/</a:t>
            </a:r>
            <a:r>
              <a:rPr lang="ko-KR" altLang="en-US" sz="2100" dirty="0"/>
              <a:t> 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 * 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timeSum</a:t>
            </a:r>
            <a:r>
              <a:rPr lang="en-US" altLang="ko-KR" sz="2100" dirty="0"/>
              <a:t> += </a:t>
            </a:r>
            <a:r>
              <a:rPr lang="en-US" altLang="ko-KR" sz="2100" dirty="0" err="1"/>
              <a:t>atof</a:t>
            </a:r>
            <a:r>
              <a:rPr lang="en-US" altLang="ko-KR" sz="2100" dirty="0"/>
              <a:t>(</a:t>
            </a:r>
            <a:r>
              <a:rPr lang="en-US" altLang="ko-KR" sz="2100" dirty="0" err="1"/>
              <a:t>timeMsg</a:t>
            </a:r>
            <a:r>
              <a:rPr lang="en-US" altLang="ko-KR" sz="21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timeAvg</a:t>
            </a:r>
            <a:r>
              <a:rPr lang="en-US" altLang="ko-KR" sz="2100" dirty="0"/>
              <a:t> = </a:t>
            </a:r>
            <a:r>
              <a:rPr lang="en-US" altLang="ko-KR" sz="2100" dirty="0" err="1"/>
              <a:t>timeSum</a:t>
            </a:r>
            <a:r>
              <a:rPr lang="en-US" altLang="ko-KR" sz="2100" dirty="0"/>
              <a:t> / 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6661030" y="4570399"/>
            <a:ext cx="4325983" cy="2078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해당 문장의 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정확도와 평균타자속도를 계산한다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시작하자 마자 종료할 땐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2000" u="sng" dirty="0" err="1">
                <a:solidFill>
                  <a:schemeClr val="accent6">
                    <a:lumMod val="50000"/>
                  </a:schemeClr>
                </a:solidFill>
              </a:rPr>
              <a:t>cnt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acc, </a:t>
            </a:r>
            <a:r>
              <a:rPr lang="en-US" altLang="ko-KR" sz="2000" u="sng" dirty="0" err="1">
                <a:solidFill>
                  <a:schemeClr val="accent6">
                    <a:lumMod val="50000"/>
                  </a:schemeClr>
                </a:solidFill>
              </a:rPr>
              <a:t>timeAvg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으로 설정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A66250-61C4-4006-95B4-DAF89415A3D4}"/>
              </a:ext>
            </a:extLst>
          </p:cNvPr>
          <p:cNvSpPr txBox="1">
            <a:spLocks/>
          </p:cNvSpPr>
          <p:nvPr/>
        </p:nvSpPr>
        <p:spPr>
          <a:xfrm>
            <a:off x="3960357" y="3042751"/>
            <a:ext cx="3746729" cy="43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 err="1">
                <a:solidFill>
                  <a:schemeClr val="accent6">
                    <a:lumMod val="50000"/>
                  </a:schemeClr>
                </a:solidFill>
              </a:rPr>
              <a:t>timeMsg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로 입력작성시간 받음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6F698F-4FAB-4053-B990-648751CD7938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40B5E3C-FD8A-49FC-BAB3-DD2500E30E89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6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F12A6B-5D82-40E7-A570-BA67099AAAFB}"/>
              </a:ext>
            </a:extLst>
          </p:cNvPr>
          <p:cNvSpPr/>
          <p:nvPr/>
        </p:nvSpPr>
        <p:spPr>
          <a:xfrm>
            <a:off x="671981" y="3568335"/>
            <a:ext cx="10869510" cy="3156127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60E934-8C47-4578-9169-5998B27647E4}"/>
              </a:ext>
            </a:extLst>
          </p:cNvPr>
          <p:cNvSpPr/>
          <p:nvPr/>
        </p:nvSpPr>
        <p:spPr>
          <a:xfrm>
            <a:off x="575159" y="3333466"/>
            <a:ext cx="10869510" cy="3350645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2CB8D-3FFD-4110-A829-54DF4E5B7E05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836DB-A5AB-4C33-B44B-6F0635751618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FEE96-39EF-4A7D-AECB-6B73E4072311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630575" y="3331029"/>
            <a:ext cx="10838612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sprint(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, “Accuracy : %.2lf\</a:t>
            </a:r>
            <a:r>
              <a:rPr lang="en-US" altLang="ko-KR" sz="2500" dirty="0" err="1"/>
              <a:t>nTime</a:t>
            </a:r>
            <a:r>
              <a:rPr lang="en-US" altLang="ko-KR" sz="2500" dirty="0"/>
              <a:t> average : %.2lf\n”, acc, </a:t>
            </a:r>
            <a:r>
              <a:rPr lang="en-US" altLang="ko-KR" sz="2500" dirty="0" err="1"/>
              <a:t>timeAvg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if(send(ns,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), 0) == 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(“send”);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502122" y="2782389"/>
            <a:ext cx="10986657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계산한 정확도</a:t>
            </a:r>
            <a:r>
              <a:rPr lang="en-US" altLang="ko-KR" sz="2500" u="sng" dirty="0"/>
              <a:t>, </a:t>
            </a:r>
            <a:r>
              <a:rPr lang="ko-KR" altLang="en-US" sz="2500" u="sng" dirty="0"/>
              <a:t>평균 타자 시간 클라이언트에 전송</a:t>
            </a:r>
            <a:endParaRPr lang="en-US" altLang="ko-KR" sz="2500" u="sng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9DC56-FA21-44EB-AFA9-861D94FBB788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A95FB68-6900-4BC6-9AF7-53C9FD117AE2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C377D-149E-4272-BDE9-438DFF98BFD8}"/>
              </a:ext>
            </a:extLst>
          </p:cNvPr>
          <p:cNvSpPr/>
          <p:nvPr/>
        </p:nvSpPr>
        <p:spPr>
          <a:xfrm>
            <a:off x="1205342" y="3429000"/>
            <a:ext cx="6872849" cy="3156127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25988B-F07D-48D1-AAE7-3CA08422C441}"/>
              </a:ext>
            </a:extLst>
          </p:cNvPr>
          <p:cNvSpPr/>
          <p:nvPr/>
        </p:nvSpPr>
        <p:spPr>
          <a:xfrm>
            <a:off x="1108520" y="3194131"/>
            <a:ext cx="6872849" cy="3350645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DBC9BA-9367-4C7C-9FE8-4B979D38857B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0FDA-E78B-4DA1-88C4-DCC4604280BD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91E1C-60BE-4BCB-B9D7-C40BFC3373DA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082835"/>
            <a:ext cx="6018418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while(1)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	if((ns = accept( … )) == -1) { …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	switch(fork()) { …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	close(ns);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close(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return 0;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066400" y="2635926"/>
            <a:ext cx="1981995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서버 종료</a:t>
            </a:r>
            <a:endParaRPr lang="en-US" altLang="ko-KR" sz="2500" u="sng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A9693-2B26-4681-B2A1-B1E89B21816A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E1DB751-BA16-4589-BB47-9AF61B8C049B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FB4CA-74C1-4958-8A91-405672F470D2}"/>
              </a:ext>
            </a:extLst>
          </p:cNvPr>
          <p:cNvSpPr/>
          <p:nvPr/>
        </p:nvSpPr>
        <p:spPr>
          <a:xfrm>
            <a:off x="104045" y="613672"/>
            <a:ext cx="3777802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2BA66-F022-47EA-9C1E-E032ABBF1DCB}"/>
              </a:ext>
            </a:extLst>
          </p:cNvPr>
          <p:cNvSpPr/>
          <p:nvPr/>
        </p:nvSpPr>
        <p:spPr>
          <a:xfrm>
            <a:off x="10427" y="448209"/>
            <a:ext cx="3777802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450028-E773-4AFA-9483-AE163D4CFD50}"/>
              </a:ext>
            </a:extLst>
          </p:cNvPr>
          <p:cNvSpPr/>
          <p:nvPr/>
        </p:nvSpPr>
        <p:spPr>
          <a:xfrm>
            <a:off x="1" y="446350"/>
            <a:ext cx="627016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96A73-DE93-49D5-B599-2B06EF5976A5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D761D7-53C9-4C9C-80E3-8200A0A204FD}"/>
              </a:ext>
            </a:extLst>
          </p:cNvPr>
          <p:cNvSpPr/>
          <p:nvPr/>
        </p:nvSpPr>
        <p:spPr>
          <a:xfrm>
            <a:off x="1246748" y="3442303"/>
            <a:ext cx="10203874" cy="328216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74BDF-96E9-402D-80F0-D9102050ADDF}"/>
              </a:ext>
            </a:extLst>
          </p:cNvPr>
          <p:cNvSpPr/>
          <p:nvPr/>
        </p:nvSpPr>
        <p:spPr>
          <a:xfrm>
            <a:off x="1149926" y="3199666"/>
            <a:ext cx="10203874" cy="348444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4166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F8BACA-5D67-4165-86D1-8FE27CA3B291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340896"/>
            <a:ext cx="9912929" cy="3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time_t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tt</a:t>
            </a:r>
            <a:r>
              <a:rPr lang="en-US" altLang="ko-KR" sz="2500" dirty="0"/>
              <a:t>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시간 측정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int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len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</a:rPr>
              <a:t>반복문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길이 저장 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파일기술자 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sd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double </a:t>
            </a:r>
            <a:r>
              <a:rPr lang="en-US" altLang="ko-KR" sz="2500" dirty="0" err="1"/>
              <a:t>startTime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타자 시작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종료 시간 저장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char 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[256],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[256];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클라이언트 전송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받는 값 저장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입력 소요시간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플레이어 이름 값 저장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char </a:t>
            </a:r>
            <a:r>
              <a:rPr lang="en-US" altLang="ko-KR" sz="2500" dirty="0" err="1"/>
              <a:t>timeAvg</a:t>
            </a:r>
            <a:r>
              <a:rPr lang="en-US" altLang="ko-KR" sz="2500" dirty="0"/>
              <a:t>[256], </a:t>
            </a:r>
            <a:r>
              <a:rPr lang="en-US" altLang="ko-KR" sz="2500" dirty="0" err="1"/>
              <a:t>playerName</a:t>
            </a:r>
            <a:r>
              <a:rPr lang="en-US" altLang="ko-KR" sz="2500" dirty="0"/>
              <a:t>[30];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struct </a:t>
            </a:r>
            <a:r>
              <a:rPr lang="en-US" altLang="ko-KR" sz="2500" dirty="0" err="1"/>
              <a:t>sockaddr_in</a:t>
            </a:r>
            <a:r>
              <a:rPr lang="en-US" altLang="ko-KR" sz="2500" dirty="0"/>
              <a:t> sin;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IP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정보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205342" y="2518693"/>
            <a:ext cx="10986657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변수</a:t>
            </a:r>
            <a:endParaRPr lang="en-US" altLang="ko-KR" sz="2500" u="sng" dirty="0"/>
          </a:p>
        </p:txBody>
      </p:sp>
    </p:spTree>
    <p:extLst>
      <p:ext uri="{BB962C8B-B14F-4D97-AF65-F5344CB8AC3E}">
        <p14:creationId xmlns:p14="http://schemas.microsoft.com/office/powerpoint/2010/main" val="202001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5DB4AF-16AF-4653-8DB8-978598E94367}"/>
              </a:ext>
            </a:extLst>
          </p:cNvPr>
          <p:cNvSpPr/>
          <p:nvPr/>
        </p:nvSpPr>
        <p:spPr>
          <a:xfrm>
            <a:off x="1246748" y="3442303"/>
            <a:ext cx="5864828" cy="328216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A41FAE-2D81-4180-A1A7-CCCACDD4573F}"/>
              </a:ext>
            </a:extLst>
          </p:cNvPr>
          <p:cNvSpPr/>
          <p:nvPr/>
        </p:nvSpPr>
        <p:spPr>
          <a:xfrm>
            <a:off x="1149926" y="3199666"/>
            <a:ext cx="5864828" cy="348444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1B9CEF-5F59-460C-9186-0FAF0D97C59C}"/>
              </a:ext>
            </a:extLst>
          </p:cNvPr>
          <p:cNvSpPr/>
          <p:nvPr/>
        </p:nvSpPr>
        <p:spPr>
          <a:xfrm>
            <a:off x="104045" y="613672"/>
            <a:ext cx="3777802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7E3D7-7BC3-44EC-A9FE-D626E4A0AAD3}"/>
              </a:ext>
            </a:extLst>
          </p:cNvPr>
          <p:cNvSpPr/>
          <p:nvPr/>
        </p:nvSpPr>
        <p:spPr>
          <a:xfrm>
            <a:off x="10427" y="448209"/>
            <a:ext cx="3777802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11155A-4D36-4C13-AACE-DDFA83AC43FD}"/>
              </a:ext>
            </a:extLst>
          </p:cNvPr>
          <p:cNvSpPr/>
          <p:nvPr/>
        </p:nvSpPr>
        <p:spPr>
          <a:xfrm>
            <a:off x="1" y="446350"/>
            <a:ext cx="627016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5057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275581"/>
            <a:ext cx="5665721" cy="348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initscr</a:t>
            </a:r>
            <a:r>
              <a:rPr lang="en-US" altLang="ko-KR" sz="25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mvprintw</a:t>
            </a:r>
            <a:r>
              <a:rPr lang="en-US" altLang="ko-KR" sz="2500" dirty="0"/>
              <a:t>(10, 0, “Input your name : “);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refresh();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getstr</a:t>
            </a:r>
            <a:r>
              <a:rPr lang="en-US" altLang="ko-KR" sz="2500" dirty="0"/>
              <a:t>(</a:t>
            </a:r>
            <a:r>
              <a:rPr lang="en-US" altLang="ko-KR" sz="2500" dirty="0" err="1"/>
              <a:t>playerName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205343" y="2518693"/>
            <a:ext cx="3392784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플레이어 이름 입력</a:t>
            </a:r>
            <a:endParaRPr lang="en-US" altLang="ko-KR" sz="2500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6C6BC-9FE9-4548-A79E-C129FD8BC43B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6C99F7-F767-464D-86E9-4A46E2690C5D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027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2" y="378188"/>
            <a:ext cx="5353594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클라이언트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729446" y="882728"/>
            <a:ext cx="2449287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while(1) { … 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986F6-4418-470C-801F-5FCC751E2F29}"/>
              </a:ext>
            </a:extLst>
          </p:cNvPr>
          <p:cNvSpPr/>
          <p:nvPr/>
        </p:nvSpPr>
        <p:spPr>
          <a:xfrm>
            <a:off x="484664" y="800134"/>
            <a:ext cx="8690846" cy="5777991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4CA9B5-45A1-4B38-AB37-45D185E20840}"/>
              </a:ext>
            </a:extLst>
          </p:cNvPr>
          <p:cNvSpPr/>
          <p:nvPr/>
        </p:nvSpPr>
        <p:spPr>
          <a:xfrm>
            <a:off x="387842" y="548640"/>
            <a:ext cx="8690846" cy="5957297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498260" y="616078"/>
            <a:ext cx="7840107" cy="577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while(1)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if((</a:t>
            </a:r>
            <a:r>
              <a:rPr lang="en-US" altLang="ko-KR" sz="2100" dirty="0" err="1"/>
              <a:t>len</a:t>
            </a:r>
            <a:r>
              <a:rPr lang="ko-KR" altLang="en-US" sz="2100" dirty="0"/>
              <a:t> </a:t>
            </a:r>
            <a:r>
              <a:rPr lang="en-US" altLang="ko-KR" sz="2100" dirty="0"/>
              <a:t>=</a:t>
            </a:r>
            <a:r>
              <a:rPr lang="ko-KR" altLang="en-US" sz="2100" dirty="0"/>
              <a:t> </a:t>
            </a:r>
            <a:r>
              <a:rPr lang="en-US" altLang="ko-KR" sz="2100" dirty="0" err="1"/>
              <a:t>recv</a:t>
            </a:r>
            <a:r>
              <a:rPr lang="en-US" altLang="ko-KR" sz="2100" dirty="0"/>
              <a:t>(</a:t>
            </a:r>
            <a:r>
              <a:rPr lang="en-US" altLang="ko-KR" sz="2100" dirty="0" err="1"/>
              <a:t>sd</a:t>
            </a:r>
            <a:r>
              <a:rPr lang="en-US" altLang="ko-KR" sz="2100" dirty="0"/>
              <a:t>,</a:t>
            </a:r>
            <a:r>
              <a:rPr lang="ko-KR" altLang="en-US" sz="2100" dirty="0"/>
              <a:t> </a:t>
            </a:r>
            <a:r>
              <a:rPr lang="en-US" altLang="ko-KR" sz="2100" dirty="0" err="1"/>
              <a:t>recvMsg</a:t>
            </a:r>
            <a:r>
              <a:rPr lang="en-US" altLang="ko-KR" sz="2100" dirty="0"/>
              <a:t>,</a:t>
            </a:r>
            <a:r>
              <a:rPr lang="ko-KR" altLang="en-US" sz="2100" dirty="0"/>
              <a:t> </a:t>
            </a:r>
            <a:r>
              <a:rPr lang="en-US" altLang="ko-KR" sz="2100" dirty="0" err="1"/>
              <a:t>sizeof</a:t>
            </a:r>
            <a:r>
              <a:rPr lang="en-US" altLang="ko-KR" sz="2100" dirty="0"/>
              <a:t>(</a:t>
            </a:r>
            <a:r>
              <a:rPr lang="en-US" altLang="ko-KR" sz="2100" dirty="0" err="1"/>
              <a:t>recvMsg</a:t>
            </a:r>
            <a:r>
              <a:rPr lang="en-US" altLang="ko-KR" sz="2100" dirty="0"/>
              <a:t>),</a:t>
            </a:r>
            <a:r>
              <a:rPr lang="ko-KR" altLang="en-US" sz="2100" dirty="0"/>
              <a:t> </a:t>
            </a:r>
            <a:r>
              <a:rPr lang="en-US" altLang="ko-KR" sz="2100" dirty="0"/>
              <a:t>0))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	</a:t>
            </a:r>
            <a:r>
              <a:rPr lang="en-US" altLang="ko-KR" sz="2100" dirty="0" err="1"/>
              <a:t>perror</a:t>
            </a:r>
            <a:r>
              <a:rPr lang="en-US" altLang="ko-KR" sz="2100" dirty="0"/>
              <a:t>(“</a:t>
            </a:r>
            <a:r>
              <a:rPr lang="en-US" altLang="ko-KR" sz="2100" dirty="0" err="1"/>
              <a:t>recv</a:t>
            </a:r>
            <a:r>
              <a:rPr lang="en-US" altLang="ko-KR" sz="2100" dirty="0"/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erase();</a:t>
            </a:r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mvprintw</a:t>
            </a:r>
            <a:r>
              <a:rPr lang="en-US" altLang="ko-KR" sz="2100" dirty="0"/>
              <a:t>(0, 0, “Name : %s”, </a:t>
            </a:r>
            <a:r>
              <a:rPr lang="en-US" altLang="ko-KR" sz="2100" dirty="0" err="1"/>
              <a:t>playerName</a:t>
            </a:r>
            <a:r>
              <a:rPr lang="en-US" altLang="ko-KR" sz="21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mvprintw</a:t>
            </a:r>
            <a:r>
              <a:rPr lang="en-US" altLang="ko-KR" sz="2100" dirty="0"/>
              <a:t>(10, 0, “Q : %s”, </a:t>
            </a:r>
            <a:r>
              <a:rPr lang="en-US" altLang="ko-KR" sz="2100" dirty="0" err="1"/>
              <a:t>recvMsg</a:t>
            </a:r>
            <a:r>
              <a:rPr lang="en-US" altLang="ko-KR" sz="21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refresh();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len</a:t>
            </a:r>
            <a:r>
              <a:rPr lang="en-US" altLang="ko-KR" sz="2100" dirty="0"/>
              <a:t> = </a:t>
            </a:r>
            <a:r>
              <a:rPr lang="en-US" altLang="ko-KR" sz="2100" dirty="0" err="1"/>
              <a:t>strlen</a:t>
            </a:r>
            <a:r>
              <a:rPr lang="en-US" altLang="ko-KR" sz="2100" dirty="0"/>
              <a:t>(</a:t>
            </a:r>
            <a:r>
              <a:rPr lang="en-US" altLang="ko-KR" sz="2100" dirty="0" err="1"/>
              <a:t>recvMsg</a:t>
            </a:r>
            <a:r>
              <a:rPr lang="en-US" altLang="ko-KR" sz="21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</a:t>
            </a:r>
            <a:r>
              <a:rPr lang="en-US" altLang="ko-KR" sz="2100" dirty="0" err="1"/>
              <a:t>recvMsg</a:t>
            </a:r>
            <a:r>
              <a:rPr lang="en-US" altLang="ko-KR" sz="2100" dirty="0"/>
              <a:t>[len-1] = ‘\0’;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100" dirty="0"/>
              <a:t>}</a:t>
            </a:r>
            <a:endParaRPr lang="ko-KR" altLang="en-US" sz="2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1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5309883" y="1746997"/>
            <a:ext cx="4428901" cy="8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서버로부터 타자 연습 문장을 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받아와서 출력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C1DF6A-3130-45AA-988C-BEB7F7957C50}"/>
              </a:ext>
            </a:extLst>
          </p:cNvPr>
          <p:cNvSpPr txBox="1">
            <a:spLocks/>
          </p:cNvSpPr>
          <p:nvPr/>
        </p:nvSpPr>
        <p:spPr>
          <a:xfrm>
            <a:off x="4418313" y="4806852"/>
            <a:ext cx="4029869" cy="96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클라이언트가 작성한 문장과 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비교를 위해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\n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대신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\0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를 넣음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F6F63-6082-4F2E-BA00-EBDDB2147B69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84B6596-65A6-42DF-A365-0554A477BA82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83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" grpId="0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25973-8250-4A70-A639-3DD8DD2594E8}"/>
              </a:ext>
            </a:extLst>
          </p:cNvPr>
          <p:cNvSpPr/>
          <p:nvPr/>
        </p:nvSpPr>
        <p:spPr>
          <a:xfrm>
            <a:off x="919938" y="2196185"/>
            <a:ext cx="7615489" cy="4585354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30F10E-6A14-4320-B5A4-227BDFED771D}"/>
              </a:ext>
            </a:extLst>
          </p:cNvPr>
          <p:cNvSpPr/>
          <p:nvPr/>
        </p:nvSpPr>
        <p:spPr>
          <a:xfrm>
            <a:off x="823116" y="1953548"/>
            <a:ext cx="7615489" cy="478688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089D5-64AC-4445-872B-415E6EE0F35E}"/>
              </a:ext>
            </a:extLst>
          </p:cNvPr>
          <p:cNvSpPr/>
          <p:nvPr/>
        </p:nvSpPr>
        <p:spPr>
          <a:xfrm>
            <a:off x="104045" y="613672"/>
            <a:ext cx="6085573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7B1B04-188A-4C9F-834F-7F97FD4DFE8D}"/>
              </a:ext>
            </a:extLst>
          </p:cNvPr>
          <p:cNvSpPr/>
          <p:nvPr/>
        </p:nvSpPr>
        <p:spPr>
          <a:xfrm>
            <a:off x="10427" y="448209"/>
            <a:ext cx="608557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78FF6D-14C5-49C8-8283-D8FB43B66FE4}"/>
              </a:ext>
            </a:extLst>
          </p:cNvPr>
          <p:cNvSpPr/>
          <p:nvPr/>
        </p:nvSpPr>
        <p:spPr>
          <a:xfrm>
            <a:off x="1" y="446350"/>
            <a:ext cx="75089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838201" y="1912443"/>
            <a:ext cx="7696382" cy="4945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while(1){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startTime</a:t>
            </a:r>
            <a:r>
              <a:rPr lang="en-US" altLang="ko-KR" sz="2500" dirty="0"/>
              <a:t> = time(&amp;</a:t>
            </a:r>
            <a:r>
              <a:rPr lang="en-US" altLang="ko-KR" sz="2500" dirty="0" err="1"/>
              <a:t>tt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getstr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 = time(&amp;</a:t>
            </a:r>
            <a:r>
              <a:rPr lang="en-US" altLang="ko-KR" sz="2500" dirty="0" err="1"/>
              <a:t>tt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if(send(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), 0)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(“send”);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5400503" y="3109194"/>
            <a:ext cx="6392090" cy="7182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클라이언트가 입력한 시간을 계산하기 위해 입력 시작시간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종료시간을 계산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3DDAB7E-2ABB-4137-AC27-FAD71B62C85E}"/>
              </a:ext>
            </a:extLst>
          </p:cNvPr>
          <p:cNvSpPr txBox="1">
            <a:spLocks/>
          </p:cNvSpPr>
          <p:nvPr/>
        </p:nvSpPr>
        <p:spPr>
          <a:xfrm>
            <a:off x="4930239" y="5228577"/>
            <a:ext cx="3338548" cy="61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서버에 입력문장 전송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A61C2-D9A3-4598-ADF6-4D7AEAA2F489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EE7DD6-AFE8-4787-872E-689B090025F0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76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" grpId="0"/>
      <p:bldP spid="12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F0E5A6-CBE3-4929-8641-F56C3AB8CA9D}"/>
              </a:ext>
            </a:extLst>
          </p:cNvPr>
          <p:cNvSpPr/>
          <p:nvPr/>
        </p:nvSpPr>
        <p:spPr>
          <a:xfrm>
            <a:off x="512209" y="2117860"/>
            <a:ext cx="9159687" cy="4609511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140F78-1662-4688-AFA7-B70056A096F5}"/>
              </a:ext>
            </a:extLst>
          </p:cNvPr>
          <p:cNvSpPr/>
          <p:nvPr/>
        </p:nvSpPr>
        <p:spPr>
          <a:xfrm>
            <a:off x="415387" y="1875223"/>
            <a:ext cx="9159687" cy="4760707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E1DBC6-43E6-4ED6-9C45-51CA14B3DB1D}"/>
              </a:ext>
            </a:extLst>
          </p:cNvPr>
          <p:cNvSpPr/>
          <p:nvPr/>
        </p:nvSpPr>
        <p:spPr>
          <a:xfrm>
            <a:off x="104045" y="613672"/>
            <a:ext cx="6085573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411F95-86F6-4B09-94F5-338F5AFC203A}"/>
              </a:ext>
            </a:extLst>
          </p:cNvPr>
          <p:cNvSpPr/>
          <p:nvPr/>
        </p:nvSpPr>
        <p:spPr>
          <a:xfrm>
            <a:off x="10427" y="448209"/>
            <a:ext cx="608557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1499D-E23A-42C2-94C9-AD7D4688CB02}"/>
              </a:ext>
            </a:extLst>
          </p:cNvPr>
          <p:cNvSpPr/>
          <p:nvPr/>
        </p:nvSpPr>
        <p:spPr>
          <a:xfrm>
            <a:off x="1" y="446350"/>
            <a:ext cx="75089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454677" y="1916625"/>
            <a:ext cx="8963643" cy="4609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while(1){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if(!</a:t>
            </a:r>
            <a:r>
              <a:rPr lang="en-US" altLang="ko-KR" sz="2500" dirty="0" err="1"/>
              <a:t>strcmp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“&lt;EXIT&gt;”</a:t>
            </a:r>
            <a:r>
              <a:rPr lang="ko-KR" altLang="en-US" sz="2500" dirty="0"/>
              <a:t> </a:t>
            </a:r>
            <a:r>
              <a:rPr lang="en-US" altLang="ko-KR" sz="2500" dirty="0"/>
              <a:t>||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	!</a:t>
            </a:r>
            <a:r>
              <a:rPr lang="en-US" altLang="ko-KR" sz="2500" dirty="0" err="1"/>
              <a:t>strcmp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erase();</a:t>
            </a:r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mvprintw</a:t>
            </a:r>
            <a:r>
              <a:rPr lang="en-US" altLang="ko-KR" sz="2500" dirty="0"/>
              <a:t>(0, 0, “Name : %s”, </a:t>
            </a:r>
            <a:r>
              <a:rPr lang="en-US" altLang="ko-KR" sz="2500" dirty="0" err="1"/>
              <a:t>playerName</a:t>
            </a:r>
            <a:r>
              <a:rPr lang="en-US" altLang="ko-KR" sz="2500" dirty="0"/>
              <a:t>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mvprintw</a:t>
            </a:r>
            <a:r>
              <a:rPr lang="en-US" altLang="ko-KR" sz="2500" dirty="0"/>
              <a:t>(10, 0, “</a:t>
            </a:r>
            <a:r>
              <a:rPr lang="en-US" altLang="ko-KR" sz="2500" dirty="0" err="1"/>
              <a:t>Wrong:Try</a:t>
            </a:r>
            <a:r>
              <a:rPr lang="en-US" altLang="ko-KR" sz="2500" dirty="0"/>
              <a:t> Again\</a:t>
            </a:r>
            <a:r>
              <a:rPr lang="en-US" altLang="ko-KR" sz="2500" dirty="0" err="1"/>
              <a:t>nQ_Again</a:t>
            </a:r>
            <a:r>
              <a:rPr lang="en-US" altLang="ko-KR" sz="2500" dirty="0"/>
              <a:t> : %s\n”,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refresh();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5352290" y="2377408"/>
            <a:ext cx="5115097" cy="85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&lt;EXIT&gt;, 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또는 입력 문장이 같을 시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문 탈출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3DDAB7E-2ABB-4137-AC27-FAD71B62C85E}"/>
              </a:ext>
            </a:extLst>
          </p:cNvPr>
          <p:cNvSpPr txBox="1">
            <a:spLocks/>
          </p:cNvSpPr>
          <p:nvPr/>
        </p:nvSpPr>
        <p:spPr>
          <a:xfrm>
            <a:off x="5352290" y="5627689"/>
            <a:ext cx="5264728" cy="61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오답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타자 연습 문장 다시 출력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041EB2-1640-4955-A641-5A701ADD07BB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8696ED8-381A-4DCE-A7C2-CECE6823B400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99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" grpId="0"/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5E7360-0D8A-405D-8051-7B2D0B31E173}"/>
              </a:ext>
            </a:extLst>
          </p:cNvPr>
          <p:cNvSpPr/>
          <p:nvPr/>
        </p:nvSpPr>
        <p:spPr>
          <a:xfrm>
            <a:off x="935021" y="3381060"/>
            <a:ext cx="7221583" cy="328216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6F020-9FD4-4EEE-9B16-0493B247A813}"/>
              </a:ext>
            </a:extLst>
          </p:cNvPr>
          <p:cNvSpPr/>
          <p:nvPr/>
        </p:nvSpPr>
        <p:spPr>
          <a:xfrm>
            <a:off x="838199" y="3138423"/>
            <a:ext cx="7221583" cy="348444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610F17-D847-4CDD-B69E-6763167B8DAC}"/>
              </a:ext>
            </a:extLst>
          </p:cNvPr>
          <p:cNvSpPr/>
          <p:nvPr/>
        </p:nvSpPr>
        <p:spPr>
          <a:xfrm>
            <a:off x="104045" y="613672"/>
            <a:ext cx="6085573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B713FC-E562-4923-B286-542C0432AA92}"/>
              </a:ext>
            </a:extLst>
          </p:cNvPr>
          <p:cNvSpPr/>
          <p:nvPr/>
        </p:nvSpPr>
        <p:spPr>
          <a:xfrm>
            <a:off x="10427" y="448209"/>
            <a:ext cx="608557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6DC08-4567-4F2E-A8C0-04ECC570D37E}"/>
              </a:ext>
            </a:extLst>
          </p:cNvPr>
          <p:cNvSpPr/>
          <p:nvPr/>
        </p:nvSpPr>
        <p:spPr>
          <a:xfrm>
            <a:off x="1" y="446350"/>
            <a:ext cx="75089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838200" y="3232107"/>
            <a:ext cx="10515600" cy="339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sprintf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timeAvg</a:t>
            </a:r>
            <a:r>
              <a:rPr lang="en-US" altLang="ko-KR" sz="2500" dirty="0"/>
              <a:t>, “</a:t>
            </a:r>
            <a:r>
              <a:rPr lang="en-US" altLang="ko-KR" sz="2500" dirty="0" err="1"/>
              <a:t>lf</a:t>
            </a:r>
            <a:r>
              <a:rPr lang="en-US" altLang="ko-KR" sz="2500" dirty="0"/>
              <a:t>”, 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 – </a:t>
            </a:r>
            <a:r>
              <a:rPr lang="en-US" altLang="ko-KR" sz="2500" dirty="0" err="1"/>
              <a:t>startTime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if(send(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timeAvg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timeAvg</a:t>
            </a:r>
            <a:r>
              <a:rPr lang="en-US" altLang="ko-KR" sz="2500" dirty="0"/>
              <a:t>), 0)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(“send”);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E23418-5FF9-4939-AF5F-85053399DF2F}"/>
              </a:ext>
            </a:extLst>
          </p:cNvPr>
          <p:cNvSpPr txBox="1">
            <a:spLocks/>
          </p:cNvSpPr>
          <p:nvPr/>
        </p:nvSpPr>
        <p:spPr>
          <a:xfrm>
            <a:off x="838200" y="2513448"/>
            <a:ext cx="10986657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연습 문장 입력 시간을 서버에 전송한다</a:t>
            </a:r>
            <a:endParaRPr lang="en-US" altLang="ko-KR" sz="2500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E7ED44-42C8-477C-AB0F-B42473C62CBC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4CD1909-757C-4A1A-B508-FFECEEB6EF95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935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클라이언트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1052547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while(1) { … }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B40B7-93C2-4F6D-8CAE-68417C0BC19E}"/>
              </a:ext>
            </a:extLst>
          </p:cNvPr>
          <p:cNvSpPr/>
          <p:nvPr/>
        </p:nvSpPr>
        <p:spPr>
          <a:xfrm>
            <a:off x="290590" y="988027"/>
            <a:ext cx="9611056" cy="5592116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3FD83-1477-4BCE-A9D0-F579B1C54D2F}"/>
              </a:ext>
            </a:extLst>
          </p:cNvPr>
          <p:cNvSpPr/>
          <p:nvPr/>
        </p:nvSpPr>
        <p:spPr>
          <a:xfrm>
            <a:off x="193768" y="756482"/>
            <a:ext cx="9611056" cy="5774948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293371" y="756482"/>
            <a:ext cx="9411850" cy="577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if((</a:t>
            </a:r>
            <a:r>
              <a:rPr lang="en-US" altLang="ko-KR" sz="2300" dirty="0" err="1"/>
              <a:t>len</a:t>
            </a:r>
            <a:r>
              <a:rPr lang="en-US" altLang="ko-KR" sz="2300" dirty="0"/>
              <a:t> = </a:t>
            </a:r>
            <a:r>
              <a:rPr lang="en-US" altLang="ko-KR" sz="2300" dirty="0" err="1"/>
              <a:t>recv</a:t>
            </a:r>
            <a:r>
              <a:rPr lang="en-US" altLang="ko-KR" sz="2300" dirty="0"/>
              <a:t>(</a:t>
            </a:r>
            <a:r>
              <a:rPr lang="en-US" altLang="ko-KR" sz="2300" dirty="0" err="1"/>
              <a:t>sd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recvMsg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sizeof</a:t>
            </a:r>
            <a:r>
              <a:rPr lang="en-US" altLang="ko-KR" sz="2300" dirty="0"/>
              <a:t>(</a:t>
            </a:r>
            <a:r>
              <a:rPr lang="en-US" altLang="ko-KR" sz="2300" dirty="0" err="1"/>
              <a:t>recvMsg</a:t>
            </a:r>
            <a:r>
              <a:rPr lang="en-US" altLang="ko-KR" sz="2300" dirty="0"/>
              <a:t>), o))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perror</a:t>
            </a:r>
            <a:r>
              <a:rPr lang="en-US" altLang="ko-KR" sz="2300" dirty="0"/>
              <a:t>(“</a:t>
            </a:r>
            <a:r>
              <a:rPr lang="en-US" altLang="ko-KR" sz="2300" dirty="0" err="1"/>
              <a:t>recv</a:t>
            </a:r>
            <a:r>
              <a:rPr lang="en-US" altLang="ko-KR" sz="2300" dirty="0"/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if(!</a:t>
            </a:r>
            <a:r>
              <a:rPr lang="en-US" altLang="ko-KR" sz="2300" dirty="0" err="1"/>
              <a:t>strcmp</a:t>
            </a:r>
            <a:r>
              <a:rPr lang="en-US" altLang="ko-KR" sz="2300" dirty="0"/>
              <a:t>(</a:t>
            </a:r>
            <a:r>
              <a:rPr lang="en-US" altLang="ko-KR" sz="2300" dirty="0" err="1"/>
              <a:t>sendMsg</a:t>
            </a:r>
            <a:r>
              <a:rPr lang="en-US" altLang="ko-KR" sz="2300" dirty="0"/>
              <a:t>, “&lt;EXIT&gt;”)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erase();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mvprintw</a:t>
            </a:r>
            <a:r>
              <a:rPr lang="en-US" altLang="ko-KR" sz="2300" dirty="0"/>
              <a:t>(10, 0, “Name : %s\%s” , </a:t>
            </a:r>
            <a:r>
              <a:rPr lang="en-US" altLang="ko-KR" sz="2300" dirty="0" err="1"/>
              <a:t>playerName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recvMsg</a:t>
            </a:r>
            <a:r>
              <a:rPr lang="en-US" altLang="ko-KR" sz="23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refresh();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/>
              <a:t>…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3409732" y="2158206"/>
            <a:ext cx="5776455" cy="55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서버에서 계산한 정확도와 타자 평균 시간 받음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2B57CF1-E20A-4189-B7E3-3077613EA4D1}"/>
              </a:ext>
            </a:extLst>
          </p:cNvPr>
          <p:cNvSpPr txBox="1">
            <a:spLocks/>
          </p:cNvSpPr>
          <p:nvPr/>
        </p:nvSpPr>
        <p:spPr>
          <a:xfrm>
            <a:off x="3409732" y="4577159"/>
            <a:ext cx="5080361" cy="112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클라이언트 </a:t>
            </a:r>
            <a:r>
              <a:rPr lang="ko-KR" altLang="en-US" sz="2000" u="sng" dirty="0" err="1">
                <a:solidFill>
                  <a:schemeClr val="accent6">
                    <a:lumMod val="50000"/>
                  </a:schemeClr>
                </a:solidFill>
              </a:rPr>
              <a:t>종료시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정확도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알파벳 평균 입력 속도를 출력하고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문을 빠져나온다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A5BD1-7466-4C47-B2BD-2DA177A733F8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570687-9070-4EE4-8639-1FA84C9EC6EF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09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6" grpId="0"/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CF0FFD-4C91-4B9F-BB3D-9936B298FB15}"/>
              </a:ext>
            </a:extLst>
          </p:cNvPr>
          <p:cNvSpPr/>
          <p:nvPr/>
        </p:nvSpPr>
        <p:spPr>
          <a:xfrm>
            <a:off x="1253439" y="2480510"/>
            <a:ext cx="3636818" cy="794138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51CF45-6CDA-4AC3-A36F-90C5C9954DB7}"/>
              </a:ext>
            </a:extLst>
          </p:cNvPr>
          <p:cNvSpPr/>
          <p:nvPr/>
        </p:nvSpPr>
        <p:spPr>
          <a:xfrm>
            <a:off x="152400" y="641939"/>
            <a:ext cx="2207623" cy="1076734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B2EEFE-2908-4A9B-95F3-724CA7091E21}"/>
              </a:ext>
            </a:extLst>
          </p:cNvPr>
          <p:cNvSpPr/>
          <p:nvPr/>
        </p:nvSpPr>
        <p:spPr>
          <a:xfrm>
            <a:off x="1153291" y="2419551"/>
            <a:ext cx="3636818" cy="794138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D72481-FFAC-44E6-A9B2-8703BFE774B1}"/>
              </a:ext>
            </a:extLst>
          </p:cNvPr>
          <p:cNvSpPr/>
          <p:nvPr/>
        </p:nvSpPr>
        <p:spPr>
          <a:xfrm>
            <a:off x="0" y="489539"/>
            <a:ext cx="220762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436E9-0800-463E-927F-447B5E6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14" y="2600914"/>
            <a:ext cx="3636818" cy="612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타자연습 프로그램</a:t>
            </a: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B98B38-C188-4C88-85BB-B7CFD3D2DFCC}"/>
              </a:ext>
            </a:extLst>
          </p:cNvPr>
          <p:cNvGrpSpPr/>
          <p:nvPr/>
        </p:nvGrpSpPr>
        <p:grpSpPr>
          <a:xfrm>
            <a:off x="1226125" y="3822797"/>
            <a:ext cx="9912929" cy="863775"/>
            <a:chOff x="1226125" y="3822797"/>
            <a:chExt cx="9912929" cy="86377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2F1B09-189A-4132-93D4-471D904B7C55}"/>
                </a:ext>
              </a:extLst>
            </p:cNvPr>
            <p:cNvSpPr/>
            <p:nvPr/>
          </p:nvSpPr>
          <p:spPr>
            <a:xfrm>
              <a:off x="1363286" y="3892434"/>
              <a:ext cx="7460674" cy="794138"/>
            </a:xfrm>
            <a:prstGeom prst="rect">
              <a:avLst/>
            </a:prstGeom>
            <a:solidFill>
              <a:srgbClr val="A1A1A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7F15BA-0A69-4F1A-893B-643EE5A072F6}"/>
                </a:ext>
              </a:extLst>
            </p:cNvPr>
            <p:cNvGrpSpPr/>
            <p:nvPr/>
          </p:nvGrpSpPr>
          <p:grpSpPr>
            <a:xfrm>
              <a:off x="1226125" y="3822797"/>
              <a:ext cx="9912929" cy="802447"/>
              <a:chOff x="1226125" y="2934520"/>
              <a:chExt cx="9912929" cy="80244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7F31B17-937F-4596-9321-0BD8FCE008C8}"/>
                  </a:ext>
                </a:extLst>
              </p:cNvPr>
              <p:cNvSpPr/>
              <p:nvPr/>
            </p:nvSpPr>
            <p:spPr>
              <a:xfrm>
                <a:off x="1265315" y="2934520"/>
                <a:ext cx="7460674" cy="794138"/>
              </a:xfrm>
              <a:prstGeom prst="rect">
                <a:avLst/>
              </a:prstGeom>
              <a:solidFill>
                <a:srgbClr val="FFE38B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DA0E8507-5086-47F0-BDA6-990283487B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6125" y="3124192"/>
                <a:ext cx="9912929" cy="612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2500" dirty="0"/>
                  <a:t>▷ </a:t>
                </a:r>
                <a:r>
                  <a:rPr lang="en-US" altLang="ko-KR" sz="2500" dirty="0"/>
                  <a:t>60</a:t>
                </a:r>
                <a:r>
                  <a:rPr lang="ko-KR" altLang="en-US" sz="2500" dirty="0"/>
                  <a:t>개 문장 중 임의의 한 문장을 따라 작성한다</a:t>
                </a:r>
                <a:r>
                  <a:rPr lang="en-US" altLang="ko-KR" sz="2500" dirty="0"/>
                  <a:t>.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8BFED-FA09-45E6-A9F9-40A681AC115A}"/>
              </a:ext>
            </a:extLst>
          </p:cNvPr>
          <p:cNvGrpSpPr/>
          <p:nvPr/>
        </p:nvGrpSpPr>
        <p:grpSpPr>
          <a:xfrm>
            <a:off x="1226124" y="5049323"/>
            <a:ext cx="9912930" cy="868529"/>
            <a:chOff x="1226124" y="5049323"/>
            <a:chExt cx="9912930" cy="8685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528FC6-3457-4720-84AC-291B1F799751}"/>
                </a:ext>
              </a:extLst>
            </p:cNvPr>
            <p:cNvSpPr/>
            <p:nvPr/>
          </p:nvSpPr>
          <p:spPr>
            <a:xfrm>
              <a:off x="1317566" y="5123714"/>
              <a:ext cx="8714709" cy="794138"/>
            </a:xfrm>
            <a:prstGeom prst="rect">
              <a:avLst/>
            </a:prstGeom>
            <a:solidFill>
              <a:srgbClr val="A1A1A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%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5109B4-CA3A-41E1-9AF8-EEB2665F9478}"/>
                </a:ext>
              </a:extLst>
            </p:cNvPr>
            <p:cNvGrpSpPr/>
            <p:nvPr/>
          </p:nvGrpSpPr>
          <p:grpSpPr>
            <a:xfrm>
              <a:off x="1226124" y="5049323"/>
              <a:ext cx="9912930" cy="794138"/>
              <a:chOff x="1226124" y="4161046"/>
              <a:chExt cx="9912930" cy="79413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445821-55DD-4BE8-B9B3-F97E65D6F6F3}"/>
                  </a:ext>
                </a:extLst>
              </p:cNvPr>
              <p:cNvSpPr/>
              <p:nvPr/>
            </p:nvSpPr>
            <p:spPr>
              <a:xfrm>
                <a:off x="1226124" y="4161046"/>
                <a:ext cx="8714709" cy="794138"/>
              </a:xfrm>
              <a:prstGeom prst="rect">
                <a:avLst/>
              </a:prstGeom>
              <a:solidFill>
                <a:srgbClr val="FFE38B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A7F8BACA-5D67-4165-86D1-8FE27CA3B2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6125" y="4342409"/>
                <a:ext cx="9912929" cy="612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2500" dirty="0"/>
                  <a:t>▷ </a:t>
                </a:r>
                <a:r>
                  <a:rPr lang="en-US" altLang="ko-KR" sz="2500" dirty="0"/>
                  <a:t>&lt;EXIT&gt; </a:t>
                </a:r>
                <a:r>
                  <a:rPr lang="ko-KR" altLang="en-US" sz="2500" dirty="0" err="1"/>
                  <a:t>입력시</a:t>
                </a:r>
                <a:r>
                  <a:rPr lang="en-US" altLang="ko-KR" sz="2500" dirty="0"/>
                  <a:t>, </a:t>
                </a:r>
                <a:r>
                  <a:rPr lang="ko-KR" altLang="en-US" sz="2500" dirty="0"/>
                  <a:t>정확도와 평균 타자 속도를 출력 후 종료</a:t>
                </a:r>
                <a:endParaRPr lang="en-US" altLang="ko-KR" sz="2500" dirty="0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83C772-C794-44F2-8B67-9FB1F8969947}"/>
              </a:ext>
            </a:extLst>
          </p:cNvPr>
          <p:cNvSpPr/>
          <p:nvPr/>
        </p:nvSpPr>
        <p:spPr>
          <a:xfrm>
            <a:off x="-5144" y="487680"/>
            <a:ext cx="475408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4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CE20F9-B581-4959-9B7A-3911DE9BCB32}"/>
              </a:ext>
            </a:extLst>
          </p:cNvPr>
          <p:cNvSpPr/>
          <p:nvPr/>
        </p:nvSpPr>
        <p:spPr>
          <a:xfrm>
            <a:off x="838200" y="3293886"/>
            <a:ext cx="7090954" cy="328216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01B6E1-2473-4148-9858-15414A7ECDCA}"/>
              </a:ext>
            </a:extLst>
          </p:cNvPr>
          <p:cNvSpPr/>
          <p:nvPr/>
        </p:nvSpPr>
        <p:spPr>
          <a:xfrm>
            <a:off x="750893" y="3091211"/>
            <a:ext cx="7090954" cy="348444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A0A69B-43B8-428F-81F6-100F8BE197FB}"/>
              </a:ext>
            </a:extLst>
          </p:cNvPr>
          <p:cNvSpPr/>
          <p:nvPr/>
        </p:nvSpPr>
        <p:spPr>
          <a:xfrm>
            <a:off x="104045" y="613672"/>
            <a:ext cx="6085573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20857B-3908-4520-8486-C81435435728}"/>
              </a:ext>
            </a:extLst>
          </p:cNvPr>
          <p:cNvSpPr/>
          <p:nvPr/>
        </p:nvSpPr>
        <p:spPr>
          <a:xfrm>
            <a:off x="10427" y="448209"/>
            <a:ext cx="608557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4EAA01-B3A8-49C0-93BB-4AACE855CE5A}"/>
              </a:ext>
            </a:extLst>
          </p:cNvPr>
          <p:cNvSpPr/>
          <p:nvPr/>
        </p:nvSpPr>
        <p:spPr>
          <a:xfrm>
            <a:off x="1" y="446350"/>
            <a:ext cx="75089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750894" y="3429000"/>
            <a:ext cx="7090954" cy="348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printw</a:t>
            </a:r>
            <a:r>
              <a:rPr lang="en-US" altLang="ko-KR" sz="2500" dirty="0"/>
              <a:t>(“Time</a:t>
            </a:r>
            <a:r>
              <a:rPr lang="ko-KR" altLang="en-US" sz="2500" dirty="0"/>
              <a:t> </a:t>
            </a:r>
            <a:r>
              <a:rPr lang="en-US" altLang="ko-KR" sz="2500" dirty="0"/>
              <a:t>: %.2lf\n”, </a:t>
            </a:r>
            <a:r>
              <a:rPr lang="en-US" altLang="ko-KR" sz="2500" dirty="0" err="1"/>
              <a:t>endTime</a:t>
            </a:r>
            <a:r>
              <a:rPr lang="en-US" altLang="ko-KR" sz="2500" dirty="0"/>
              <a:t> – </a:t>
            </a:r>
            <a:r>
              <a:rPr lang="en-US" altLang="ko-KR" sz="2500" dirty="0" err="1"/>
              <a:t>startTime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refresh();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sleep(1);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FC12BE-E9BA-44B1-BDCB-4AE5BE826353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39DFC6-88E0-4BFE-99CA-111053DB550B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489765" y="2580753"/>
            <a:ext cx="9677399" cy="4808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현재 연습 문장 시간을 출력하고 </a:t>
            </a:r>
            <a:r>
              <a:rPr lang="en-US" altLang="ko-KR" sz="2500" u="sng" dirty="0"/>
              <a:t>sleep(1)</a:t>
            </a:r>
            <a:r>
              <a:rPr lang="ko-KR" altLang="en-US" sz="2500" u="sng" dirty="0"/>
              <a:t>로</a:t>
            </a:r>
            <a:r>
              <a:rPr lang="en-US" altLang="ko-KR" sz="2500" u="sng" dirty="0"/>
              <a:t> </a:t>
            </a:r>
            <a:r>
              <a:rPr lang="ko-KR" altLang="en-US" sz="2500" u="sng" dirty="0"/>
              <a:t>결과를 잠깐 보여준다</a:t>
            </a:r>
            <a:r>
              <a:rPr lang="en-US" altLang="ko-KR" sz="25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7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75B122-4AB5-4C6A-BC48-B7D851B760E5}"/>
              </a:ext>
            </a:extLst>
          </p:cNvPr>
          <p:cNvSpPr/>
          <p:nvPr/>
        </p:nvSpPr>
        <p:spPr>
          <a:xfrm>
            <a:off x="935022" y="3442303"/>
            <a:ext cx="4726577" cy="3310604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8A37C-2CE9-4F01-9211-78D0F4CA8C62}"/>
              </a:ext>
            </a:extLst>
          </p:cNvPr>
          <p:cNvSpPr/>
          <p:nvPr/>
        </p:nvSpPr>
        <p:spPr>
          <a:xfrm>
            <a:off x="838200" y="3199665"/>
            <a:ext cx="4726577" cy="3514643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C42FD4-C244-4200-97A0-190B9B732F89}"/>
              </a:ext>
            </a:extLst>
          </p:cNvPr>
          <p:cNvSpPr/>
          <p:nvPr/>
        </p:nvSpPr>
        <p:spPr>
          <a:xfrm>
            <a:off x="104045" y="613672"/>
            <a:ext cx="6085573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65D31-4EA5-4BB0-9189-424D81F0E2BF}"/>
              </a:ext>
            </a:extLst>
          </p:cNvPr>
          <p:cNvSpPr/>
          <p:nvPr/>
        </p:nvSpPr>
        <p:spPr>
          <a:xfrm>
            <a:off x="10427" y="448209"/>
            <a:ext cx="608557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6E411C-468B-4606-A8BF-C98EF90A06A1}"/>
              </a:ext>
            </a:extLst>
          </p:cNvPr>
          <p:cNvSpPr/>
          <p:nvPr/>
        </p:nvSpPr>
        <p:spPr>
          <a:xfrm>
            <a:off x="1" y="446350"/>
            <a:ext cx="75089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클라이언트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838200" y="3004456"/>
            <a:ext cx="4400006" cy="385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	while(1)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sleep(2);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close(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endwin</a:t>
            </a:r>
            <a:r>
              <a:rPr lang="en-US" altLang="ko-KR" sz="25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3546564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838200" y="2195228"/>
            <a:ext cx="8686799" cy="110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종료 시</a:t>
            </a:r>
            <a:r>
              <a:rPr lang="en-US" altLang="ko-KR" sz="2500" u="sng" dirty="0"/>
              <a:t>, 2</a:t>
            </a:r>
            <a:r>
              <a:rPr lang="ko-KR" altLang="en-US" sz="2500" u="sng" dirty="0"/>
              <a:t>초 동안 </a:t>
            </a:r>
            <a:r>
              <a:rPr lang="en-US" altLang="ko-KR" sz="2500" u="sng" dirty="0"/>
              <a:t>sleep</a:t>
            </a:r>
            <a:r>
              <a:rPr lang="ko-KR" altLang="en-US" sz="2500" u="sng" dirty="0"/>
              <a:t>을 하여 </a:t>
            </a:r>
            <a:endParaRPr lang="en-US" altLang="ko-KR" sz="25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최종 결과</a:t>
            </a:r>
            <a:r>
              <a:rPr lang="en-US" altLang="ko-KR" sz="2500" u="sng" dirty="0"/>
              <a:t>(</a:t>
            </a:r>
            <a:r>
              <a:rPr lang="ko-KR" altLang="en-US" sz="2500" u="sng" dirty="0"/>
              <a:t>정확도</a:t>
            </a:r>
            <a:r>
              <a:rPr lang="en-US" altLang="ko-KR" sz="2500" u="sng" dirty="0"/>
              <a:t>, </a:t>
            </a:r>
            <a:r>
              <a:rPr lang="ko-KR" altLang="en-US" sz="2500" u="sng" dirty="0"/>
              <a:t>평균시간</a:t>
            </a:r>
            <a:r>
              <a:rPr lang="en-US" altLang="ko-KR" sz="2500" u="sng" dirty="0"/>
              <a:t>)</a:t>
            </a:r>
            <a:r>
              <a:rPr lang="ko-KR" altLang="en-US" sz="2500" u="sng" dirty="0"/>
              <a:t>을 볼 수 있게 한 후</a:t>
            </a:r>
            <a:r>
              <a:rPr lang="en-US" altLang="ko-KR" sz="2500" u="sng" dirty="0"/>
              <a:t>, </a:t>
            </a:r>
            <a:r>
              <a:rPr lang="ko-KR" altLang="en-US" sz="2500" u="sng" dirty="0"/>
              <a:t>종료한다</a:t>
            </a:r>
            <a:r>
              <a:rPr lang="en-US" altLang="ko-KR" sz="2500" u="sng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46838-F536-4891-B88A-078453426E45}"/>
              </a:ext>
            </a:extLst>
          </p:cNvPr>
          <p:cNvSpPr/>
          <p:nvPr/>
        </p:nvSpPr>
        <p:spPr>
          <a:xfrm>
            <a:off x="10119176" y="0"/>
            <a:ext cx="1997082" cy="2604654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04598C-2742-4640-8B9F-C47902955A9E}"/>
              </a:ext>
            </a:extLst>
          </p:cNvPr>
          <p:cNvSpPr txBox="1">
            <a:spLocks/>
          </p:cNvSpPr>
          <p:nvPr/>
        </p:nvSpPr>
        <p:spPr>
          <a:xfrm>
            <a:off x="10215153" y="67687"/>
            <a:ext cx="1976845" cy="2536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arpa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netinet</a:t>
            </a:r>
            <a:r>
              <a:rPr lang="en-US" altLang="ko-KR" sz="1500" dirty="0"/>
              <a:t>/</a:t>
            </a:r>
            <a:r>
              <a:rPr lang="en-US" altLang="ko-KR" sz="1500" dirty="0" err="1"/>
              <a:t>in.h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types.h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&lt;sys/</a:t>
            </a:r>
            <a:r>
              <a:rPr lang="en-US" altLang="ko-KR" sz="1500" dirty="0" err="1"/>
              <a:t>socket.h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netdb.h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stdlib.h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string.h</a:t>
            </a:r>
            <a:r>
              <a:rPr lang="en-US" altLang="ko-KR" sz="15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#include &lt;</a:t>
            </a:r>
            <a:r>
              <a:rPr lang="en-US" altLang="ko-KR" sz="1500" dirty="0" err="1"/>
              <a:t>time.h</a:t>
            </a:r>
            <a:r>
              <a:rPr lang="en-US" altLang="ko-KR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82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C42FD4-C244-4200-97A0-190B9B732F89}"/>
              </a:ext>
            </a:extLst>
          </p:cNvPr>
          <p:cNvSpPr/>
          <p:nvPr/>
        </p:nvSpPr>
        <p:spPr>
          <a:xfrm>
            <a:off x="104046" y="613672"/>
            <a:ext cx="4391756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65D31-4EA5-4BB0-9189-424D81F0E2BF}"/>
              </a:ext>
            </a:extLst>
          </p:cNvPr>
          <p:cNvSpPr/>
          <p:nvPr/>
        </p:nvSpPr>
        <p:spPr>
          <a:xfrm>
            <a:off x="10428" y="448209"/>
            <a:ext cx="4391756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6E411C-468B-4606-A8BF-C98EF90A06A1}"/>
              </a:ext>
            </a:extLst>
          </p:cNvPr>
          <p:cNvSpPr/>
          <p:nvPr/>
        </p:nvSpPr>
        <p:spPr>
          <a:xfrm>
            <a:off x="2" y="446350"/>
            <a:ext cx="74458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3983" cy="1325563"/>
          </a:xfrm>
        </p:spPr>
        <p:txBody>
          <a:bodyPr>
            <a:normAutofit/>
          </a:bodyPr>
          <a:lstStyle/>
          <a:p>
            <a:r>
              <a:rPr lang="ko-KR" altLang="en-US" sz="4000"/>
              <a:t>프로그램 실행</a:t>
            </a:r>
            <a:endParaRPr lang="ko-KR" altLang="en-US" sz="4000" dirty="0"/>
          </a:p>
        </p:txBody>
      </p:sp>
      <p:pic>
        <p:nvPicPr>
          <p:cNvPr id="3" name="system_video">
            <a:hlinkClick r:id="" action="ppaction://media"/>
            <a:extLst>
              <a:ext uri="{FF2B5EF4-FFF2-40B4-BE49-F238E27FC236}">
                <a16:creationId xmlns:a16="http://schemas.microsoft.com/office/drawing/2014/main" id="{7344C108-4AC0-41B8-BC3C-F0BC4C5A00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8910" y="2189853"/>
            <a:ext cx="6034179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625CD3-6544-48E5-A70A-EC0DF2B147DF}"/>
              </a:ext>
            </a:extLst>
          </p:cNvPr>
          <p:cNvSpPr/>
          <p:nvPr/>
        </p:nvSpPr>
        <p:spPr>
          <a:xfrm>
            <a:off x="152400" y="641939"/>
            <a:ext cx="2207623" cy="1076734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4905FC-FAC2-4F82-9EEA-AC01EC468847}"/>
              </a:ext>
            </a:extLst>
          </p:cNvPr>
          <p:cNvSpPr/>
          <p:nvPr/>
        </p:nvSpPr>
        <p:spPr>
          <a:xfrm>
            <a:off x="0" y="489539"/>
            <a:ext cx="220762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1429E-C596-43DC-9C27-93ECF445E451}"/>
              </a:ext>
            </a:extLst>
          </p:cNvPr>
          <p:cNvSpPr/>
          <p:nvPr/>
        </p:nvSpPr>
        <p:spPr>
          <a:xfrm>
            <a:off x="-5144" y="487680"/>
            <a:ext cx="475408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436E9-0800-463E-927F-447B5E6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4" y="3339330"/>
            <a:ext cx="6699069" cy="6127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u="sng" dirty="0"/>
              <a:t>- </a:t>
            </a:r>
            <a:r>
              <a:rPr lang="ko-KR" altLang="en-US" u="sng" dirty="0"/>
              <a:t>인터넷 소켓을 사용하여 데이터를 송수신한다</a:t>
            </a:r>
            <a:endParaRPr lang="en-US" altLang="ko-KR" u="sng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5FC9FC-BC6F-4F3C-9D47-27AFEFAAFEDF}"/>
              </a:ext>
            </a:extLst>
          </p:cNvPr>
          <p:cNvGrpSpPr/>
          <p:nvPr/>
        </p:nvGrpSpPr>
        <p:grpSpPr>
          <a:xfrm>
            <a:off x="681444" y="3968304"/>
            <a:ext cx="3885808" cy="868529"/>
            <a:chOff x="960513" y="4038372"/>
            <a:chExt cx="3885808" cy="86852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4132934-B3E8-4B66-85D3-0E8AF52E8726}"/>
                </a:ext>
              </a:extLst>
            </p:cNvPr>
            <p:cNvGrpSpPr/>
            <p:nvPr/>
          </p:nvGrpSpPr>
          <p:grpSpPr>
            <a:xfrm>
              <a:off x="960513" y="4038372"/>
              <a:ext cx="3885808" cy="868529"/>
              <a:chOff x="1226124" y="5049323"/>
              <a:chExt cx="8806151" cy="86852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BB9706-732D-47FE-A2CD-9750B5167CF5}"/>
                  </a:ext>
                </a:extLst>
              </p:cNvPr>
              <p:cNvSpPr/>
              <p:nvPr/>
            </p:nvSpPr>
            <p:spPr>
              <a:xfrm>
                <a:off x="1317566" y="5123714"/>
                <a:ext cx="8714709" cy="794138"/>
              </a:xfrm>
              <a:prstGeom prst="rect">
                <a:avLst/>
              </a:prstGeom>
              <a:solidFill>
                <a:srgbClr val="A1A1A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%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BE9FD58-E8F5-4AA4-9CDA-B3EB02E2943F}"/>
                  </a:ext>
                </a:extLst>
              </p:cNvPr>
              <p:cNvSpPr/>
              <p:nvPr/>
            </p:nvSpPr>
            <p:spPr>
              <a:xfrm>
                <a:off x="1226124" y="5049323"/>
                <a:ext cx="8714709" cy="794138"/>
              </a:xfrm>
              <a:prstGeom prst="rect">
                <a:avLst/>
              </a:prstGeom>
              <a:solidFill>
                <a:srgbClr val="FFE38B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내용 개체 틀 2">
              <a:extLst>
                <a:ext uri="{FF2B5EF4-FFF2-40B4-BE49-F238E27FC236}">
                  <a16:creationId xmlns:a16="http://schemas.microsoft.com/office/drawing/2014/main" id="{DA0E8507-5086-47F0-BDA6-990283487B3A}"/>
                </a:ext>
              </a:extLst>
            </p:cNvPr>
            <p:cNvSpPr txBox="1">
              <a:spLocks/>
            </p:cNvSpPr>
            <p:nvPr/>
          </p:nvSpPr>
          <p:spPr>
            <a:xfrm>
              <a:off x="960513" y="4242633"/>
              <a:ext cx="384545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500" dirty="0"/>
                <a:t>#define PORTNUM 9001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CB2846-0364-4992-AE06-14188CDEA8D8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D9B86C7-7340-46F4-84CA-C08C78E59B0A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0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761D7-53C9-4C9C-80E3-8200A0A204FD}"/>
              </a:ext>
            </a:extLst>
          </p:cNvPr>
          <p:cNvSpPr/>
          <p:nvPr/>
        </p:nvSpPr>
        <p:spPr>
          <a:xfrm>
            <a:off x="1246748" y="3442303"/>
            <a:ext cx="10203874" cy="328216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74BDF-96E9-402D-80F0-D9102050ADDF}"/>
              </a:ext>
            </a:extLst>
          </p:cNvPr>
          <p:cNvSpPr/>
          <p:nvPr/>
        </p:nvSpPr>
        <p:spPr>
          <a:xfrm>
            <a:off x="1149926" y="3199666"/>
            <a:ext cx="10203874" cy="3484446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309970"/>
            <a:ext cx="9912929" cy="3374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데이터 송수신 값 저장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입력 시간 값 저장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char </a:t>
            </a:r>
            <a:r>
              <a:rPr lang="en-US" altLang="ko-KR" sz="2000" dirty="0" err="1"/>
              <a:t>sendMsg</a:t>
            </a:r>
            <a:r>
              <a:rPr lang="en-US" altLang="ko-KR" sz="2000" dirty="0"/>
              <a:t>[256], </a:t>
            </a:r>
            <a:r>
              <a:rPr lang="en-US" altLang="ko-KR" sz="2000" dirty="0" err="1"/>
              <a:t>recvMsg</a:t>
            </a:r>
            <a:r>
              <a:rPr lang="en-US" altLang="ko-KR" sz="2000" dirty="0"/>
              <a:t>[256], </a:t>
            </a:r>
            <a:r>
              <a:rPr lang="en-US" altLang="ko-KR" sz="2000" dirty="0" err="1"/>
              <a:t>timeMsg</a:t>
            </a:r>
            <a:r>
              <a:rPr lang="en-US" altLang="ko-KR" sz="2000" dirty="0"/>
              <a:t>[256];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struct </a:t>
            </a:r>
            <a:r>
              <a:rPr lang="en-US" altLang="ko-KR" sz="2000" dirty="0" err="1"/>
              <a:t>sockaddr_in</a:t>
            </a:r>
            <a:r>
              <a:rPr lang="en-US" altLang="ko-KR" sz="2000" dirty="0"/>
              <a:t> sin, cli;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서버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클라이언트 소켓 구조정보 구조체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 = 0,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타자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연습횟수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for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루프 변수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int</a:t>
            </a:r>
            <a:r>
              <a:rPr lang="ko-KR" altLang="en-US" sz="2000" dirty="0"/>
              <a:t> </a:t>
            </a:r>
            <a:r>
              <a:rPr lang="en-US" altLang="ko-KR" sz="2000" dirty="0"/>
              <a:t>line,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, typo = 0 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연습 문장 번째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길이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오타 수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정확도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총 입력시간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총 입력 평균시간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double acc = 0.0f, </a:t>
            </a:r>
            <a:r>
              <a:rPr lang="en-US" altLang="ko-KR" sz="2000" dirty="0" err="1"/>
              <a:t>timeSum</a:t>
            </a:r>
            <a:r>
              <a:rPr lang="en-US" altLang="ko-KR" sz="2000" dirty="0"/>
              <a:t> = 0.0f, </a:t>
            </a:r>
            <a:r>
              <a:rPr lang="en-US" altLang="ko-KR" sz="2000" dirty="0" err="1"/>
              <a:t>timeAvg</a:t>
            </a:r>
            <a:r>
              <a:rPr lang="en-US" altLang="ko-KR" sz="2000" dirty="0"/>
              <a:t> = 0.0f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문장 입력 소요시간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플레이어 이름 값 저장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sd</a:t>
            </a:r>
            <a:r>
              <a:rPr lang="en-US" altLang="ko-KR" sz="2000" dirty="0"/>
              <a:t>, ns, </a:t>
            </a:r>
            <a:r>
              <a:rPr lang="en-US" altLang="ko-KR" sz="2000" dirty="0" err="1"/>
              <a:t>clientlen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(cli);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서버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클라이언트 파일 기술자 값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,  IP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정보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(cli)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 크기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FILE *</a:t>
            </a:r>
            <a:r>
              <a:rPr lang="en-US" altLang="ko-KR" sz="2000" dirty="0" err="1"/>
              <a:t>fp</a:t>
            </a:r>
            <a:r>
              <a:rPr lang="en-US" altLang="ko-KR" sz="2000" dirty="0"/>
              <a:t>;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연습 문장 들어있는 파일 저장함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205342" y="2518693"/>
            <a:ext cx="10986657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/>
              <a:t>변수</a:t>
            </a:r>
            <a:endParaRPr lang="en-US" altLang="ko-KR" sz="2500" u="sng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9F66C-011A-47B6-8EB2-5FE9D25A57F9}"/>
              </a:ext>
            </a:extLst>
          </p:cNvPr>
          <p:cNvSpPr/>
          <p:nvPr/>
        </p:nvSpPr>
        <p:spPr>
          <a:xfrm>
            <a:off x="152400" y="641939"/>
            <a:ext cx="2207623" cy="1076734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1960FB-0D36-44C0-80CD-0A0171F7AC6C}"/>
              </a:ext>
            </a:extLst>
          </p:cNvPr>
          <p:cNvSpPr/>
          <p:nvPr/>
        </p:nvSpPr>
        <p:spPr>
          <a:xfrm>
            <a:off x="0" y="489539"/>
            <a:ext cx="2207623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7D346-D9A4-46A6-9A68-D7A71A7E10DC}"/>
              </a:ext>
            </a:extLst>
          </p:cNvPr>
          <p:cNvSpPr/>
          <p:nvPr/>
        </p:nvSpPr>
        <p:spPr>
          <a:xfrm>
            <a:off x="-5144" y="487680"/>
            <a:ext cx="475408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CDC3236-6DAD-4BC8-8850-256E57A9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652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74AAD-381F-4E2B-883C-2AD88D60AB2A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8034DAA-7AB5-43A1-B97C-CF0DB28FB4C6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8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15C7C-8E16-4DE7-B469-E7F6D33E23EF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ED3EAE-DC20-425D-945E-9391E5D6761D}"/>
              </a:ext>
            </a:extLst>
          </p:cNvPr>
          <p:cNvSpPr/>
          <p:nvPr/>
        </p:nvSpPr>
        <p:spPr>
          <a:xfrm>
            <a:off x="1222803" y="3730883"/>
            <a:ext cx="9227483" cy="2453397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14016C-63FF-46C8-98C7-4223DCB44A79}"/>
              </a:ext>
            </a:extLst>
          </p:cNvPr>
          <p:cNvSpPr/>
          <p:nvPr/>
        </p:nvSpPr>
        <p:spPr>
          <a:xfrm>
            <a:off x="1125981" y="3486896"/>
            <a:ext cx="9227483" cy="2604605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2977E3-0B70-435E-BDB4-3BDAB9B210D0}"/>
              </a:ext>
            </a:extLst>
          </p:cNvPr>
          <p:cNvSpPr/>
          <p:nvPr/>
        </p:nvSpPr>
        <p:spPr>
          <a:xfrm>
            <a:off x="104045" y="613672"/>
            <a:ext cx="4474736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25CA3-D3DF-4F6D-9B35-C24A45036568}"/>
              </a:ext>
            </a:extLst>
          </p:cNvPr>
          <p:cNvSpPr/>
          <p:nvPr/>
        </p:nvSpPr>
        <p:spPr>
          <a:xfrm>
            <a:off x="10427" y="448209"/>
            <a:ext cx="4474736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2E5C7A-5974-4A6C-8161-9A70939F017A}"/>
              </a:ext>
            </a:extLst>
          </p:cNvPr>
          <p:cNvSpPr/>
          <p:nvPr/>
        </p:nvSpPr>
        <p:spPr>
          <a:xfrm>
            <a:off x="0" y="446350"/>
            <a:ext cx="744583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436E9-0800-463E-927F-447B5E6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8" y="869665"/>
            <a:ext cx="3636818" cy="612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while(1) { … }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0E8507-5086-47F0-BDA6-990283487B3A}"/>
              </a:ext>
            </a:extLst>
          </p:cNvPr>
          <p:cNvSpPr txBox="1">
            <a:spLocks/>
          </p:cNvSpPr>
          <p:nvPr/>
        </p:nvSpPr>
        <p:spPr>
          <a:xfrm>
            <a:off x="1061649" y="3003344"/>
            <a:ext cx="9912929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while(1)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문으로 서버 계속 구동</a:t>
            </a:r>
            <a:endParaRPr lang="en-US" altLang="ko-KR" sz="25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F8BACA-5D67-4165-86D1-8FE27CA3B291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624945"/>
            <a:ext cx="9912929" cy="231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</a:rPr>
              <a:t>연결을 시도한 클라이언트를 서버에서 </a:t>
            </a: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</a:rPr>
              <a:t>accept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if((ns = accept(</a:t>
            </a:r>
            <a:r>
              <a:rPr lang="en-US" altLang="ko-KR" sz="2500" dirty="0" err="1"/>
              <a:t>sd</a:t>
            </a:r>
            <a:r>
              <a:rPr lang="en-US" altLang="ko-KR" sz="2500" dirty="0"/>
              <a:t>, (struct </a:t>
            </a:r>
            <a:r>
              <a:rPr lang="en-US" altLang="ko-KR" sz="2500" dirty="0" err="1"/>
              <a:t>sockaddr</a:t>
            </a:r>
            <a:r>
              <a:rPr lang="en-US" altLang="ko-KR" sz="2500" dirty="0"/>
              <a:t>*)&amp;cli, &amp;</a:t>
            </a:r>
            <a:r>
              <a:rPr lang="en-US" altLang="ko-KR" sz="2500" dirty="0" err="1"/>
              <a:t>clientlen</a:t>
            </a:r>
            <a:r>
              <a:rPr lang="en-US" altLang="ko-KR" sz="2500" dirty="0"/>
              <a:t>)) == 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(“accept”);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6390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4F59E9-E8D3-44B8-904C-6FFC622DC8DC}"/>
              </a:ext>
            </a:extLst>
          </p:cNvPr>
          <p:cNvSpPr/>
          <p:nvPr/>
        </p:nvSpPr>
        <p:spPr>
          <a:xfrm>
            <a:off x="1170551" y="3906637"/>
            <a:ext cx="3707277" cy="2453397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53CCD5-F813-4615-93D6-C23F8E743151}"/>
              </a:ext>
            </a:extLst>
          </p:cNvPr>
          <p:cNvSpPr/>
          <p:nvPr/>
        </p:nvSpPr>
        <p:spPr>
          <a:xfrm>
            <a:off x="1073729" y="3662650"/>
            <a:ext cx="3707277" cy="2604605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2BCBA4-C6A2-47A6-B5FB-F626BD5714CD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80AF53-D177-4487-8F34-0DDC3E2C6A37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995DC-332E-4D5D-8AE0-ED5B77182C63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05342" y="3800699"/>
            <a:ext cx="9912929" cy="231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switch(fork())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case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0089E7-3919-4ED1-8B69-3829F49E915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E01AAE7-F3C6-49D1-8829-EB0ED1ED4189}"/>
              </a:ext>
            </a:extLst>
          </p:cNvPr>
          <p:cNvSpPr txBox="1">
            <a:spLocks/>
          </p:cNvSpPr>
          <p:nvPr/>
        </p:nvSpPr>
        <p:spPr>
          <a:xfrm>
            <a:off x="970210" y="3007851"/>
            <a:ext cx="9912929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개 이상의 클라이언트 접속을 받기위해 </a:t>
            </a: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fork()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사용</a:t>
            </a:r>
            <a:endParaRPr lang="en-US" altLang="ko-KR" sz="25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41F8F-41FF-4439-8F52-59D032B961E6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5E83AD6-CBC3-48F6-9E44-60479E5C8A46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146CD-74E6-4240-B5F9-437E9E4457C4}"/>
              </a:ext>
            </a:extLst>
          </p:cNvPr>
          <p:cNvSpPr/>
          <p:nvPr/>
        </p:nvSpPr>
        <p:spPr>
          <a:xfrm>
            <a:off x="1322944" y="3146079"/>
            <a:ext cx="7408427" cy="3640120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A39EE8-061E-43F6-9587-0E732C39DF74}"/>
              </a:ext>
            </a:extLst>
          </p:cNvPr>
          <p:cNvSpPr/>
          <p:nvPr/>
        </p:nvSpPr>
        <p:spPr>
          <a:xfrm>
            <a:off x="1226122" y="2902092"/>
            <a:ext cx="7408427" cy="3864468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62A1B-725C-4967-ABB9-37D10BB3D0FE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76470-B947-41EC-95F5-0FDB1BE87C50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D1A47D-8200-4084-BBDA-A386674DABB7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26122" y="2902092"/>
            <a:ext cx="9912929" cy="4136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while(1)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fp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fopen</a:t>
            </a:r>
            <a:r>
              <a:rPr lang="en-US" altLang="ko-KR" sz="2500" dirty="0"/>
              <a:t>(“./</a:t>
            </a:r>
            <a:r>
              <a:rPr lang="en-US" altLang="ko-KR" sz="2500" dirty="0" err="1"/>
              <a:t>textData</a:t>
            </a:r>
            <a:r>
              <a:rPr lang="en-US" altLang="ko-KR" sz="2500" dirty="0"/>
              <a:t>”,”r”);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line = rand() % 42;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for(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= 0; I &lt; line;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</a:t>
            </a:r>
            <a:r>
              <a:rPr lang="en-US" altLang="ko-KR" sz="2500" dirty="0" err="1"/>
              <a:t>fgets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), </a:t>
            </a:r>
            <a:r>
              <a:rPr lang="en-US" altLang="ko-KR" sz="2500" dirty="0" err="1"/>
              <a:t>fp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fclose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fp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150382" y="2321903"/>
            <a:ext cx="9912929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문장이 들어있는 파일을 읽기모드로 연 후</a:t>
            </a: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랜덤으로 선택</a:t>
            </a:r>
            <a:endParaRPr lang="en-US" altLang="ko-KR" sz="25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397EEE-28D7-4793-AEF6-CE5709C20E82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C1AE4F-B534-487C-86B7-51A1D719E04A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62285-B145-4268-9F4C-20970A542761}"/>
              </a:ext>
            </a:extLst>
          </p:cNvPr>
          <p:cNvSpPr/>
          <p:nvPr/>
        </p:nvSpPr>
        <p:spPr>
          <a:xfrm>
            <a:off x="1246748" y="3568335"/>
            <a:ext cx="6872849" cy="3156127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7BFDFF-E8F7-4CED-B50E-539EF938B06E}"/>
              </a:ext>
            </a:extLst>
          </p:cNvPr>
          <p:cNvSpPr/>
          <p:nvPr/>
        </p:nvSpPr>
        <p:spPr>
          <a:xfrm>
            <a:off x="1149926" y="3333466"/>
            <a:ext cx="6872849" cy="3350645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C60EDE-CD48-4D8D-A77F-8BCD08908263}"/>
              </a:ext>
            </a:extLst>
          </p:cNvPr>
          <p:cNvSpPr/>
          <p:nvPr/>
        </p:nvSpPr>
        <p:spPr>
          <a:xfrm>
            <a:off x="104045" y="613672"/>
            <a:ext cx="6793144" cy="1005559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D316D-150D-4F1B-9C7D-3594675C66AE}"/>
              </a:ext>
            </a:extLst>
          </p:cNvPr>
          <p:cNvSpPr/>
          <p:nvPr/>
        </p:nvSpPr>
        <p:spPr>
          <a:xfrm>
            <a:off x="10427" y="448209"/>
            <a:ext cx="6793144" cy="1076734"/>
          </a:xfrm>
          <a:prstGeom prst="rect">
            <a:avLst/>
          </a:prstGeom>
          <a:solidFill>
            <a:srgbClr val="FFE38B"/>
          </a:solidFill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E7B46-8459-45D5-BF6D-CB82DFE57CAF}"/>
              </a:ext>
            </a:extLst>
          </p:cNvPr>
          <p:cNvSpPr/>
          <p:nvPr/>
        </p:nvSpPr>
        <p:spPr>
          <a:xfrm>
            <a:off x="1" y="446350"/>
            <a:ext cx="838200" cy="1076734"/>
          </a:xfrm>
          <a:prstGeom prst="rect">
            <a:avLst/>
          </a:prstGeom>
          <a:solidFill>
            <a:srgbClr val="FFDD71"/>
          </a:solidFill>
          <a:ln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1246748" y="3241726"/>
            <a:ext cx="6585467" cy="3590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If(send(ns, 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),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(“send”);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len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strlen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 err="1"/>
              <a:t>sendMsg</a:t>
            </a:r>
            <a:r>
              <a:rPr lang="en-US" altLang="ko-KR" sz="2500" dirty="0"/>
              <a:t>[len-1] = ‘\0’;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while(1) { switch(fork()) {…} 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34894D-ACD1-4E09-B9BD-2AA9CDE59D51}"/>
              </a:ext>
            </a:extLst>
          </p:cNvPr>
          <p:cNvSpPr txBox="1">
            <a:spLocks/>
          </p:cNvSpPr>
          <p:nvPr/>
        </p:nvSpPr>
        <p:spPr>
          <a:xfrm>
            <a:off x="1074220" y="2380587"/>
            <a:ext cx="9912929" cy="90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랜덤 문장 하나를 클라이언트에 전송 후</a:t>
            </a: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u="sng" dirty="0" err="1">
                <a:solidFill>
                  <a:schemeClr val="bg2">
                    <a:lumMod val="25000"/>
                  </a:schemeClr>
                </a:solidFill>
              </a:rPr>
              <a:t>recvMsg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와 비교를 위해</a:t>
            </a: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\n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을 </a:t>
            </a:r>
            <a:r>
              <a:rPr lang="en-US" altLang="ko-KR" sz="2500" u="sng" dirty="0">
                <a:solidFill>
                  <a:schemeClr val="bg2">
                    <a:lumMod val="25000"/>
                  </a:schemeClr>
                </a:solidFill>
              </a:rPr>
              <a:t>\0</a:t>
            </a:r>
            <a:r>
              <a:rPr lang="ko-KR" altLang="en-US" sz="2500" u="sng" dirty="0">
                <a:solidFill>
                  <a:schemeClr val="bg2">
                    <a:lumMod val="25000"/>
                  </a:schemeClr>
                </a:solidFill>
              </a:rPr>
              <a:t>로 변경</a:t>
            </a:r>
            <a:endParaRPr lang="en-US" altLang="ko-KR" sz="25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0C5278-E2EB-49C3-9760-FB2709ABC0F9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E3CC4B8-B0C6-4DEB-98F8-5DE14EDFB224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E086C8-14E5-4AA0-83F4-1A49B8C5F9FE}"/>
              </a:ext>
            </a:extLst>
          </p:cNvPr>
          <p:cNvSpPr txBox="1">
            <a:spLocks/>
          </p:cNvSpPr>
          <p:nvPr/>
        </p:nvSpPr>
        <p:spPr>
          <a:xfrm>
            <a:off x="2057398" y="869665"/>
            <a:ext cx="5049984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while(1) { switch(fork()) {…} }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A419B-0E68-47F0-93D8-6E5804D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FBB0D4-54AA-44B2-A601-B85D5DB3C3D2}"/>
              </a:ext>
            </a:extLst>
          </p:cNvPr>
          <p:cNvSpPr/>
          <p:nvPr/>
        </p:nvSpPr>
        <p:spPr>
          <a:xfrm>
            <a:off x="96822" y="1164200"/>
            <a:ext cx="9258301" cy="5424528"/>
          </a:xfrm>
          <a:prstGeom prst="rect">
            <a:avLst/>
          </a:prstGeom>
          <a:solidFill>
            <a:srgbClr val="A1A1A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14670-0B90-463A-9628-13B8A0DF802D}"/>
              </a:ext>
            </a:extLst>
          </p:cNvPr>
          <p:cNvSpPr/>
          <p:nvPr/>
        </p:nvSpPr>
        <p:spPr>
          <a:xfrm>
            <a:off x="0" y="929331"/>
            <a:ext cx="9258301" cy="5758852"/>
          </a:xfrm>
          <a:prstGeom prst="rect">
            <a:avLst/>
          </a:prstGeom>
          <a:solidFill>
            <a:srgbClr val="FFE38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5EADCE-A017-400D-8387-48DBF36CA03B}"/>
              </a:ext>
            </a:extLst>
          </p:cNvPr>
          <p:cNvSpPr txBox="1">
            <a:spLocks/>
          </p:cNvSpPr>
          <p:nvPr/>
        </p:nvSpPr>
        <p:spPr>
          <a:xfrm>
            <a:off x="0" y="811789"/>
            <a:ext cx="10889671" cy="597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while(1)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if((</a:t>
            </a:r>
            <a:r>
              <a:rPr lang="en-US" altLang="ko-KR" sz="2500" dirty="0" err="1"/>
              <a:t>recv</a:t>
            </a:r>
            <a:r>
              <a:rPr lang="en-US" altLang="ko-KR" sz="2500" dirty="0"/>
              <a:t>(ns,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sizeof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),0)) == -1)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</a:t>
            </a:r>
            <a:r>
              <a:rPr lang="en-US" altLang="ko-KR" sz="2500" dirty="0" err="1"/>
              <a:t>perror</a:t>
            </a:r>
            <a:r>
              <a:rPr lang="en-US" altLang="ko-KR" sz="2500" dirty="0"/>
              <a:t>(“read”);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exit(1);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If(!</a:t>
            </a:r>
            <a:r>
              <a:rPr lang="en-US" altLang="ko-KR" sz="2500" dirty="0" err="1"/>
              <a:t>strcmp</a:t>
            </a:r>
            <a:r>
              <a:rPr lang="en-US" altLang="ko-KR" sz="2500" dirty="0"/>
              <a:t>(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, “&lt;EXIT&gt;”))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</a:t>
            </a:r>
            <a:r>
              <a:rPr lang="en-US" altLang="ko-KR" sz="2500" dirty="0" err="1"/>
              <a:t>cnt</a:t>
            </a:r>
            <a:r>
              <a:rPr lang="en-US" altLang="ko-KR" sz="2500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if(</a:t>
            </a:r>
            <a:r>
              <a:rPr lang="en-US" altLang="ko-KR" sz="2500" dirty="0" err="1"/>
              <a:t>strcmp</a:t>
            </a:r>
            <a:r>
              <a:rPr lang="en-US" altLang="ko-KR" sz="2500" dirty="0"/>
              <a:t>(</a:t>
            </a:r>
            <a:r>
              <a:rPr lang="en-US" altLang="ko-KR" sz="2500" dirty="0" err="1"/>
              <a:t>sendMsg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recvMsg</a:t>
            </a:r>
            <a:r>
              <a:rPr lang="en-US" altLang="ko-KR" sz="2500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	typo++;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…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1336B9-76AD-488A-A68A-C9141D7EB66F}"/>
              </a:ext>
            </a:extLst>
          </p:cNvPr>
          <p:cNvSpPr txBox="1">
            <a:spLocks/>
          </p:cNvSpPr>
          <p:nvPr/>
        </p:nvSpPr>
        <p:spPr>
          <a:xfrm>
            <a:off x="4506542" y="3682968"/>
            <a:ext cx="3905795" cy="46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&lt;EXIT&gt;</a:t>
            </a:r>
            <a:r>
              <a:rPr lang="ko-KR" altLang="en-US" sz="2000" u="sng" dirty="0" err="1">
                <a:solidFill>
                  <a:schemeClr val="accent6">
                    <a:lumMod val="50000"/>
                  </a:schemeClr>
                </a:solidFill>
              </a:rPr>
              <a:t>일땐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break,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551D0-FE0B-4AF3-BA58-65E99BB1BB08}"/>
              </a:ext>
            </a:extLst>
          </p:cNvPr>
          <p:cNvSpPr txBox="1"/>
          <p:nvPr/>
        </p:nvSpPr>
        <p:spPr>
          <a:xfrm>
            <a:off x="4136597" y="2293358"/>
            <a:ext cx="343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입력한 문장을 받는다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EA682-A5F5-4A00-B031-71BD811D6DA8}"/>
              </a:ext>
            </a:extLst>
          </p:cNvPr>
          <p:cNvSpPr/>
          <p:nvPr/>
        </p:nvSpPr>
        <p:spPr>
          <a:xfrm>
            <a:off x="10119176" y="0"/>
            <a:ext cx="1997082" cy="2520015"/>
          </a:xfrm>
          <a:prstGeom prst="rect">
            <a:avLst/>
          </a:prstGeom>
          <a:solidFill>
            <a:srgbClr val="FFF0C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EA775F4-45B9-440A-BB9F-45053E4604FC}"/>
              </a:ext>
            </a:extLst>
          </p:cNvPr>
          <p:cNvSpPr txBox="1">
            <a:spLocks/>
          </p:cNvSpPr>
          <p:nvPr/>
        </p:nvSpPr>
        <p:spPr>
          <a:xfrm>
            <a:off x="10134601" y="67687"/>
            <a:ext cx="2057397" cy="25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arpa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netinet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in.h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types.h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&lt;sys/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socket.h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stdlib.h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string.h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altLang="ko-KR" sz="1300" dirty="0" err="1">
                <a:solidFill>
                  <a:schemeClr val="bg2">
                    <a:lumMod val="50000"/>
                  </a:schemeClr>
                </a:solidFill>
              </a:rPr>
              <a:t>time.h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A7AC6-F136-4B25-8189-6FF376487FEE}"/>
              </a:ext>
            </a:extLst>
          </p:cNvPr>
          <p:cNvSpPr txBox="1"/>
          <p:nvPr/>
        </p:nvSpPr>
        <p:spPr>
          <a:xfrm>
            <a:off x="5079390" y="4957512"/>
            <a:ext cx="39057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입력한 문장이 전송 문장과 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일치하지 않으면 </a:t>
            </a: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 err="1">
                <a:solidFill>
                  <a:schemeClr val="accent6">
                    <a:lumMod val="50000"/>
                  </a:schemeClr>
                </a:solidFill>
              </a:rPr>
              <a:t>오타수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(typo)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를 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증가시킨다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두 문장이 </a:t>
            </a:r>
            <a:r>
              <a:rPr lang="ko-KR" altLang="en-US" sz="2000" u="sng" dirty="0" err="1">
                <a:solidFill>
                  <a:schemeClr val="accent6">
                    <a:lumMod val="50000"/>
                  </a:schemeClr>
                </a:solidFill>
              </a:rPr>
              <a:t>같을때까지</a:t>
            </a:r>
            <a:r>
              <a:rPr lang="ko-KR" altLang="en-US" sz="2000" u="sng" dirty="0">
                <a:solidFill>
                  <a:schemeClr val="accent6">
                    <a:lumMod val="50000"/>
                  </a:schemeClr>
                </a:solidFill>
              </a:rPr>
              <a:t> 반복한다</a:t>
            </a:r>
            <a:r>
              <a:rPr lang="en-US" altLang="ko-KR" sz="2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4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/>
      <p:bldP spid="8" grpId="0"/>
      <p:bldP spid="9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2828</Words>
  <Application>Microsoft Office PowerPoint</Application>
  <PresentationFormat>와이드스크린</PresentationFormat>
  <Paragraphs>437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주제</vt:lpstr>
      <vt:lpstr>서버</vt:lpstr>
      <vt:lpstr>서버</vt:lpstr>
      <vt:lpstr>서버</vt:lpstr>
      <vt:lpstr>서버</vt:lpstr>
      <vt:lpstr>서버</vt:lpstr>
      <vt:lpstr>서버</vt:lpstr>
      <vt:lpstr>서버</vt:lpstr>
      <vt:lpstr>서버</vt:lpstr>
      <vt:lpstr>서버</vt:lpstr>
      <vt:lpstr>서버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프로그램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시스템프로그래밍 텀프로젝트 발표</dc:title>
  <dc:creator>hse</dc:creator>
  <cp:lastModifiedBy>hse</cp:lastModifiedBy>
  <cp:revision>70</cp:revision>
  <dcterms:created xsi:type="dcterms:W3CDTF">2020-12-12T13:02:31Z</dcterms:created>
  <dcterms:modified xsi:type="dcterms:W3CDTF">2020-12-13T21:49:51Z</dcterms:modified>
</cp:coreProperties>
</file>