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5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8966" y="438452"/>
            <a:ext cx="5727033" cy="2093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 b="1"/>
              <a:t>SECTION2</a:t>
            </a:r>
            <a:endParaRPr lang="en-US" altLang="ko-KR" sz="6600" b="1"/>
          </a:p>
          <a:p>
            <a:pPr lvl="0">
              <a:defRPr/>
            </a:pPr>
            <a:r>
              <a:rPr lang="en-US" altLang="ko-KR" sz="6600" b="1"/>
              <a:t>PROJECT</a:t>
            </a:r>
            <a:endParaRPr lang="en-US" altLang="ko-KR" sz="6600" b="1"/>
          </a:p>
        </p:txBody>
      </p:sp>
      <p:sp>
        <p:nvSpPr>
          <p:cNvPr id="11" name="TextBox 10"/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/>
              <a:t>ⓒSaebyeol Yu.</a:t>
            </a:r>
            <a:r>
              <a:rPr lang="ko-KR" altLang="en-US" sz="900"/>
              <a:t> </a:t>
            </a:r>
            <a:r>
              <a:rPr lang="en-US" altLang="ko-KR" sz="900"/>
              <a:t>Saebyeol’s</a:t>
            </a:r>
            <a:r>
              <a:rPr lang="ko-KR" altLang="en-US" sz="900"/>
              <a:t> </a:t>
            </a:r>
            <a:r>
              <a:rPr lang="en-US" altLang="ko-KR" sz="900"/>
              <a:t>PowerPoint</a:t>
            </a:r>
            <a:endParaRPr lang="ko-KR" altLang="en-US" sz="90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182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74676" y="670343"/>
            <a:ext cx="10733366" cy="6187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57077" y="1340686"/>
            <a:ext cx="9140761" cy="551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59886" y="2011029"/>
            <a:ext cx="7548155" cy="4846971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96000" y="2681372"/>
            <a:ext cx="6112042" cy="4176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6281724" y="4819952"/>
            <a:ext cx="5727034" cy="10934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AI_17_</a:t>
            </a:r>
            <a:r>
              <a:rPr xmlns:mc="http://schemas.openxmlformats.org/markup-compatibility/2006" xmlns:hp="http://schemas.haansoft.com/office/presentation/8.0" kumimoji="0" lang="ko-KR" altLang="en-US" sz="6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한윤섭</a:t>
            </a:r>
            <a:endParaRPr xmlns:mc="http://schemas.openxmlformats.org/markup-compatibility/2006" xmlns:hp="http://schemas.haansoft.com/office/presentation/8.0" kumimoji="0" lang="ko-KR" altLang="en-US" sz="66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368966" y="663423"/>
            <a:ext cx="5727034" cy="209692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SECTION 2</a:t>
            </a:r>
            <a:endPara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64570" y="5559632"/>
            <a:ext cx="4018784" cy="335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어시스트별 샐러리 분포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18"/>
          <p:cNvSpPr/>
          <p:nvPr/>
        </p:nvSpPr>
        <p:spPr>
          <a:xfrm>
            <a:off x="6316673" y="1614402"/>
            <a:ext cx="5551407" cy="4805151"/>
          </a:xfrm>
          <a:prstGeom prst="rect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9" name="TextBox 52"/>
          <p:cNvSpPr txBox="1"/>
          <p:nvPr/>
        </p:nvSpPr>
        <p:spPr>
          <a:xfrm>
            <a:off x="7041256" y="5582311"/>
            <a:ext cx="4018784" cy="3356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"/>
                <a:ea typeface="나눔스퀘어 Light"/>
                <a:cs typeface="Arial"/>
              </a:rPr>
              <a:t>리바운드별 샐러리 분포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64" name="TextBox 4"/>
          <p:cNvSpPr txBox="1"/>
          <p:nvPr/>
        </p:nvSpPr>
        <p:spPr>
          <a:xfrm>
            <a:off x="288758" y="176464"/>
            <a:ext cx="4946182" cy="75508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타겟과 특성간의 관계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628" y="1541286"/>
            <a:ext cx="5753371" cy="3708668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85815"/>
            <a:ext cx="5912588" cy="377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갈매기형 수장 5"/>
          <p:cNvSpPr/>
          <p:nvPr/>
        </p:nvSpPr>
        <p:spPr>
          <a:xfrm>
            <a:off x="7743824" y="317450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갈매기형 수장 4"/>
          <p:cNvSpPr/>
          <p:nvPr/>
        </p:nvSpPr>
        <p:spPr>
          <a:xfrm>
            <a:off x="4129087" y="317450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오각형 3"/>
          <p:cNvSpPr/>
          <p:nvPr/>
        </p:nvSpPr>
        <p:spPr>
          <a:xfrm>
            <a:off x="514350" y="3174500"/>
            <a:ext cx="3933825" cy="1399868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56435" y="2235430"/>
            <a:ext cx="2590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45618" y="3637036"/>
            <a:ext cx="3380147" cy="4203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</a:rPr>
              <a:t>  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</a:rPr>
              <a:t>샐러리와 특성별 시각화</a:t>
            </a:r>
            <a:endParaRPr lang="ko-KR" altLang="en-US" sz="22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1242" y="3667273"/>
            <a:ext cx="3152119" cy="447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dk1"/>
                </a:solidFill>
                <a:latin typeface="맑은 고딕"/>
                <a:ea typeface="맑은 고딕"/>
              </a:rPr>
              <a:t>샐러리에 영향을 준다</a:t>
            </a:r>
            <a:endParaRPr lang="ko-KR" altLang="en-US" sz="24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288758" y="176466"/>
            <a:ext cx="4469932" cy="75507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데이터 전처리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EDA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-30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8" name="TextBox 31"/>
          <p:cNvSpPr txBox="1"/>
          <p:nvPr/>
        </p:nvSpPr>
        <p:spPr>
          <a:xfrm>
            <a:off x="529263" y="3668483"/>
            <a:ext cx="3562677" cy="4175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선수별 스탯과 샐러리 관계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29444" y="2332317"/>
            <a:ext cx="2751422" cy="109668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Part 3 </a:t>
            </a:r>
            <a:endPara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</p:txBody>
      </p:sp>
      <p:cxnSp>
        <p:nvCxnSpPr>
          <p:cNvPr id="7" name="직선 연결선 4"/>
          <p:cNvCxnSpPr/>
          <p:nvPr/>
        </p:nvCxnSpPr>
        <p:spPr>
          <a:xfrm>
            <a:off x="414325" y="3429000"/>
            <a:ext cx="3994485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8" name="TextBox 5"/>
          <p:cNvSpPr txBox="1"/>
          <p:nvPr/>
        </p:nvSpPr>
        <p:spPr>
          <a:xfrm>
            <a:off x="413181" y="3750680"/>
            <a:ext cx="5864246" cy="20957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1" i="0" u="none" strike="noStrike" kern="1200" cap="none" spc="-30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모델링 및 </a:t>
            </a:r>
            <a:endParaRPr xmlns:mc="http://schemas.openxmlformats.org/markup-compatibility/2006" xmlns:hp="http://schemas.haansoft.com/office/presentation/8.0" kumimoji="0" lang="ko-KR" altLang="en-US" sz="6600" b="1" i="0" u="none" strike="noStrike" kern="1200" cap="none" spc="-30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1" i="0" u="none" strike="noStrike" kern="1200" cap="none" spc="-30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모델해석</a:t>
            </a:r>
            <a:endParaRPr xmlns:mc="http://schemas.openxmlformats.org/markup-compatibility/2006" xmlns:hp="http://schemas.haansoft.com/office/presentation/8.0" kumimoji="0" lang="ko-KR" altLang="en-US" sz="6600" b="1" i="0" u="none" strike="noStrike" kern="1200" cap="none" spc="-30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758" y="176467"/>
            <a:ext cx="2002957" cy="6979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/>
              <a:t>모델설명</a:t>
            </a:r>
            <a:endParaRPr lang="ko-KR" altLang="en-US" sz="4000" spc="-300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86539" y="1612375"/>
            <a:ext cx="4902200" cy="2235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8606" y="1767436"/>
            <a:ext cx="1840834" cy="449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기준모델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7178" y="1751505"/>
            <a:ext cx="2376805" cy="45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선형회귀모델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4890" y="4179920"/>
            <a:ext cx="972001" cy="447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47485" y="4713261"/>
            <a:ext cx="4372132" cy="13236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영향력이 작은 회귀계수를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으로 만든다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.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중요특성만 사용할때 좋다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 많은 정보가 손실돼 정확도가 떨어질수 있다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TextBox 31"/>
          <p:cNvSpPr txBox="1"/>
          <p:nvPr/>
        </p:nvSpPr>
        <p:spPr>
          <a:xfrm>
            <a:off x="6424482" y="1777393"/>
            <a:ext cx="277308" cy="4495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5" name="직사각형 14"/>
          <p:cNvSpPr/>
          <p:nvPr/>
        </p:nvSpPr>
        <p:spPr>
          <a:xfrm>
            <a:off x="1032714" y="4030728"/>
            <a:ext cx="4902200" cy="2235195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6" name="직사각형 42"/>
          <p:cNvSpPr/>
          <p:nvPr/>
        </p:nvSpPr>
        <p:spPr>
          <a:xfrm>
            <a:off x="1241233" y="4095066"/>
            <a:ext cx="1178077" cy="482600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나눔스퀘어 Light"/>
                <a:cs typeface="Arial"/>
              </a:rPr>
              <a:t>ridge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8" name="TextBox 52"/>
          <p:cNvSpPr txBox="1"/>
          <p:nvPr/>
        </p:nvSpPr>
        <p:spPr>
          <a:xfrm>
            <a:off x="2947035" y="4215539"/>
            <a:ext cx="2803073" cy="173568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영향력이 작은 회귀계수를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에 가깝게 만든다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단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 이 되지는 않는다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특성을 전체적으로 쓸때 좋다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  <p:sp>
        <p:nvSpPr>
          <p:cNvPr id="59" name="TextBox 52"/>
          <p:cNvSpPr txBox="1"/>
          <p:nvPr/>
        </p:nvSpPr>
        <p:spPr>
          <a:xfrm>
            <a:off x="7126393" y="2295422"/>
            <a:ext cx="3870028" cy="13221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실제값과 예측값의 차를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최소 하는 선을 찾는 모델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변수들 간의 관계를 모형화하는 방법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  <p:sp>
        <p:nvSpPr>
          <p:cNvPr id="60" name="TextBox 52"/>
          <p:cNvSpPr txBox="1"/>
          <p:nvPr/>
        </p:nvSpPr>
        <p:spPr>
          <a:xfrm>
            <a:off x="1491373" y="2234944"/>
            <a:ext cx="4364571" cy="173719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예측모델전 꼭 만들어야함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최소한의 성능을 보여주는 기준모델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앞으로 만들 예측 모델을 판단하는 기준이 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758" y="176467"/>
            <a:ext cx="2002957" cy="6979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/>
              <a:t>모델설명</a:t>
            </a:r>
            <a:endParaRPr lang="ko-KR" altLang="en-US" sz="4000" spc="-300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35991" y="1732731"/>
            <a:ext cx="4296591" cy="3987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39332" y="1732731"/>
            <a:ext cx="4478019" cy="39724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52"/>
          <p:cNvSpPr txBox="1"/>
          <p:nvPr/>
        </p:nvSpPr>
        <p:spPr>
          <a:xfrm>
            <a:off x="880712" y="3429000"/>
            <a:ext cx="3795945" cy="1912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결정계수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에 가까울수록 좋다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에 가까울 수록 나쁘다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음수일 경우 폐기해야하는 모델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1111581" y="2311719"/>
            <a:ext cx="1614046" cy="449984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나눔스퀘어 Light"/>
                <a:cs typeface="Arial"/>
              </a:rPr>
              <a:t>r2_score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28" name="TextBox 52"/>
          <p:cNvSpPr txBox="1"/>
          <p:nvPr/>
        </p:nvSpPr>
        <p:spPr>
          <a:xfrm>
            <a:off x="7156327" y="3429000"/>
            <a:ext cx="4325110" cy="1912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mse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의 제곱근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mse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는 예측값과 정답의 차를 제곱해서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이상치에 민감하지만 루트를 통해서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mse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의 단점을 완화한다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7583742" y="2403641"/>
            <a:ext cx="1750118" cy="451954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나눔스퀘어 Light"/>
                <a:cs typeface="Arial"/>
              </a:rPr>
              <a:t>rmse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09317" y="3878174"/>
            <a:ext cx="575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3522" y="3878174"/>
            <a:ext cx="53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781" y="3878174"/>
            <a:ext cx="56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8519" y="2305945"/>
            <a:ext cx="1293534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기준모델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선형회귀모델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8973" y="2305945"/>
            <a:ext cx="1099508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86115" y="2305945"/>
            <a:ext cx="1292827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ridge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11724" y="2305945"/>
            <a:ext cx="1177821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lasso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288756" y="176463"/>
            <a:ext cx="336084" cy="7550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1021589" y="3081261"/>
            <a:ext cx="1682895" cy="22889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10785.726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32" name="TextBox 25"/>
          <p:cNvSpPr txBox="1"/>
          <p:nvPr/>
        </p:nvSpPr>
        <p:spPr>
          <a:xfrm>
            <a:off x="3789584" y="3142946"/>
            <a:ext cx="1682895" cy="22843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0.6073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6478.8392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6601727" y="3082470"/>
            <a:ext cx="1682895" cy="2287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0.6003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6536.1200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9383632" y="3127827"/>
            <a:ext cx="1682895" cy="22899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0.6041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6504.7875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41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noFill/>
          <a:ln w="6350" cap="flat" cmpd="sng" algn="ctr">
            <a:solidFill>
              <a:srgbClr val="cac3bd">
                <a:alpha val="100000"/>
              </a:srgbClr>
            </a:solidFill>
            <a:prstDash val="solid"/>
            <a:miter/>
          </a:ln>
        </p:spPr>
      </p:cxnSp>
      <p:sp>
        <p:nvSpPr>
          <p:cNvPr id="42" name="TextBox 4"/>
          <p:cNvSpPr txBox="1"/>
          <p:nvPr/>
        </p:nvSpPr>
        <p:spPr>
          <a:xfrm>
            <a:off x="288756" y="176463"/>
            <a:ext cx="4441358" cy="7550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모델링 및 모델해석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  <p:cxnSp>
        <p:nvCxnSpPr>
          <p:cNvPr id="4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noFill/>
          <a:ln w="6350" cap="flat" cmpd="sng" algn="ctr">
            <a:solidFill>
              <a:srgbClr val="cac3bd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758" y="176467"/>
            <a:ext cx="2002957" cy="6979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/>
              <a:t>모델설명</a:t>
            </a:r>
            <a:endParaRPr lang="ko-KR" altLang="en-US" sz="4000" spc="-300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86539" y="1612375"/>
            <a:ext cx="4902200" cy="2235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8606" y="1767436"/>
            <a:ext cx="1840834" cy="449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결정트리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6703" y="1751505"/>
            <a:ext cx="3404899" cy="446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adaboostRegressor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31"/>
          <p:cNvSpPr txBox="1"/>
          <p:nvPr/>
        </p:nvSpPr>
        <p:spPr>
          <a:xfrm>
            <a:off x="6424482" y="1777393"/>
            <a:ext cx="277308" cy="4495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5" name="직사각형 14"/>
          <p:cNvSpPr/>
          <p:nvPr/>
        </p:nvSpPr>
        <p:spPr>
          <a:xfrm>
            <a:off x="1032714" y="4030728"/>
            <a:ext cx="4902200" cy="2235195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6" name="직사각형 42"/>
          <p:cNvSpPr/>
          <p:nvPr/>
        </p:nvSpPr>
        <p:spPr>
          <a:xfrm>
            <a:off x="1241233" y="4095066"/>
            <a:ext cx="2538791" cy="482600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나눔스퀘어 Light"/>
                <a:cs typeface="Arial"/>
              </a:rPr>
              <a:t>XGBRegressor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9" name="TextBox 52"/>
          <p:cNvSpPr txBox="1"/>
          <p:nvPr/>
        </p:nvSpPr>
        <p:spPr>
          <a:xfrm>
            <a:off x="7126393" y="2295422"/>
            <a:ext cx="3870028" cy="9030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단계별로 잘 예측하지 못한 관측치를 더 자주 샘플링하여 학습하는 모델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  <p:sp>
        <p:nvSpPr>
          <p:cNvPr id="60" name="TextBox 52"/>
          <p:cNvSpPr txBox="1"/>
          <p:nvPr/>
        </p:nvSpPr>
        <p:spPr>
          <a:xfrm>
            <a:off x="1985010" y="2310539"/>
            <a:ext cx="3870934" cy="132610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회귀와 분류 모두 적용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트리 구조로 직관적인 확인이 가능한 장점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  <p:sp>
        <p:nvSpPr>
          <p:cNvPr id="62" name="TextBox 52"/>
          <p:cNvSpPr txBox="1"/>
          <p:nvPr/>
        </p:nvSpPr>
        <p:spPr>
          <a:xfrm>
            <a:off x="1911529" y="4806391"/>
            <a:ext cx="3870028" cy="49712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</a:rPr>
              <a:t>예측력이 좋아 많이 사용되는 모델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09317" y="3878174"/>
            <a:ext cx="575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3522" y="3878174"/>
            <a:ext cx="53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781" y="3878174"/>
            <a:ext cx="56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8519" y="2305945"/>
            <a:ext cx="1293534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결정트리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adaboost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8973" y="2305945"/>
            <a:ext cx="1099508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86115" y="2305945"/>
            <a:ext cx="1292827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xgb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339582" y="2305945"/>
            <a:ext cx="1737225" cy="35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최종선정모델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288756" y="176463"/>
            <a:ext cx="4441358" cy="7550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모델링 및 모델해석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1021589" y="3081261"/>
            <a:ext cx="1682895" cy="22889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0.3839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8114.6796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32" name="TextBox 25"/>
          <p:cNvSpPr txBox="1"/>
          <p:nvPr/>
        </p:nvSpPr>
        <p:spPr>
          <a:xfrm>
            <a:off x="3789584" y="3142946"/>
            <a:ext cx="1682895" cy="22843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0.6966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5694.6168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6601727" y="3082470"/>
            <a:ext cx="1682895" cy="2287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0.7152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5594.2058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9383632" y="3127827"/>
            <a:ext cx="1682895" cy="22899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r2_score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0.6097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rmse 6097.18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5094" y="653322"/>
            <a:ext cx="5261812" cy="70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300"/>
              <a:t>개선사항 및 총평</a:t>
            </a:r>
            <a:endParaRPr lang="ko-KR" altLang="en-US" sz="4000" spc="-300"/>
          </a:p>
        </p:txBody>
      </p:sp>
      <p:cxnSp>
        <p:nvCxnSpPr>
          <p:cNvPr id="5" name="직선 연결선 4"/>
          <p:cNvCxnSpPr/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772526" y="391281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63"/>
          <p:cNvSpPr/>
          <p:nvPr/>
        </p:nvSpPr>
        <p:spPr>
          <a:xfrm>
            <a:off x="2336666" y="1944844"/>
            <a:ext cx="3759333" cy="2814418"/>
          </a:xfrm>
          <a:prstGeom prst="rect">
            <a:avLst/>
          </a:prstGeom>
          <a:solidFill>
            <a:srgbClr val="cac3b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505225" y="2159000"/>
            <a:ext cx="3590775" cy="1553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최종모델 성능이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좋지 않아서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하이퍼파라미터튜닝을 더 해보아야 할 것 같다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10" name="직사각형 64"/>
          <p:cNvSpPr/>
          <p:nvPr/>
        </p:nvSpPr>
        <p:spPr>
          <a:xfrm>
            <a:off x="6096000" y="1975083"/>
            <a:ext cx="3752431" cy="2799299"/>
          </a:xfrm>
          <a:prstGeom prst="rect">
            <a:avLst/>
          </a:prstGeom>
          <a:solidFill>
            <a:srgbClr val="a9bcc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096000" y="2174118"/>
            <a:ext cx="3666370" cy="15577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최종모델이 완성되지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않았고 정의한 문제를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다 해결하지 못해서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아쉽다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26" y="1843950"/>
            <a:ext cx="264158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800">
                <a:solidFill>
                  <a:schemeClr val="tx1">
                    <a:lumMod val="65000"/>
                    <a:lumOff val="35000"/>
                  </a:schemeClr>
                </a:solidFill>
              </a:rPr>
              <a:t> 「</a:t>
            </a:r>
            <a:endParaRPr lang="ko-KR" altLang="en-US" sz="13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9821" y="2798057"/>
            <a:ext cx="129875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3266" y="2629450"/>
            <a:ext cx="6285972" cy="1599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900" i="1">
                <a:solidFill>
                  <a:schemeClr val="dk1"/>
                </a:solidFill>
              </a:rPr>
              <a:t>감사합니다</a:t>
            </a:r>
            <a:endParaRPr lang="ko-KR" altLang="en-US" sz="9900" i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f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0420" y="441340"/>
            <a:ext cx="302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200" b="1"/>
          </a:p>
        </p:txBody>
      </p:sp>
      <p:sp>
        <p:nvSpPr>
          <p:cNvPr id="7" name="TextBox 6"/>
          <p:cNvSpPr txBox="1"/>
          <p:nvPr/>
        </p:nvSpPr>
        <p:spPr>
          <a:xfrm>
            <a:off x="6467744" y="256674"/>
            <a:ext cx="117211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150"/>
              <a:t>목차</a:t>
            </a:r>
            <a:endParaRPr lang="ko-KR" altLang="en-US" sz="4400" spc="-150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0">
            <a:off x="7053802" y="2034957"/>
            <a:ext cx="2181638" cy="646331"/>
            <a:chOff x="7069844" y="1558845"/>
            <a:chExt cx="2181638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/>
                <a:t>1</a:t>
              </a:r>
              <a:endParaRPr lang="ko-KR" altLang="en-US" sz="3600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80421" y="1620400"/>
              <a:ext cx="1471061" cy="511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/>
                <a:t>문제 정의</a:t>
              </a:r>
              <a:endParaRPr lang="ko-KR" altLang="en-US" sz="2800" spc="-300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7053801" y="3122626"/>
            <a:ext cx="3467513" cy="646331"/>
            <a:chOff x="7069844" y="1558845"/>
            <a:chExt cx="3467513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/>
                <a:t>2</a:t>
              </a:r>
              <a:endParaRPr lang="ko-KR" altLang="en-US" sz="3600" b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80421" y="1620400"/>
              <a:ext cx="275693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/>
                <a:t>데이터 전처리 </a:t>
              </a:r>
              <a:r>
                <a:rPr lang="en-US" altLang="ko-KR" sz="2800" spc="-300"/>
                <a:t>EDA</a:t>
              </a:r>
              <a:endParaRPr lang="en-US" altLang="ko-KR" sz="2800" spc="-300"/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7053801" y="4210295"/>
            <a:ext cx="3467513" cy="646331"/>
            <a:chOff x="7069844" y="1558845"/>
            <a:chExt cx="3467513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/>
                <a:t>3</a:t>
              </a:r>
              <a:endParaRPr lang="ko-KR" altLang="en-US" sz="3600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80419" y="1620400"/>
              <a:ext cx="275693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/>
                <a:t>모델링 및 모델해석</a:t>
              </a:r>
              <a:endParaRPr lang="ko-KR" altLang="en-US" sz="2800" spc="-300"/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7053802" y="5297964"/>
            <a:ext cx="2124488" cy="646331"/>
            <a:chOff x="7069844" y="1558845"/>
            <a:chExt cx="2124488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1"/>
                <a:t>4</a:t>
              </a:r>
              <a:endParaRPr lang="ko-KR" altLang="en-US" sz="3600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80420" y="1620400"/>
              <a:ext cx="14139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/>
                <a:t>개선사항</a:t>
              </a:r>
              <a:endParaRPr lang="ko-KR" altLang="en-US" sz="2800" spc="-3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68968" y="2137645"/>
            <a:ext cx="2751422" cy="110799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Part 1 </a:t>
            </a:r>
            <a:endParaRPr xmlns:mc="http://schemas.openxmlformats.org/markup-compatibility/2006" xmlns:hp="http://schemas.haansoft.com/office/presentation/8.0" kumimoji="0" lang="ko-KR" altLang="en-US" sz="66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</p:txBody>
      </p:sp>
      <p:cxnSp>
        <p:nvCxnSpPr>
          <p:cNvPr id="6" name="직선 연결선 4"/>
          <p:cNvCxnSpPr/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7" name="TextBox 5"/>
          <p:cNvSpPr txBox="1"/>
          <p:nvPr/>
        </p:nvSpPr>
        <p:spPr>
          <a:xfrm>
            <a:off x="369606" y="3614610"/>
            <a:ext cx="3741383" cy="10983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1" i="0" u="none" strike="noStrike" kern="1200" cap="none" spc="-15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문제 정의</a:t>
            </a:r>
            <a:endParaRPr xmlns:mc="http://schemas.openxmlformats.org/markup-compatibility/2006" xmlns:hp="http://schemas.haansoft.com/office/presentation/8.0" kumimoji="0" lang="ko-KR" altLang="en-US" sz="6600" b="1" i="0" u="none" strike="noStrike" kern="1200" cap="none" spc="-15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758" y="176467"/>
            <a:ext cx="5698656" cy="6979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/>
              <a:t>문제 정의 및 타겟 선정 이유</a:t>
            </a:r>
            <a:endParaRPr lang="ko-KR" altLang="en-US" sz="4000" spc="-300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758" y="873840"/>
            <a:ext cx="231307" cy="295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양쪽 대괄호 1"/>
          <p:cNvSpPr/>
          <p:nvPr/>
        </p:nvSpPr>
        <p:spPr>
          <a:xfrm>
            <a:off x="641684" y="2472903"/>
            <a:ext cx="5227530" cy="3058030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양쪽 대괄호 20"/>
          <p:cNvSpPr/>
          <p:nvPr/>
        </p:nvSpPr>
        <p:spPr>
          <a:xfrm>
            <a:off x="6096000" y="2474508"/>
            <a:ext cx="5671554" cy="3088268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13460" y="2790384"/>
            <a:ext cx="4369041" cy="22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2400" spc="-150">
                <a:latin typeface="맑은 고딕"/>
                <a:ea typeface="맑은 고딕"/>
              </a:rPr>
              <a:t>FA</a:t>
            </a:r>
            <a:r>
              <a:rPr lang="ko-KR" altLang="en-US" sz="2400" spc="-150">
                <a:latin typeface="맑은 고딕"/>
                <a:ea typeface="맑은 고딕"/>
              </a:rPr>
              <a:t> 나 트레이드 시즌에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어떤 영입을 해야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팀의 전력에 더 많은 도움이 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될 수 있을지를 예측하는데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활용할 수 있다</a:t>
            </a:r>
            <a:r>
              <a:rPr lang="en-US" altLang="ko-KR" sz="2400" spc="-150">
                <a:latin typeface="맑은 고딕"/>
                <a:ea typeface="맑은 고딕"/>
              </a:rPr>
              <a:t>.</a:t>
            </a:r>
            <a:endParaRPr lang="en-US" altLang="ko-KR" sz="2400" spc="-150"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8502" y="3123041"/>
            <a:ext cx="4520232" cy="191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선수와 구단간 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연봉 협상 문제가 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중요한 문제이기 때문에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타겟을 샐러리로 지정했고</a:t>
            </a:r>
            <a:endParaRPr lang="ko-KR" altLang="en-US" sz="240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400" spc="-150">
                <a:latin typeface="맑은 고딕"/>
                <a:ea typeface="맑은 고딕"/>
              </a:rPr>
              <a:t>회귀문제로 정의했다</a:t>
            </a:r>
            <a:r>
              <a:rPr lang="en-US" altLang="ko-KR" sz="2400" spc="-150">
                <a:latin typeface="맑은 고딕"/>
                <a:ea typeface="맑은 고딕"/>
              </a:rPr>
              <a:t>.</a:t>
            </a:r>
            <a:endParaRPr lang="en-US" altLang="ko-KR" sz="2400" spc="-15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368968" y="2137645"/>
            <a:ext cx="2989547" cy="110799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Part 2,</a:t>
            </a: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나눔스퀘어 Light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66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cxnSp>
        <p:nvCxnSpPr>
          <p:cNvPr id="9" name="직선 연결선 4"/>
          <p:cNvCxnSpPr/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10" name="TextBox 5"/>
          <p:cNvSpPr txBox="1"/>
          <p:nvPr/>
        </p:nvSpPr>
        <p:spPr>
          <a:xfrm>
            <a:off x="413182" y="3811157"/>
            <a:ext cx="5864246" cy="209243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1" i="0" u="none" strike="noStrike" kern="1200" cap="none" spc="-30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데이터 전처리</a:t>
            </a:r>
            <a:endParaRPr xmlns:mc="http://schemas.openxmlformats.org/markup-compatibility/2006" xmlns:hp="http://schemas.haansoft.com/office/presentation/8.0" kumimoji="0" lang="ko-KR" altLang="en-US" sz="6600" b="1" i="0" u="none" strike="noStrike" kern="1200" cap="none" spc="-30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1" i="0" u="none" strike="noStrike" kern="1200" cap="none" spc="-30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및 </a:t>
            </a:r>
            <a:r>
              <a:rPr xmlns:mc="http://schemas.openxmlformats.org/markup-compatibility/2006" xmlns:hp="http://schemas.haansoft.com/office/presentation/8.0" kumimoji="0" lang="en-US" altLang="ko-KR" sz="6600" b="1" i="0" u="none" strike="noStrike" kern="1200" cap="none" spc="-30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EDA</a:t>
            </a:r>
            <a:endParaRPr xmlns:mc="http://schemas.openxmlformats.org/markup-compatibility/2006" xmlns:hp="http://schemas.haansoft.com/office/presentation/8.0" kumimoji="0" lang="en-US" altLang="ko-KR" sz="6600" b="1" i="0" u="none" strike="noStrike" kern="1200" cap="none" spc="-30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758" y="176466"/>
            <a:ext cx="4469932" cy="7550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spc="-300"/>
              <a:t>데이터 전처리 </a:t>
            </a:r>
            <a:r>
              <a:rPr lang="en-US" altLang="ko-KR" sz="4400" spc="-300"/>
              <a:t>EDA</a:t>
            </a:r>
            <a:endParaRPr lang="en-US" altLang="ko-KR" sz="4400" spc="-300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2413" y="2168685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97038" y="2182968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6837" y="4063553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11462" y="4077836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2435" y="2417653"/>
            <a:ext cx="5640705" cy="1247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8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nba</a:t>
            </a:r>
            <a:r>
              <a:rPr lang="ko-KR" altLang="en-US" sz="38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 공식 데이터에서</a:t>
            </a:r>
            <a:endParaRPr lang="ko-KR" altLang="en-US" sz="3800" spc="-3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  <a:p>
            <a:pPr algn="ctr">
              <a:defRPr/>
            </a:pPr>
            <a:r>
              <a:rPr lang="ko-KR" altLang="en-US" sz="38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스탯과 샐러리 데이터를 합침</a:t>
            </a:r>
            <a:endParaRPr lang="ko-KR" altLang="en-US" sz="3800" spc="-3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0410" y="2642658"/>
            <a:ext cx="3945255" cy="755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4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중복되는 값 제거</a:t>
            </a:r>
            <a:endParaRPr lang="ko-KR" altLang="en-US" sz="4400" spc="-3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0160" y="4505442"/>
            <a:ext cx="3945255" cy="7504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4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비어있는 값 제거</a:t>
            </a:r>
            <a:endParaRPr lang="ko-KR" altLang="en-US" sz="4400" spc="-3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8460" y="4505442"/>
            <a:ext cx="4602480" cy="712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1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샐러리가 </a:t>
            </a:r>
            <a:r>
              <a:rPr lang="en-US" altLang="ko-KR" sz="41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0</a:t>
            </a:r>
            <a:r>
              <a:rPr lang="ko-KR" altLang="en-US" sz="41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 인 값 제거</a:t>
            </a:r>
            <a:endParaRPr lang="ko-KR" altLang="en-US" sz="4100" spc="-3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61459" y="484733"/>
            <a:ext cx="5877561" cy="694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주요 특성들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6578" y="1433641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0" y="1599478"/>
          <a:ext cx="121970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731"/>
                <a:gridCol w="2774572"/>
                <a:gridCol w="2852581"/>
                <a:gridCol w="2747528"/>
                <a:gridCol w="1848666"/>
              </a:tblGrid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Pos - </a:t>
                      </a:r>
                      <a:r>
                        <a:rPr lang="ko-KR" alt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포지션</a:t>
                      </a:r>
                      <a:endParaRPr lang="ko-KR" alt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FG - </a:t>
                      </a:r>
                      <a:r>
                        <a:rPr lang="ko-KR" alt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필드골성공수</a:t>
                      </a:r>
                      <a:endParaRPr lang="ko-KR" alt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2P</a:t>
                      </a:r>
                      <a:r>
                        <a:rPr lang="ko-KR" alt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 평균 </a:t>
                      </a:r>
                      <a: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점 성공수</a:t>
                      </a:r>
                      <a:endParaRPr lang="ko-KR" alt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FT% - </a:t>
                      </a:r>
                      <a:r>
                        <a:rPr lang="ko-KR" alt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자유투성공률</a:t>
                      </a:r>
                      <a:endParaRPr lang="ko-KR" alt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BLK-</a:t>
                      </a:r>
                      <a:r>
                        <a:rPr lang="ko-KR" alt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블록수</a:t>
                      </a:r>
                      <a:endParaRPr lang="ko-KR" alt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Age-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FGA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필드골시도횟수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2PA - 2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점슛시도횟수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ORB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공격리바운드수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TOV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턴오버수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Tm-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소속팀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FG% 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 필드골성공률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2P%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점 성공률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DRB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수비리바운드수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PF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파울수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G-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참여경기수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3P  - 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평균 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점 성공수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eFG% - 3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점보정백분율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TRB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총리바운드수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PTS-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평균득점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GS-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선발경기수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3PA - 3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점슛 시도횟수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FT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자유투성공수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AST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어시스트수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MP-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플레이시간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3P% - 3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점 성공률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FTA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자유투시도횟수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STL - 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맑은 고딕"/>
                          <a:ea typeface="맑은 고딕"/>
                        </a:rPr>
                        <a:t>스틸수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200" spc="-150">
                        <a:solidFill>
                          <a:srgbClr val="4047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6602" y="1467031"/>
            <a:ext cx="5353797" cy="498227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-300">
              <a:latin typeface="+mj-ea"/>
              <a:ea typeface="+mj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384" y="1788695"/>
            <a:ext cx="4659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샐러리와 다른 스탯들간의 관계성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8" name="직사각형 10"/>
          <p:cNvSpPr/>
          <p:nvPr/>
        </p:nvSpPr>
        <p:spPr>
          <a:xfrm>
            <a:off x="553964" y="2743208"/>
            <a:ext cx="5269893" cy="3533346"/>
          </a:xfrm>
          <a:prstGeom prst="rect">
            <a:avLst/>
          </a:prstGeom>
          <a:solidFill>
            <a:srgbClr val="eae7e5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56560" y="2901463"/>
            <a:ext cx="278130" cy="4494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595959"/>
              </a:solidFill>
              <a:latin typeface="나눔스퀘어 ExtraBold"/>
              <a:ea typeface="나눔스퀘어 ExtraBold"/>
              <a:cs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6096000" y="1675190"/>
            <a:ext cx="876904" cy="488345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66535" y="3066143"/>
            <a:ext cx="5080001" cy="23231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/>
              <a:t>오른쪽에서 영역 표시가 된 부분을 보시면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ko-KR" altLang="en-US" sz="2100"/>
              <a:t>타겟과 다른 스탯들 사이의 관계성을 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보여주는 수치가 있습니다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ko-KR" altLang="en-US" sz="2100"/>
              <a:t>색이 진하거나 숫자가 높을수록 관계가 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깊은 스탯이라고 설명할 수 있습니다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24" name="TextBox 4"/>
          <p:cNvSpPr txBox="1"/>
          <p:nvPr/>
        </p:nvSpPr>
        <p:spPr>
          <a:xfrm>
            <a:off x="288758" y="176464"/>
            <a:ext cx="4946182" cy="75508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타겟과 특성간의 관계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 rot="0"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64570" y="5559632"/>
            <a:ext cx="4018784" cy="335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포지션 별 샐러리 분포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4"/>
          <p:cNvSpPr txBox="1"/>
          <p:nvPr/>
        </p:nvSpPr>
        <p:spPr>
          <a:xfrm>
            <a:off x="288758" y="176464"/>
            <a:ext cx="4946182" cy="75508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rPr>
              <a:t>타겟과 특성간의 관계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-300" normalizeH="0" baseline="0" mc:Ignorable="hp" hp:hslEmbossed="0">
              <a:solidFill>
                <a:srgbClr val="000000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1924" y="1580222"/>
            <a:ext cx="5662322" cy="3652197"/>
          </a:xfrm>
          <a:prstGeom prst="rect">
            <a:avLst/>
          </a:prstGeom>
        </p:spPr>
      </p:pic>
      <p:sp>
        <p:nvSpPr>
          <p:cNvPr id="58" name="직사각형 18"/>
          <p:cNvSpPr/>
          <p:nvPr/>
        </p:nvSpPr>
        <p:spPr>
          <a:xfrm>
            <a:off x="6316673" y="1614402"/>
            <a:ext cx="5551407" cy="4805151"/>
          </a:xfrm>
          <a:prstGeom prst="rect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9" name="TextBox 52"/>
          <p:cNvSpPr txBox="1"/>
          <p:nvPr/>
        </p:nvSpPr>
        <p:spPr>
          <a:xfrm>
            <a:off x="7041256" y="5582311"/>
            <a:ext cx="4018784" cy="3356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"/>
                <a:ea typeface="나눔스퀘어 Light"/>
                <a:cs typeface="Arial"/>
              </a:rPr>
              <a:t>평균득점별 샐러리 분포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9" y="1546880"/>
            <a:ext cx="5750321" cy="371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415</ep:Words>
  <ep:PresentationFormat>와이드스크린</ep:PresentationFormat>
  <ep:Paragraphs>139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2020-11-08T00:44:28.000</dcterms:created>
  <dc:creator>Yu Saebyeol</dc:creator>
  <cp:lastModifiedBy>hy</cp:lastModifiedBy>
  <dcterms:modified xsi:type="dcterms:W3CDTF">2023-02-08T08:14:06.214</dcterms:modified>
  <cp:revision>43</cp:revision>
  <dc:title>PowerPoint 프레젠테이션</dc:title>
  <cp:version/>
</cp:coreProperties>
</file>