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0" r:id="rId4"/>
    <p:sldId id="273" r:id="rId5"/>
    <p:sldId id="261" r:id="rId6"/>
    <p:sldId id="271" r:id="rId7"/>
    <p:sldId id="272" r:id="rId8"/>
    <p:sldId id="274" r:id="rId9"/>
    <p:sldId id="262" r:id="rId10"/>
    <p:sldId id="264" r:id="rId11"/>
    <p:sldId id="275" r:id="rId12"/>
    <p:sldId id="267" r:id="rId13"/>
    <p:sldId id="276" r:id="rId14"/>
    <p:sldId id="299" r:id="rId15"/>
    <p:sldId id="300" r:id="rId16"/>
    <p:sldId id="277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4" r:id="rId25"/>
    <p:sldId id="285" r:id="rId26"/>
    <p:sldId id="286" r:id="rId27"/>
    <p:sldId id="309" r:id="rId28"/>
    <p:sldId id="287" r:id="rId29"/>
    <p:sldId id="310" r:id="rId30"/>
    <p:sldId id="311" r:id="rId31"/>
    <p:sldId id="289" r:id="rId32"/>
    <p:sldId id="290" r:id="rId33"/>
    <p:sldId id="291" r:id="rId34"/>
    <p:sldId id="312" r:id="rId35"/>
    <p:sldId id="293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재출하기" id="{003C52C1-381B-4323-B0BB-8DEBDEB0CD8E}">
          <p14:sldIdLst>
            <p14:sldId id="256"/>
            <p14:sldId id="259"/>
            <p14:sldId id="270"/>
            <p14:sldId id="273"/>
            <p14:sldId id="261"/>
            <p14:sldId id="271"/>
            <p14:sldId id="272"/>
            <p14:sldId id="274"/>
            <p14:sldId id="262"/>
            <p14:sldId id="264"/>
            <p14:sldId id="275"/>
            <p14:sldId id="267"/>
            <p14:sldId id="276"/>
            <p14:sldId id="299"/>
            <p14:sldId id="300"/>
            <p14:sldId id="277"/>
            <p14:sldId id="302"/>
            <p14:sldId id="303"/>
            <p14:sldId id="304"/>
            <p14:sldId id="305"/>
            <p14:sldId id="306"/>
            <p14:sldId id="307"/>
            <p14:sldId id="308"/>
            <p14:sldId id="284"/>
            <p14:sldId id="285"/>
            <p14:sldId id="286"/>
            <p14:sldId id="309"/>
            <p14:sldId id="287"/>
            <p14:sldId id="310"/>
            <p14:sldId id="311"/>
            <p14:sldId id="289"/>
            <p14:sldId id="290"/>
            <p14:sldId id="291"/>
            <p14:sldId id="312"/>
            <p14:sldId id="293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55"/>
    <a:srgbClr val="0707FF"/>
    <a:srgbClr val="B005DC"/>
    <a:srgbClr val="A31515"/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5488" autoAdjust="0"/>
  </p:normalViewPr>
  <p:slideViewPr>
    <p:cSldViewPr snapToGrid="0">
      <p:cViewPr varScale="1">
        <p:scale>
          <a:sx n="77" d="100"/>
          <a:sy n="77" d="100"/>
        </p:scale>
        <p:origin x="786" y="78"/>
      </p:cViewPr>
      <p:guideLst>
        <p:guide orient="horz" pos="206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E4EEC-76CE-45EA-976F-4812F932B1B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6FE57-A855-435F-8679-E48C64473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536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ino-park7.github.io/nlp/2018/12/12/bert-%EB%85%BC%EB%AC%B8%EC%A0%95%EB%A6%AC/?fbclid=IwAR3S-8iLWEVG6FGUVxoYdwQyA-zG0GpOUzVEsFBd0ARFg4eFXqCyGLznu7w#33-pre-training-tasks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7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7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모델링할 때 사용하는 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동음이의어에 대해 서로 다른 벡터로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이유는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문맥을 고려하기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contextualized word-embeddings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contextualized word-embeddings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각 단어에 고정된 벡터를 주는 것이 아니라 문맥을 고려하여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 학습된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(pre-trained)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모델을 이용해 워드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때 우선 전체 문장을 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이미 학습된 양방향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LSTM(Bidirectional LSTM)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각 단어의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벡터를 생성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순방향 언어 모델과 역방향 언어 모델의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은닉층을 서로 연결시켜줍니다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은닉층에 각각 가중치를 곱해줍니다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s₁, s₂, s₃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각 층에 대한 가중치입니다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세 벡터를 모두 합쳐줍니다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워드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model 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여러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향상시키는데에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탁월한 효과가 있다고 알려져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(Dai and Le, 2015; Peters et al., 2018, 2018; Radford et al., 2018; …)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pre-trained language representation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적용하는 방식은 크게 두가지 방식이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feature-based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하나는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feature-based approach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pre-trained language representation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제공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붙여서 사용한다고 보면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Peters et al., 2018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approach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task-specific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최대한 줄이고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pre-trained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 task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학습을 통해 조금만 바꿔주는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(fine-tuning)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Generative Pre-trained Transformer(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GPT) (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Radford et al., 2018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소개한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시에 동일한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학습을 수행합니다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방식으로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pre-trained Language Representation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학습했고 이것은 매우 효과적이었고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새로운 방법론은 크게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나눌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Masked Language Model(MLM)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하나는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sentence prediction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Masked Language Model(MLM)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MLM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무작위하게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몇개의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구조에 넣어서 주변 단어의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단어를 예측하는 모델입니다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구조를 사용하지만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단어들만 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예측하는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달리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한번에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encoder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넣고 원래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예측하므로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bidirectional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하다고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대해서는 뒷장의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Pre-training Tasks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자세히 설명하겠습니다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BERT_base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모델의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저자가 의도한 바는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파라미터가 동일하더라도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 concept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바꾸어 주는 것만으로 훨씬 높은 성능을 낼 수 있다는 것을 보여주고자 하는 것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경우 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있듯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next token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맞추어내는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기본적인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방식을 사용하였고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그를 위해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위해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encoder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사용했음을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대부분의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task SOTA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BERT_large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이루어 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 Tasks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to right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to left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Language 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이와 다르게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새로운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prediction task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2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3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5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1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3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6FE57-A855-435F-8679-E48C64473E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3A20-13DD-45DB-95C1-D51E51ED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1"/>
            <a:ext cx="9144000" cy="1200872"/>
          </a:xfrm>
        </p:spPr>
        <p:txBody>
          <a:bodyPr anchor="b">
            <a:noAutofit/>
          </a:bodyPr>
          <a:lstStyle>
            <a:lvl1pPr algn="ctr">
              <a:defRPr sz="4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48DFB8-C5D2-4D35-84C4-B6A5A893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9636"/>
            <a:ext cx="9144000" cy="7781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31DA9-8E20-4C69-9744-17F35185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607-0395-4FDD-A295-7260B7ABC0EE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02CB-EE81-4E50-854C-8F8334CB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059E-B0F4-4D91-8740-84584D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-</a:t>
            </a:r>
            <a:fld id="{0E2B792D-F1AD-48DA-9A47-196A74DBD9C2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8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4523A6-2B9F-4195-A500-8EF5523EFF55}"/>
              </a:ext>
            </a:extLst>
          </p:cNvPr>
          <p:cNvCxnSpPr/>
          <p:nvPr userDrawn="1"/>
        </p:nvCxnSpPr>
        <p:spPr>
          <a:xfrm>
            <a:off x="86807" y="1044566"/>
            <a:ext cx="121051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23B356F-809B-4FD1-AD86-22730C52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743239"/>
          </a:xfrm>
        </p:spPr>
        <p:txBody>
          <a:bodyPr>
            <a:noAutofit/>
          </a:bodyPr>
          <a:lstStyle>
            <a:lvl1pPr>
              <a:defRPr sz="2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4B77D-0EBE-4AB5-82DF-630275DC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B3CC-F692-49F3-9698-1A645C1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CA852EA-877B-4C50-B00E-36D8F7DA3B71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A9DED-A8D0-4BDD-92AF-58785593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077AE-B574-4E58-8708-4623F89D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E2B792D-F1AD-48DA-9A47-196A74DBD9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5D2396-613B-4246-828D-4469D9F4719B}"/>
              </a:ext>
            </a:extLst>
          </p:cNvPr>
          <p:cNvSpPr>
            <a:spLocks/>
          </p:cNvSpPr>
          <p:nvPr userDrawn="1"/>
        </p:nvSpPr>
        <p:spPr>
          <a:xfrm rot="5400000">
            <a:off x="-3153604" y="3516291"/>
            <a:ext cx="6480000" cy="172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C17590-EEF2-4B3F-9168-EF364D53C137}"/>
              </a:ext>
            </a:extLst>
          </p:cNvPr>
          <p:cNvSpPr>
            <a:spLocks/>
          </p:cNvSpPr>
          <p:nvPr userDrawn="1"/>
        </p:nvSpPr>
        <p:spPr>
          <a:xfrm rot="5400000">
            <a:off x="-453196" y="430207"/>
            <a:ext cx="1080000" cy="173617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DB6AF-EDEF-4181-8255-89F73255F5DE}"/>
              </a:ext>
            </a:extLst>
          </p:cNvPr>
          <p:cNvSpPr>
            <a:spLocks/>
          </p:cNvSpPr>
          <p:nvPr userDrawn="1"/>
        </p:nvSpPr>
        <p:spPr>
          <a:xfrm rot="5400000">
            <a:off x="-93196" y="6619808"/>
            <a:ext cx="360000" cy="173617"/>
          </a:xfrm>
          <a:prstGeom prst="rect">
            <a:avLst/>
          </a:prstGeom>
          <a:solidFill>
            <a:srgbClr val="FFC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6103-C769-4195-ABD4-5C85CF41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451D-61F2-45FB-A559-D3092FEB0F85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046BA-3207-4488-B077-F51F5F57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FC428-7AEC-4C2C-A1FB-827636A1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5F1-F9EB-426B-9BB8-778CFB5002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782E258-F88F-4DEA-8266-D4C7170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7"/>
            <a:ext cx="10515600" cy="743239"/>
          </a:xfrm>
        </p:spPr>
        <p:txBody>
          <a:bodyPr>
            <a:noAutofit/>
          </a:bodyPr>
          <a:lstStyle>
            <a:lvl1pPr>
              <a:defRPr sz="2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B94631-EC2E-4618-8F7F-0AC40C077F66}"/>
              </a:ext>
            </a:extLst>
          </p:cNvPr>
          <p:cNvCxnSpPr/>
          <p:nvPr userDrawn="1"/>
        </p:nvCxnSpPr>
        <p:spPr>
          <a:xfrm>
            <a:off x="86807" y="1044566"/>
            <a:ext cx="121051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A8B5E2-575F-4DDE-A09E-9152ED6B6EEF}"/>
              </a:ext>
            </a:extLst>
          </p:cNvPr>
          <p:cNvSpPr>
            <a:spLocks/>
          </p:cNvSpPr>
          <p:nvPr userDrawn="1"/>
        </p:nvSpPr>
        <p:spPr>
          <a:xfrm rot="5400000">
            <a:off x="-3153604" y="3516291"/>
            <a:ext cx="6480000" cy="172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E1413-47F3-4628-9C15-C2AC4D10615B}"/>
              </a:ext>
            </a:extLst>
          </p:cNvPr>
          <p:cNvSpPr>
            <a:spLocks/>
          </p:cNvSpPr>
          <p:nvPr userDrawn="1"/>
        </p:nvSpPr>
        <p:spPr>
          <a:xfrm rot="5400000">
            <a:off x="-453196" y="430207"/>
            <a:ext cx="1080000" cy="173617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B0075-2FB3-4FD4-89EC-0A9945219626}"/>
              </a:ext>
            </a:extLst>
          </p:cNvPr>
          <p:cNvSpPr>
            <a:spLocks/>
          </p:cNvSpPr>
          <p:nvPr userDrawn="1"/>
        </p:nvSpPr>
        <p:spPr>
          <a:xfrm rot="5400000">
            <a:off x="-93196" y="6619808"/>
            <a:ext cx="360000" cy="173617"/>
          </a:xfrm>
          <a:prstGeom prst="rect">
            <a:avLst/>
          </a:prstGeom>
          <a:solidFill>
            <a:srgbClr val="FFC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AC3F371-3344-4081-881C-4C38276F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2400"/>
            <a:ext cx="5018589" cy="4754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550EA56-495E-4B9E-9EAC-BCBC5F5B01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35212" y="1422400"/>
            <a:ext cx="5018589" cy="4754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220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3677D2-18FD-4B00-AB9D-ECB5624F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B140C-8E06-4ED3-B42F-B1B33E36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0DD45-2C3B-462B-8700-121F67050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0F7C-7311-4D45-96AA-5770D545555B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0BD13-CE55-4375-A0C9-D14A44434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B8901-6957-4B86-AE99-1E72CC22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-</a:t>
            </a:r>
            <a:fld id="{0E2B792D-F1AD-48DA-9A47-196A74DBD9C2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7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logg/KoBERT-Transformers%20&#50640;&#49436;%20&#51228;&#44277;&#54616;&#45716;%20tokenization_korbert.p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C06DA-84E6-42D9-BE0D-075C1125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Pre-trained Language Model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638AA-DF83-4987-8A2E-6FB769E4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4424"/>
            <a:ext cx="9144000" cy="793376"/>
          </a:xfrm>
        </p:spPr>
        <p:txBody>
          <a:bodyPr/>
          <a:lstStyle/>
          <a:p>
            <a:r>
              <a:rPr lang="ko-KR" altLang="en-US"/>
              <a:t>서수민</a:t>
            </a:r>
            <a:r>
              <a:rPr lang="en-US" altLang="ko-KR" dirty="0"/>
              <a:t>, </a:t>
            </a:r>
            <a:r>
              <a:rPr lang="ko-KR" altLang="en-US" dirty="0" err="1"/>
              <a:t>윤서빈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B245F-92C0-4D59-9E48-CB9EECB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8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BERT Pre-Training : MLM, NSP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92" y="1395112"/>
            <a:ext cx="11425047" cy="4754563"/>
          </a:xfrm>
        </p:spPr>
        <p:txBody>
          <a:bodyPr/>
          <a:lstStyle/>
          <a:p>
            <a:r>
              <a:rPr lang="en-US" altLang="ko-KR" dirty="0"/>
              <a:t>MLM (</a:t>
            </a:r>
            <a:r>
              <a:rPr lang="ko-KR" altLang="ko-KR" dirty="0" err="1">
                <a:solidFill>
                  <a:srgbClr val="323F4F"/>
                </a:solidFill>
                <a:cs typeface="Arial"/>
                <a:sym typeface="Arial"/>
              </a:rPr>
              <a:t>Masked</a:t>
            </a:r>
            <a:r>
              <a:rPr lang="ko-KR" altLang="ko-KR" dirty="0">
                <a:solidFill>
                  <a:srgbClr val="323F4F"/>
                </a:solidFill>
                <a:cs typeface="Arial"/>
                <a:sym typeface="Arial"/>
              </a:rPr>
              <a:t> </a:t>
            </a:r>
            <a:r>
              <a:rPr lang="ko-KR" altLang="ko-KR" dirty="0" err="1">
                <a:solidFill>
                  <a:srgbClr val="323F4F"/>
                </a:solidFill>
                <a:cs typeface="Arial"/>
                <a:sym typeface="Arial"/>
              </a:rPr>
              <a:t>Language</a:t>
            </a:r>
            <a:r>
              <a:rPr lang="ko-KR" altLang="ko-KR" dirty="0">
                <a:solidFill>
                  <a:srgbClr val="323F4F"/>
                </a:solidFill>
                <a:cs typeface="Arial"/>
                <a:sym typeface="Arial"/>
              </a:rPr>
              <a:t> </a:t>
            </a:r>
            <a:r>
              <a:rPr lang="ko-KR" altLang="ko-KR" dirty="0" err="1">
                <a:solidFill>
                  <a:srgbClr val="323F4F"/>
                </a:solidFill>
                <a:cs typeface="Arial"/>
                <a:sym typeface="Arial"/>
              </a:rPr>
              <a:t>Model</a:t>
            </a:r>
            <a:r>
              <a:rPr lang="en-US" altLang="ko-KR" dirty="0"/>
              <a:t>)</a:t>
            </a:r>
          </a:p>
          <a:p>
            <a:pPr marL="361950" indent="-180975">
              <a:buFontTx/>
              <a:buChar char="-"/>
            </a:pPr>
            <a:r>
              <a:rPr lang="en-US" altLang="ko-KR" sz="1800" dirty="0"/>
              <a:t>MLM</a:t>
            </a:r>
            <a:r>
              <a:rPr lang="ko-KR" altLang="en-US" sz="1800" dirty="0"/>
              <a:t>은 </a:t>
            </a:r>
            <a:r>
              <a:rPr lang="en-US" altLang="ko-KR" sz="1800" dirty="0"/>
              <a:t>input</a:t>
            </a:r>
            <a:r>
              <a:rPr lang="ko-KR" altLang="en-US" sz="1800" dirty="0"/>
              <a:t>에서 무작위 하게 몇개의 </a:t>
            </a:r>
            <a:r>
              <a:rPr lang="en-US" altLang="ko-KR" sz="1800" dirty="0"/>
              <a:t>token</a:t>
            </a:r>
            <a:r>
              <a:rPr lang="ko-KR" altLang="en-US" sz="1800" dirty="0"/>
              <a:t>을 </a:t>
            </a:r>
            <a:r>
              <a:rPr lang="en-US" altLang="ko-KR" sz="1800" dirty="0"/>
              <a:t>mask </a:t>
            </a:r>
            <a:r>
              <a:rPr lang="ko-KR" altLang="en-US" sz="1800" dirty="0"/>
              <a:t>시키고</a:t>
            </a:r>
            <a:r>
              <a:rPr lang="en-US" altLang="ko-KR" sz="1800" dirty="0"/>
              <a:t> </a:t>
            </a:r>
            <a:r>
              <a:rPr lang="ko-KR" altLang="en-US" sz="1800" dirty="0"/>
              <a:t>이를 </a:t>
            </a:r>
            <a:r>
              <a:rPr lang="en-US" altLang="ko-KR" sz="1800" dirty="0"/>
              <a:t>Transformer </a:t>
            </a:r>
            <a:r>
              <a:rPr lang="ko-KR" altLang="en-US" sz="1800" dirty="0"/>
              <a:t>구조에 넣어서 주변 단어의 </a:t>
            </a:r>
            <a:r>
              <a:rPr lang="en-US" altLang="ko-KR" sz="1800" dirty="0"/>
              <a:t>context</a:t>
            </a:r>
            <a:r>
              <a:rPr lang="ko-KR" altLang="en-US" sz="1800" dirty="0"/>
              <a:t>만을 보고 </a:t>
            </a:r>
            <a:r>
              <a:rPr lang="en-US" altLang="ko-KR" sz="1800" dirty="0"/>
              <a:t>mask</a:t>
            </a:r>
            <a:r>
              <a:rPr lang="ko-KR" altLang="en-US" sz="1800" dirty="0"/>
              <a:t>된 단어를 예측</a:t>
            </a:r>
            <a:endParaRPr lang="en-US" altLang="ko-KR" sz="1800" dirty="0"/>
          </a:p>
          <a:p>
            <a:r>
              <a:rPr lang="en-US" altLang="ko-KR" sz="1800" dirty="0"/>
              <a:t>NSP (Next Sentence Predict)</a:t>
            </a:r>
          </a:p>
          <a:p>
            <a:pPr marL="361950" indent="-180975">
              <a:buFontTx/>
              <a:buChar char="-"/>
            </a:pPr>
            <a:r>
              <a:rPr lang="en-US" altLang="ko-KR" sz="1800" dirty="0"/>
              <a:t>BERT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input </a:t>
            </a:r>
            <a:r>
              <a:rPr lang="ko-KR" altLang="en-US" sz="1800" dirty="0"/>
              <a:t>전체와 </a:t>
            </a:r>
            <a:r>
              <a:rPr lang="en-US" altLang="ko-KR" sz="1800" dirty="0"/>
              <a:t>masking</a:t>
            </a:r>
            <a:r>
              <a:rPr lang="ko-KR" altLang="en-US" sz="1800" dirty="0"/>
              <a:t>된 </a:t>
            </a:r>
            <a:r>
              <a:rPr lang="en-US" altLang="ko-KR" sz="1800" dirty="0"/>
              <a:t>token</a:t>
            </a:r>
            <a:r>
              <a:rPr lang="ko-KR" altLang="en-US" sz="1800" dirty="0"/>
              <a:t>을 한번에 </a:t>
            </a:r>
            <a:r>
              <a:rPr lang="en-US" altLang="ko-KR" sz="1800" dirty="0"/>
              <a:t>Transformer encoder</a:t>
            </a:r>
            <a:r>
              <a:rPr lang="ko-KR" altLang="en-US" sz="1800" dirty="0"/>
              <a:t>에 넣고 원래 </a:t>
            </a:r>
            <a:r>
              <a:rPr lang="en-US" altLang="ko-KR" sz="1800" dirty="0"/>
              <a:t>token </a:t>
            </a:r>
            <a:r>
              <a:rPr lang="ko-KR" altLang="en-US" sz="1800" dirty="0"/>
              <a:t>값을 예측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10277C-BD11-4480-9809-49F968564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24" y="3429000"/>
            <a:ext cx="5775559" cy="324539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C8DBD2-7F1C-4FCC-808A-F0177A1B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173" y="1661570"/>
            <a:ext cx="3398192" cy="46773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/>
              <a:t>실험 환경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준비물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en-US" altLang="ko-KR" b="1" dirty="0"/>
              <a:t>COLAB PRO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SKT </a:t>
            </a:r>
            <a:r>
              <a:rPr lang="en-US" altLang="ko-KR" b="1" dirty="0" err="1"/>
              <a:t>KoBERT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en-US" altLang="ko-KR" b="1" dirty="0" err="1"/>
              <a:t>Pytorch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en-US" altLang="ko-KR" b="1" dirty="0"/>
              <a:t>NSMC Dataset</a:t>
            </a:r>
          </a:p>
          <a:p>
            <a:pPr marL="457200" indent="-457200">
              <a:buAutoNum type="arabicPeriod"/>
            </a:pPr>
            <a:r>
              <a:rPr lang="en-US" altLang="ko-KR" b="1" dirty="0"/>
              <a:t>Tokenization_kobert.py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230651-ECED-4BB3-BCD9-1D5EB11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2E2987-B430-4772-BEE2-1C79210A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6977"/>
            <a:ext cx="4700423" cy="5139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18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94" y="1082733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환경설정</a:t>
            </a:r>
            <a:endParaRPr lang="en-US" altLang="ko-KR" b="1" dirty="0"/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A75A6182-4D90-48F5-9B8B-6F566BEAB508}"/>
              </a:ext>
            </a:extLst>
          </p:cNvPr>
          <p:cNvSpPr txBox="1">
            <a:spLocks/>
          </p:cNvSpPr>
          <p:nvPr/>
        </p:nvSpPr>
        <p:spPr>
          <a:xfrm>
            <a:off x="6660198" y="3025260"/>
            <a:ext cx="4969451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ko-KR" b="1" dirty="0"/>
              <a:t>Transformers version</a:t>
            </a:r>
            <a:r>
              <a:rPr lang="ko-KR" altLang="en-US" b="1" dirty="0"/>
              <a:t>을 꼭 체크</a:t>
            </a:r>
            <a:r>
              <a:rPr lang="en-US" altLang="ko-KR" b="1" dirty="0"/>
              <a:t>!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FF0000"/>
                </a:solidFill>
              </a:rPr>
              <a:t>Transformers version</a:t>
            </a:r>
            <a:r>
              <a:rPr lang="ko-KR" altLang="en-US" sz="1600" b="1" dirty="0">
                <a:solidFill>
                  <a:srgbClr val="FF0000"/>
                </a:solidFill>
              </a:rPr>
              <a:t>에 따라 코드가 실행이 안될 수 있음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44" name="내용 개체 틀 4">
            <a:extLst>
              <a:ext uri="{FF2B5EF4-FFF2-40B4-BE49-F238E27FC236}">
                <a16:creationId xmlns:a16="http://schemas.microsoft.com/office/drawing/2014/main" id="{217CBAEB-E3E0-4247-A016-C825F0A97C38}"/>
              </a:ext>
            </a:extLst>
          </p:cNvPr>
          <p:cNvSpPr txBox="1">
            <a:spLocks/>
          </p:cNvSpPr>
          <p:nvPr/>
        </p:nvSpPr>
        <p:spPr>
          <a:xfrm>
            <a:off x="6660198" y="4487945"/>
            <a:ext cx="4969451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altLang="ko-KR" b="1" dirty="0" err="1"/>
              <a:t>Sentencepiece</a:t>
            </a:r>
            <a:r>
              <a:rPr lang="ko-KR" altLang="en-US" b="1" dirty="0"/>
              <a:t> 설치 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b="1" dirty="0" err="1">
                <a:solidFill>
                  <a:srgbClr val="FF0000"/>
                </a:solidFill>
              </a:rPr>
              <a:t>KoBERT</a:t>
            </a:r>
            <a:r>
              <a:rPr lang="ko-KR" altLang="en-US" sz="1400" b="1" dirty="0">
                <a:solidFill>
                  <a:srgbClr val="FF0000"/>
                </a:solidFill>
              </a:rPr>
              <a:t>는 </a:t>
            </a:r>
            <a:r>
              <a:rPr lang="en-US" altLang="ko-KR" sz="1400" b="1" dirty="0" err="1">
                <a:solidFill>
                  <a:srgbClr val="FF0000"/>
                </a:solidFill>
              </a:rPr>
              <a:t>Sentencepiece</a:t>
            </a:r>
            <a:r>
              <a:rPr lang="ko-KR" altLang="en-US" sz="1400" b="1" dirty="0">
                <a:solidFill>
                  <a:srgbClr val="FF0000"/>
                </a:solidFill>
              </a:rPr>
              <a:t> 기법으로 단어를 학습함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613A9546-AE32-4302-BDDC-3B45CEE1B18C}"/>
              </a:ext>
            </a:extLst>
          </p:cNvPr>
          <p:cNvSpPr txBox="1">
            <a:spLocks/>
          </p:cNvSpPr>
          <p:nvPr/>
        </p:nvSpPr>
        <p:spPr>
          <a:xfrm>
            <a:off x="6660198" y="1835215"/>
            <a:ext cx="4969451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b="1" dirty="0"/>
              <a:t>Google </a:t>
            </a:r>
            <a:r>
              <a:rPr lang="en-US" altLang="ko-KR" b="1" dirty="0" err="1"/>
              <a:t>drive.mount</a:t>
            </a:r>
            <a:r>
              <a:rPr lang="en-US" altLang="ko-KR" b="1" dirty="0"/>
              <a:t>(‘</a:t>
            </a:r>
            <a:r>
              <a:rPr lang="en-US" altLang="ko-KR" b="1" dirty="0">
                <a:solidFill>
                  <a:srgbClr val="FF0000"/>
                </a:solidFill>
              </a:rPr>
              <a:t>path</a:t>
            </a:r>
            <a:r>
              <a:rPr lang="en-US" altLang="ko-KR" b="1" dirty="0"/>
              <a:t>’)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학습 데이터 저장을 위한 </a:t>
            </a:r>
            <a:r>
              <a:rPr lang="en-US" altLang="ko-KR" sz="1400" b="1" dirty="0">
                <a:solidFill>
                  <a:srgbClr val="FF0000"/>
                </a:solidFill>
              </a:rPr>
              <a:t>base </a:t>
            </a:r>
            <a:r>
              <a:rPr lang="ko-KR" altLang="en-US" sz="1400" b="1" dirty="0">
                <a:solidFill>
                  <a:srgbClr val="FF0000"/>
                </a:solidFill>
              </a:rPr>
              <a:t>경로 설정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CE1C92-8930-4228-8EC2-A75752D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BFB36-8CA6-4E5E-8A47-661FAFC02045}"/>
              </a:ext>
            </a:extLst>
          </p:cNvPr>
          <p:cNvSpPr txBox="1"/>
          <p:nvPr/>
        </p:nvSpPr>
        <p:spPr>
          <a:xfrm>
            <a:off x="562708" y="1711569"/>
            <a:ext cx="553329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google.colab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drive</a:t>
            </a:r>
          </a:p>
          <a:p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drive.mount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'/content/drive'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651CA-A3D4-4888-96FD-487172ECE643}"/>
              </a:ext>
            </a:extLst>
          </p:cNvPr>
          <p:cNvSpPr txBox="1"/>
          <p:nvPr/>
        </p:nvSpPr>
        <p:spPr>
          <a:xfrm>
            <a:off x="562708" y="2888792"/>
            <a:ext cx="553329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!pip install transformers</a:t>
            </a: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!pip install 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sentencepiece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transformers</a:t>
            </a:r>
          </a:p>
          <a:p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transformers.__version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</a:t>
            </a: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4.15.0</a:t>
            </a:r>
          </a:p>
        </p:txBody>
      </p:sp>
    </p:spTree>
    <p:extLst>
      <p:ext uri="{BB962C8B-B14F-4D97-AF65-F5344CB8AC3E}">
        <p14:creationId xmlns:p14="http://schemas.microsoft.com/office/powerpoint/2010/main" val="24771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NSMC dataset </a:t>
            </a:r>
            <a:r>
              <a:rPr lang="ko-KR" altLang="en-US" b="1" dirty="0"/>
              <a:t>구성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568F5-62C3-406F-96A0-7793BB9E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4B1D98-2F0C-4F7E-B8B0-57A877E3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7" y="4394949"/>
            <a:ext cx="4522545" cy="234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19EFC3A4-B586-42F7-AFAF-E29D3FE2CB23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ko-KR" altLang="en-US" b="1" dirty="0"/>
              <a:t>아래의 코드를 입력하면 </a:t>
            </a:r>
            <a:r>
              <a:rPr lang="en-US" altLang="ko-KR" b="1" dirty="0"/>
              <a:t>NSMC </a:t>
            </a:r>
            <a:r>
              <a:rPr lang="ko-KR" altLang="en-US" b="1" dirty="0"/>
              <a:t>데이터를 구글 드라이브로 내려 받을 수 있다</a:t>
            </a:r>
            <a:r>
              <a:rPr lang="en-US" altLang="ko-KR" b="1" dirty="0"/>
              <a:t>.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B20AAA96-CFA0-488F-A8AA-1C939965E0F5}"/>
              </a:ext>
            </a:extLst>
          </p:cNvPr>
          <p:cNvSpPr txBox="1">
            <a:spLocks/>
          </p:cNvSpPr>
          <p:nvPr/>
        </p:nvSpPr>
        <p:spPr>
          <a:xfrm>
            <a:off x="838200" y="3723573"/>
            <a:ext cx="10468463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</a:t>
            </a:r>
            <a:r>
              <a:rPr lang="en-US" altLang="ko-KR" b="1" dirty="0"/>
              <a:t>: </a:t>
            </a:r>
            <a:r>
              <a:rPr lang="ko-KR" altLang="en-US" b="1" dirty="0"/>
              <a:t>구글 드라이브를 보면 </a:t>
            </a:r>
            <a:r>
              <a:rPr lang="en-US" altLang="ko-KR" b="1" dirty="0" err="1"/>
              <a:t>sample_data</a:t>
            </a:r>
            <a:r>
              <a:rPr lang="ko-KR" altLang="en-US" b="1" dirty="0"/>
              <a:t>가 만들어지며 </a:t>
            </a:r>
            <a:r>
              <a:rPr lang="en-US" altLang="ko-KR" b="1" dirty="0"/>
              <a:t>train/test </a:t>
            </a:r>
            <a:r>
              <a:rPr lang="ko-KR" altLang="en-US" b="1" dirty="0"/>
              <a:t>데이터가 생긴다</a:t>
            </a:r>
            <a:r>
              <a:rPr lang="en-US" altLang="ko-KR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6E66A-72FB-4C5B-8D30-A28AD9610649}"/>
              </a:ext>
            </a:extLst>
          </p:cNvPr>
          <p:cNvSpPr txBox="1"/>
          <p:nvPr/>
        </p:nvSpPr>
        <p:spPr>
          <a:xfrm>
            <a:off x="838200" y="2058038"/>
            <a:ext cx="986496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%%time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!rm -f ratings_train.txt ratings_test.txt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-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https://raw.githubusercontent.com/e9t/nsmc/master/ratings_train.txt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-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https://raw.githubusercontent.com/e9t/nsmc/master/ratings_test.txt</a:t>
            </a:r>
          </a:p>
        </p:txBody>
      </p:sp>
    </p:spTree>
    <p:extLst>
      <p:ext uri="{BB962C8B-B14F-4D97-AF65-F5344CB8AC3E}">
        <p14:creationId xmlns:p14="http://schemas.microsoft.com/office/powerpoint/2010/main" val="172190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NSMC dataset </a:t>
            </a:r>
            <a:r>
              <a:rPr lang="ko-KR" altLang="en-US" b="1" dirty="0"/>
              <a:t>구성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568F5-62C3-406F-96A0-7793BB9E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19EFC3A4-B586-42F7-AFAF-E29D3FE2CB23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ko-KR" altLang="en-US" b="1" dirty="0"/>
              <a:t>구글 드라이브에 적재된 </a:t>
            </a:r>
            <a:r>
              <a:rPr lang="en-US" altLang="ko-KR" b="1" dirty="0"/>
              <a:t>NSMC </a:t>
            </a:r>
            <a:r>
              <a:rPr lang="ko-KR" altLang="en-US" b="1" dirty="0"/>
              <a:t>데이터를 </a:t>
            </a:r>
            <a:r>
              <a:rPr lang="ko-KR" altLang="en-US" b="1" dirty="0" err="1"/>
              <a:t>코랩으로</a:t>
            </a:r>
            <a:r>
              <a:rPr lang="ko-KR" altLang="en-US" b="1" dirty="0"/>
              <a:t> 불러온다</a:t>
            </a:r>
            <a:r>
              <a:rPr lang="en-US" altLang="ko-KR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A87DC-366D-46CE-A2C6-92784D42209A}"/>
              </a:ext>
            </a:extLst>
          </p:cNvPr>
          <p:cNvSpPr txBox="1"/>
          <p:nvPr/>
        </p:nvSpPr>
        <p:spPr>
          <a:xfrm>
            <a:off x="838201" y="2105561"/>
            <a:ext cx="77724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codecs</a:t>
            </a:r>
          </a:p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codecs.open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"ratings_train.txt"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encoding=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'utf-8'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f: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data = [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line.split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('\t')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line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f.read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splitlines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()]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data = data[1:]   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header </a:t>
            </a:r>
            <a:r>
              <a:rPr lang="ko-KR" altLang="en-US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제외</a:t>
            </a:r>
            <a:endParaRPr lang="en-US" altLang="ko-KR" sz="2000" b="1" dirty="0">
              <a:solidFill>
                <a:srgbClr val="007A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1E23D-0BEC-43CE-84B3-62524DC73FF7}"/>
              </a:ext>
            </a:extLst>
          </p:cNvPr>
          <p:cNvSpPr txBox="1"/>
          <p:nvPr/>
        </p:nvSpPr>
        <p:spPr>
          <a:xfrm>
            <a:off x="838201" y="3608045"/>
            <a:ext cx="777240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text_list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=[]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rate_list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=[]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 </a:t>
            </a:r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(data)):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text_list.append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(data[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rate_list.append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(data[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df_train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pd.DataFrame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(columns=[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text','label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df_train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'text'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]=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text_list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df_train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'label'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]=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rate_list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B2C169FE-887E-424E-89FC-03A10B0097C0}"/>
              </a:ext>
            </a:extLst>
          </p:cNvPr>
          <p:cNvSpPr txBox="1">
            <a:spLocks/>
          </p:cNvSpPr>
          <p:nvPr/>
        </p:nvSpPr>
        <p:spPr>
          <a:xfrm>
            <a:off x="838200" y="6162590"/>
            <a:ext cx="10468463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불러온 데이터를 사용자의 편의에 따라 정제</a:t>
            </a:r>
            <a:r>
              <a:rPr lang="en-US" altLang="ko-KR" b="1" dirty="0"/>
              <a:t>,</a:t>
            </a:r>
            <a:r>
              <a:rPr lang="ko-KR" altLang="en-US" b="1" dirty="0"/>
              <a:t> 본 예제는 </a:t>
            </a:r>
            <a:r>
              <a:rPr lang="en-US" altLang="ko-KR" b="1" dirty="0" err="1"/>
              <a:t>DataFrame</a:t>
            </a:r>
            <a:r>
              <a:rPr lang="ko-KR" altLang="en-US" b="1" dirty="0"/>
              <a:t>으로 정제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5696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NSMC dataset </a:t>
            </a:r>
            <a:r>
              <a:rPr lang="ko-KR" altLang="en-US" b="1" dirty="0"/>
              <a:t>구성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568F5-62C3-406F-96A0-7793BB9E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19EFC3A4-B586-42F7-AFAF-E29D3FE2CB23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</a:t>
            </a:r>
            <a:r>
              <a:rPr lang="en-US" altLang="ko-KR" b="1" dirty="0"/>
              <a:t>: </a:t>
            </a:r>
            <a:r>
              <a:rPr lang="en-US" altLang="ko-KR" b="1" dirty="0" err="1"/>
              <a:t>DataFrame</a:t>
            </a:r>
            <a:r>
              <a:rPr lang="ko-KR" altLang="en-US" b="1" dirty="0"/>
              <a:t>으로 </a:t>
            </a:r>
            <a:r>
              <a:rPr lang="en-US" altLang="ko-KR" b="1" dirty="0"/>
              <a:t>text, label </a:t>
            </a:r>
            <a:r>
              <a:rPr lang="ko-KR" altLang="en-US" b="1" dirty="0"/>
              <a:t>두 개의 컬럼을 생성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E5676-B417-4C40-A0B2-B8DAA1A2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2" y="1969365"/>
            <a:ext cx="7616796" cy="4157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86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 Context Parsing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F0F44D51-46B2-4FA2-9CD6-429F677A81F5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b="1" dirty="0" err="1"/>
              <a:t>KoBERT</a:t>
            </a:r>
            <a:r>
              <a:rPr lang="en-US" altLang="ko-KR" b="1" dirty="0"/>
              <a:t> tokenizer </a:t>
            </a:r>
            <a:r>
              <a:rPr lang="ko-KR" altLang="en-US" b="1" dirty="0"/>
              <a:t>준비하기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4862"/>
            <a:ext cx="756285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google.colab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files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files.upload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().values())[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'file1.py','wb'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).write(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>
              <a:solidFill>
                <a:srgbClr val="007A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C032A-4B84-4F5F-9960-C2CE9E73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4153294"/>
            <a:ext cx="6454140" cy="2576779"/>
          </a:xfrm>
          <a:prstGeom prst="rect">
            <a:avLst/>
          </a:prstGeom>
        </p:spPr>
      </p:pic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65B9880F-AE94-4B91-B3D8-E68E2DCDC847}"/>
              </a:ext>
            </a:extLst>
          </p:cNvPr>
          <p:cNvSpPr txBox="1">
            <a:spLocks/>
          </p:cNvSpPr>
          <p:nvPr/>
        </p:nvSpPr>
        <p:spPr>
          <a:xfrm>
            <a:off x="838200" y="3091878"/>
            <a:ext cx="1102614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SKT</a:t>
            </a:r>
            <a:r>
              <a:rPr lang="ko-KR" altLang="en-US" b="1" dirty="0"/>
              <a:t>에서 제공하는 </a:t>
            </a:r>
            <a:r>
              <a:rPr lang="ko-KR" altLang="en-US" b="1" dirty="0" err="1"/>
              <a:t>토크나이저를</a:t>
            </a:r>
            <a:r>
              <a:rPr lang="ko-KR" altLang="en-US" b="1" dirty="0"/>
              <a:t> 불러오기 위해서는 </a:t>
            </a:r>
            <a:r>
              <a:rPr lang="en-US" altLang="ko-KR" b="1" dirty="0"/>
              <a:t>tokenization_korbert.py</a:t>
            </a:r>
            <a:r>
              <a:rPr lang="ko-KR" altLang="en-US" b="1" dirty="0"/>
              <a:t>라는 파일이 필요하다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>
                <a:hlinkClick r:id="rId3"/>
              </a:rPr>
              <a:t>https://github.com/monologg/KoBERT-Transformers </a:t>
            </a:r>
            <a:r>
              <a:rPr lang="ko-KR" altLang="en-US" b="1" dirty="0"/>
              <a:t>에서 해당 </a:t>
            </a:r>
            <a:r>
              <a:rPr lang="en-US" altLang="ko-KR" b="1" dirty="0" err="1"/>
              <a:t>py</a:t>
            </a:r>
            <a:r>
              <a:rPr lang="ko-KR" altLang="en-US" b="1" dirty="0"/>
              <a:t>를 다운받고 위의 코드를 실행하여 </a:t>
            </a:r>
            <a:r>
              <a:rPr lang="ko-KR" altLang="en-US" b="1" dirty="0" err="1"/>
              <a:t>코랩으로</a:t>
            </a:r>
            <a:r>
              <a:rPr lang="ko-KR" altLang="en-US" b="1" dirty="0"/>
              <a:t> 불러온다</a:t>
            </a:r>
            <a:r>
              <a:rPr lang="en-US" altLang="ko-KR" b="1" dirty="0"/>
              <a:t>.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1524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 Context Parsing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F0F44D51-46B2-4FA2-9CD6-429F677A81F5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en-US" altLang="ko-KR" b="1" dirty="0" err="1"/>
              <a:t>KoBERT</a:t>
            </a:r>
            <a:r>
              <a:rPr lang="en-US" altLang="ko-KR" b="1" dirty="0"/>
              <a:t> tokenizer </a:t>
            </a:r>
            <a:r>
              <a:rPr lang="ko-KR" altLang="en-US" b="1" dirty="0"/>
              <a:t>불러오기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756285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tokenization_kobert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KoBertTokenizer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monologg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tokenizer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KoBertTokenizer.from_pretrained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AEC1AC0-C3F8-48E0-8887-8BFE472321AD}"/>
              </a:ext>
            </a:extLst>
          </p:cNvPr>
          <p:cNvSpPr txBox="1">
            <a:spLocks/>
          </p:cNvSpPr>
          <p:nvPr/>
        </p:nvSpPr>
        <p:spPr>
          <a:xfrm>
            <a:off x="838200" y="3172157"/>
            <a:ext cx="1082040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</a:t>
            </a:r>
            <a:r>
              <a:rPr lang="en-US" altLang="ko-KR" b="1" dirty="0"/>
              <a:t>: 8,002</a:t>
            </a:r>
            <a:r>
              <a:rPr lang="ko-KR" altLang="en-US" b="1" dirty="0"/>
              <a:t>개의 단어 말뭉치를 통해 단어를 분절</a:t>
            </a:r>
            <a:r>
              <a:rPr lang="en-US" altLang="ko-KR" b="1" dirty="0"/>
              <a:t>. </a:t>
            </a:r>
            <a:r>
              <a:rPr lang="ko-KR" altLang="en-US" b="1" dirty="0"/>
              <a:t>단어가 없을 경우</a:t>
            </a:r>
            <a:r>
              <a:rPr lang="en-US" altLang="ko-KR" b="1" dirty="0"/>
              <a:t>, </a:t>
            </a:r>
            <a:r>
              <a:rPr lang="ko-KR" altLang="en-US" b="1" dirty="0"/>
              <a:t>하위 단어로 분절을 수행</a:t>
            </a:r>
            <a:r>
              <a:rPr lang="en-US" altLang="ko-KR" b="1" dirty="0"/>
              <a:t>(</a:t>
            </a:r>
            <a:r>
              <a:rPr lang="en-US" altLang="ko-KR" b="1" dirty="0" err="1"/>
              <a:t>sentencepiece</a:t>
            </a:r>
            <a:r>
              <a:rPr lang="en-US" altLang="ko-KR" b="1" dirty="0"/>
              <a:t> tokenizer)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11067-3875-49B3-90F4-C7B190DA38B5}"/>
              </a:ext>
            </a:extLst>
          </p:cNvPr>
          <p:cNvSpPr txBox="1"/>
          <p:nvPr/>
        </p:nvSpPr>
        <p:spPr>
          <a:xfrm>
            <a:off x="838199" y="4115632"/>
            <a:ext cx="1068686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tokenizer.tokenize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저는 서수민입니다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['▁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녕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',',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']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13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 Context Parsing</a:t>
            </a: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F0F44D51-46B2-4FA2-9CD6-429F677A81F5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3"/>
            </a:pPr>
            <a:r>
              <a:rPr lang="en-US" altLang="ko-KR" b="1" dirty="0" err="1"/>
              <a:t>KoBERT</a:t>
            </a:r>
            <a:r>
              <a:rPr lang="en-US" altLang="ko-KR" b="1" dirty="0"/>
              <a:t> tokenizer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파라미터 설정을 통해 다양한 값 추출하기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1095756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examples=tokenizer(sentences[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return_special_tokens_mask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truncation=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			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max_length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128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padding=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max_length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return_tensors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pt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input_ids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special_tokens_mask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AEC1AC0-C3F8-48E0-8887-8BFE472321AD}"/>
              </a:ext>
            </a:extLst>
          </p:cNvPr>
          <p:cNvSpPr txBox="1">
            <a:spLocks/>
          </p:cNvSpPr>
          <p:nvPr/>
        </p:nvSpPr>
        <p:spPr>
          <a:xfrm>
            <a:off x="838200" y="3841059"/>
            <a:ext cx="1135380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주의 사항 </a:t>
            </a:r>
            <a:r>
              <a:rPr lang="en-US" altLang="ko-KR" b="1" dirty="0"/>
              <a:t>: </a:t>
            </a:r>
            <a:r>
              <a:rPr lang="ko-KR" altLang="en-US" b="1" dirty="0"/>
              <a:t>위의 코드를 수행하면 </a:t>
            </a:r>
            <a:r>
              <a:rPr lang="en-US" altLang="ko-KR" b="1" dirty="0"/>
              <a:t>3</a:t>
            </a:r>
            <a:r>
              <a:rPr lang="ko-KR" altLang="en-US" b="1" dirty="0"/>
              <a:t>개의 인자를 추출할 수 있다</a:t>
            </a:r>
            <a:r>
              <a:rPr lang="en-US" altLang="ko-KR" b="1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en-US" altLang="ko-KR" b="1" dirty="0" err="1">
                <a:solidFill>
                  <a:srgbClr val="FF0000"/>
                </a:solidFill>
              </a:rPr>
              <a:t>return_special_tokens_mask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를</a:t>
            </a:r>
            <a:r>
              <a:rPr lang="en-US" altLang="ko-KR" b="1" dirty="0">
                <a:solidFill>
                  <a:srgbClr val="FF0000"/>
                </a:solidFill>
              </a:rPr>
              <a:t> True</a:t>
            </a:r>
            <a:r>
              <a:rPr lang="ko-KR" altLang="en-US" b="1" dirty="0"/>
              <a:t>로 설정해야 다음 코드를 수행할 때 에러가 나지 않는다</a:t>
            </a:r>
            <a:r>
              <a:rPr lang="en-US" altLang="ko-KR" b="1" dirty="0"/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A2A177-1291-4038-A760-273A06E907FA}"/>
              </a:ext>
            </a:extLst>
          </p:cNvPr>
          <p:cNvSpPr/>
          <p:nvPr/>
        </p:nvSpPr>
        <p:spPr>
          <a:xfrm>
            <a:off x="4960620" y="2013485"/>
            <a:ext cx="4023360" cy="389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3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3398192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 Context Parsing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1095756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input_ids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tensor([[2, 1585, 6928, 4522, 6004, 4977, 6629, 7141, 7318, 3, 1]])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special_tokens_mask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tensor([[1, 0, 0, 0, 0, 0, 0, 0, 0, 1]])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(examples[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tensor([[1, 1, 1, 1, 1, 1, 1, 1, 1, 1, 0]])</a:t>
            </a:r>
          </a:p>
        </p:txBody>
      </p:sp>
      <p:sp>
        <p:nvSpPr>
          <p:cNvPr id="35" name="내용 개체 틀 4">
            <a:extLst>
              <a:ext uri="{FF2B5EF4-FFF2-40B4-BE49-F238E27FC236}">
                <a16:creationId xmlns:a16="http://schemas.microsoft.com/office/drawing/2014/main" id="{279A5D78-7396-44DD-A6C4-B1FEC559A913}"/>
              </a:ext>
            </a:extLst>
          </p:cNvPr>
          <p:cNvSpPr txBox="1">
            <a:spLocks/>
          </p:cNvSpPr>
          <p:nvPr/>
        </p:nvSpPr>
        <p:spPr>
          <a:xfrm>
            <a:off x="838200" y="4853610"/>
            <a:ext cx="1135380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A31515"/>
                </a:solidFill>
              </a:rPr>
              <a:t>‘</a:t>
            </a:r>
            <a:r>
              <a:rPr lang="en-US" altLang="ko-KR" b="1" dirty="0" err="1">
                <a:solidFill>
                  <a:srgbClr val="A31515"/>
                </a:solidFill>
              </a:rPr>
              <a:t>Input_ids</a:t>
            </a:r>
            <a:r>
              <a:rPr lang="en-US" altLang="ko-KR" b="1" dirty="0">
                <a:solidFill>
                  <a:srgbClr val="A31515"/>
                </a:solidFill>
              </a:rPr>
              <a:t>’</a:t>
            </a:r>
            <a:r>
              <a:rPr lang="ko-KR" altLang="en-US" b="1" dirty="0">
                <a:solidFill>
                  <a:srgbClr val="A31515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각</a:t>
            </a:r>
            <a:r>
              <a:rPr lang="en-US" altLang="ko-KR" b="1" dirty="0"/>
              <a:t> </a:t>
            </a:r>
            <a:r>
              <a:rPr lang="ko-KR" altLang="en-US" b="1" dirty="0"/>
              <a:t>단어에 대한 고유 아이디</a:t>
            </a:r>
            <a:r>
              <a:rPr lang="en-US" altLang="ko-KR" b="1" dirty="0"/>
              <a:t>(</a:t>
            </a:r>
            <a:r>
              <a:rPr lang="en-US" altLang="ko-KR" b="1" dirty="0" err="1"/>
              <a:t>token_ids</a:t>
            </a:r>
            <a:r>
              <a:rPr lang="en-US" altLang="ko-KR" b="1" dirty="0"/>
              <a:t>)</a:t>
            </a:r>
            <a:r>
              <a:rPr lang="ko-KR" altLang="en-US" b="1" dirty="0"/>
              <a:t>를 의미함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A31515"/>
                </a:solidFill>
              </a:rPr>
              <a:t>‘</a:t>
            </a:r>
            <a:r>
              <a:rPr lang="en-US" altLang="ko-KR" b="1" dirty="0" err="1">
                <a:solidFill>
                  <a:srgbClr val="A31515"/>
                </a:solidFill>
              </a:rPr>
              <a:t>Special_tokens_mask</a:t>
            </a:r>
            <a:r>
              <a:rPr lang="en-US" altLang="ko-KR" b="1" dirty="0">
                <a:solidFill>
                  <a:srgbClr val="A31515"/>
                </a:solidFill>
              </a:rPr>
              <a:t>’ </a:t>
            </a:r>
            <a:r>
              <a:rPr lang="en-US" altLang="ko-KR" b="1" dirty="0"/>
              <a:t>: </a:t>
            </a:r>
            <a:r>
              <a:rPr lang="ko-KR" altLang="en-US" b="1" dirty="0"/>
              <a:t>스페셜 토큰</a:t>
            </a:r>
            <a:r>
              <a:rPr lang="en-US" altLang="ko-KR" b="1" dirty="0"/>
              <a:t>(ex, [CLS], [SEP]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대한 정보</a:t>
            </a:r>
            <a:r>
              <a:rPr lang="en-US" altLang="ko-KR" b="1" dirty="0"/>
              <a:t>, </a:t>
            </a:r>
            <a:r>
              <a:rPr lang="ko-KR" altLang="en-US" b="1" dirty="0"/>
              <a:t>해당 토큰이 존재하면 </a:t>
            </a:r>
            <a:r>
              <a:rPr lang="en-US" altLang="ko-KR" b="1" dirty="0"/>
              <a:t>1</a:t>
            </a:r>
            <a:r>
              <a:rPr lang="ko-KR" altLang="en-US" b="1" dirty="0"/>
              <a:t>로 표시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A31515"/>
                </a:solidFill>
              </a:rPr>
              <a:t>‘</a:t>
            </a:r>
            <a:r>
              <a:rPr lang="en-US" altLang="ko-KR" b="1" dirty="0" err="1">
                <a:solidFill>
                  <a:srgbClr val="A31515"/>
                </a:solidFill>
              </a:rPr>
              <a:t>Attention_mask</a:t>
            </a:r>
            <a:r>
              <a:rPr lang="en-US" altLang="ko-KR" b="1" dirty="0">
                <a:solidFill>
                  <a:srgbClr val="A31515"/>
                </a:solidFill>
              </a:rPr>
              <a:t>’ </a:t>
            </a:r>
            <a:r>
              <a:rPr lang="en-US" altLang="ko-KR" b="1" dirty="0"/>
              <a:t>: </a:t>
            </a:r>
            <a:r>
              <a:rPr lang="ko-KR" altLang="en-US" b="1" dirty="0"/>
              <a:t>토큰의 존재 유무에 대한 정보</a:t>
            </a:r>
            <a:r>
              <a:rPr lang="en-US" altLang="ko-KR" b="1" dirty="0"/>
              <a:t>, </a:t>
            </a:r>
            <a:r>
              <a:rPr lang="ko-KR" altLang="en-US" b="1" dirty="0"/>
              <a:t>토큰이 있으면 </a:t>
            </a:r>
            <a:r>
              <a:rPr lang="en-US" altLang="ko-KR" b="1" dirty="0"/>
              <a:t>1, </a:t>
            </a:r>
            <a:r>
              <a:rPr lang="ko-KR" altLang="en-US" b="1" dirty="0"/>
              <a:t>없으면 </a:t>
            </a:r>
            <a:r>
              <a:rPr lang="en-US" altLang="ko-KR" b="1" dirty="0"/>
              <a:t>0</a:t>
            </a:r>
            <a:r>
              <a:rPr lang="ko-KR" altLang="en-US" b="1" dirty="0"/>
              <a:t>으로 표시 </a:t>
            </a:r>
            <a:endParaRPr lang="en-US" altLang="ko-KR" b="1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27E3F2F-A125-4FF0-AD6D-4C181AD2555F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</a:t>
            </a:r>
            <a:r>
              <a:rPr lang="en-US" altLang="ko-KR" b="1" dirty="0"/>
              <a:t>: </a:t>
            </a:r>
            <a:r>
              <a:rPr lang="ko-KR" altLang="en-US" b="1" dirty="0"/>
              <a:t>다양한 인자 값 결과 확인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40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611E-8087-4DD0-8C59-E20D8F1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세부목차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3BC66-300D-47DC-BB8F-627E7775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Transfer Learning &amp; Further Pre-Training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대표적인 사전학습 언어 모델</a:t>
            </a:r>
            <a:r>
              <a:rPr lang="en-US" altLang="ko-KR" dirty="0"/>
              <a:t> : ELMO, GPT, BERT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Feature based vs Fine-Tuning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BERT </a:t>
            </a:r>
            <a:r>
              <a:rPr lang="ko-KR" altLang="en-US" dirty="0"/>
              <a:t>구조와 </a:t>
            </a:r>
            <a:r>
              <a:rPr lang="en-US" altLang="ko-KR" dirty="0"/>
              <a:t>Fine-Tuning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BERT</a:t>
            </a:r>
            <a:r>
              <a:rPr lang="ko-KR" altLang="en-US" dirty="0"/>
              <a:t>의 </a:t>
            </a:r>
            <a:r>
              <a:rPr lang="en-US" altLang="ko-KR" dirty="0"/>
              <a:t>Input Representation : Token, Segment, Position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BERT Pre-Training : MLM, NSP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리뷰 및 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(Pre-Trained </a:t>
            </a:r>
            <a:r>
              <a:rPr lang="nl-NL" altLang="ko-KR" dirty="0"/>
              <a:t>BERT </a:t>
            </a:r>
            <a:r>
              <a:rPr lang="en-US" altLang="ko-KR" dirty="0"/>
              <a:t>Further Pre-Training)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리뷰 및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(Further Pre-Trained BERT Fine-Tuning)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리뷰 및 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nl-NL" altLang="ko-KR" dirty="0"/>
              <a:t>BERT Embedding : Extract Embedding Vector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CFEEA-09C4-4721-AAC5-9A83D06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2796141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4. MLM Masking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1095756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transformers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import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DataCollatorForLanguageModeling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data_collator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DataCollatorForLanguageModeling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tokenizer=tokenizer,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mlm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mlm_probability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0.15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mlm_data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data_collator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([examples])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D4A2751-A26F-4993-87EA-5A983BE9614F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11516168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b="1" dirty="0"/>
              <a:t>Random masking </a:t>
            </a:r>
            <a:r>
              <a:rPr lang="ko-KR" altLang="en-US" b="1" dirty="0"/>
              <a:t>기법으로 </a:t>
            </a:r>
            <a:r>
              <a:rPr lang="en-US" altLang="ko-KR" b="1" dirty="0"/>
              <a:t>[MASK] </a:t>
            </a:r>
            <a:r>
              <a:rPr lang="ko-KR" altLang="en-US" b="1" dirty="0"/>
              <a:t>토큰 씌우기</a:t>
            </a:r>
            <a:endParaRPr lang="en-US" altLang="ko-KR" b="1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FDFD4D74-6F64-40E5-A0DA-BFAC1B0609DA}"/>
              </a:ext>
            </a:extLst>
          </p:cNvPr>
          <p:cNvSpPr txBox="1">
            <a:spLocks/>
          </p:cNvSpPr>
          <p:nvPr/>
        </p:nvSpPr>
        <p:spPr>
          <a:xfrm>
            <a:off x="838200" y="3658272"/>
            <a:ext cx="1135380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Transformers</a:t>
            </a:r>
            <a:r>
              <a:rPr lang="ko-KR" altLang="en-US" b="1" dirty="0"/>
              <a:t>에서 제공하는 </a:t>
            </a:r>
            <a:r>
              <a:rPr lang="en-US" altLang="ko-KR" b="1" dirty="0" err="1"/>
              <a:t>DataCollatorForLanguageModeling</a:t>
            </a:r>
            <a:r>
              <a:rPr lang="ko-KR" altLang="en-US" b="1" dirty="0"/>
              <a:t>은 </a:t>
            </a:r>
            <a:r>
              <a:rPr lang="ko-KR" altLang="en-US" b="1" dirty="0" err="1"/>
              <a:t>마스킹을</a:t>
            </a:r>
            <a:r>
              <a:rPr lang="ko-KR" altLang="en-US" b="1" dirty="0"/>
              <a:t> 간편하게 할 수 있도록 함수를 제공해준다</a:t>
            </a:r>
            <a:r>
              <a:rPr lang="en-US" altLang="ko-KR" b="1" dirty="0"/>
              <a:t>. </a:t>
            </a:r>
            <a:r>
              <a:rPr lang="ko-KR" altLang="en-US" b="1" dirty="0"/>
              <a:t>해당 </a:t>
            </a:r>
            <a:r>
              <a:rPr lang="ko-KR" altLang="en-US" b="1" dirty="0" err="1"/>
              <a:t>클라스에</a:t>
            </a:r>
            <a:r>
              <a:rPr lang="ko-KR" altLang="en-US" b="1" dirty="0"/>
              <a:t> 존재하는 여러 파라미터를 통해 </a:t>
            </a:r>
            <a:r>
              <a:rPr lang="en-US" altLang="ko-KR" b="1" dirty="0"/>
              <a:t>Masking</a:t>
            </a:r>
            <a:r>
              <a:rPr lang="ko-KR" altLang="en-US" b="1" dirty="0"/>
              <a:t>을 수행할 수 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해당 코드를 수행할 때는 입력 </a:t>
            </a:r>
            <a:r>
              <a:rPr lang="en-US" altLang="ko-KR" b="1" dirty="0"/>
              <a:t>Shape</a:t>
            </a:r>
            <a:r>
              <a:rPr lang="ko-KR" altLang="en-US" b="1" dirty="0"/>
              <a:t>가 매우 중요하다</a:t>
            </a:r>
            <a:r>
              <a:rPr lang="en-US" altLang="ko-KR" b="1" dirty="0"/>
              <a:t>!(examples</a:t>
            </a:r>
            <a:r>
              <a:rPr lang="ko-KR" altLang="en-US" b="1" dirty="0"/>
              <a:t> 변수를 </a:t>
            </a:r>
            <a:r>
              <a:rPr lang="en-US" altLang="ko-KR" b="1" dirty="0"/>
              <a:t>[]</a:t>
            </a:r>
            <a:r>
              <a:rPr lang="ko-KR" altLang="en-US" b="1" dirty="0"/>
              <a:t>로 감싸</a:t>
            </a:r>
            <a:r>
              <a:rPr lang="en-US" altLang="ko-KR" b="1" dirty="0"/>
              <a:t>, </a:t>
            </a:r>
            <a:r>
              <a:rPr lang="ko-KR" altLang="en-US" b="1" dirty="0"/>
              <a:t>리스트로 입력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/>
              <a:t>앞의 예제와 같이 </a:t>
            </a:r>
            <a:r>
              <a:rPr lang="en-US" altLang="ko-KR" b="1" dirty="0">
                <a:solidFill>
                  <a:srgbClr val="A31515"/>
                </a:solidFill>
              </a:rPr>
              <a:t>‘</a:t>
            </a:r>
            <a:r>
              <a:rPr lang="en-US" altLang="ko-KR" b="1" dirty="0" err="1">
                <a:solidFill>
                  <a:srgbClr val="A31515"/>
                </a:solidFill>
              </a:rPr>
              <a:t>special_tokens_mask</a:t>
            </a:r>
            <a:r>
              <a:rPr lang="en-US" altLang="ko-KR" b="1" dirty="0">
                <a:solidFill>
                  <a:srgbClr val="A31515"/>
                </a:solidFill>
              </a:rPr>
              <a:t>’ </a:t>
            </a:r>
            <a:r>
              <a:rPr lang="ko-KR" altLang="en-US" b="1" dirty="0"/>
              <a:t>값이 있어야 수행된다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Transformers</a:t>
            </a:r>
            <a:r>
              <a:rPr lang="ko-KR" altLang="en-US" b="1" i="1" dirty="0">
                <a:solidFill>
                  <a:srgbClr val="FF0000"/>
                </a:solidFill>
              </a:rPr>
              <a:t>의 버전에 따라 달라지니 꼼꼼히 확인해볼 필요가 있다</a:t>
            </a:r>
            <a:r>
              <a:rPr lang="en-US" altLang="ko-KR" b="1" i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61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A766521F-2781-4CDB-B590-68F5D56A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087415"/>
            <a:ext cx="2796141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4. MLM Masking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1095756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mlm_data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input_ids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tensor([[[2, 1585, 6928, 4522,   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4977, 6629, 7141,   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  3,    1,...]]])</a:t>
            </a:r>
          </a:p>
          <a:p>
            <a:r>
              <a:rPr lang="nb-NO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'token_type_ids'</a:t>
            </a:r>
            <a:r>
              <a:rPr lang="nb-NO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tensor([[[0, 0, 0, 0, 0, 0, 0, 0, 0, 0, 0, 0, 0, 0, 0, 0, 0, 0, 0, 0, 0,...]]])</a:t>
            </a:r>
          </a:p>
          <a:p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tensor([[[1, 1, 1, 1, 1, 1, 1, 1, 1, 1, 0, 0, 0, 0, 0,...]]])</a:t>
            </a:r>
          </a:p>
          <a:p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'labels'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tensor([[[-100, -100, -100, -100, 6004, -100, -100, -100, 7318, -100,...]]])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369398B-31C8-4A0D-AE49-6119E13CED35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</a:t>
            </a:r>
            <a:r>
              <a:rPr lang="en-US" altLang="ko-KR" b="1" dirty="0"/>
              <a:t>: [examples]</a:t>
            </a:r>
            <a:r>
              <a:rPr lang="ko-KR" altLang="en-US" b="1" dirty="0"/>
              <a:t>를 입력으로 넣으면</a:t>
            </a:r>
            <a:r>
              <a:rPr lang="en-US" altLang="ko-KR" b="1" dirty="0"/>
              <a:t>, </a:t>
            </a:r>
            <a:r>
              <a:rPr lang="ko-KR" altLang="en-US" b="1" dirty="0"/>
              <a:t>총 </a:t>
            </a:r>
            <a:r>
              <a:rPr lang="en-US" altLang="ko-KR" b="1" dirty="0"/>
              <a:t>4</a:t>
            </a:r>
            <a:r>
              <a:rPr lang="ko-KR" altLang="en-US" b="1" dirty="0"/>
              <a:t>개의 인자를 출력한다</a:t>
            </a:r>
            <a:r>
              <a:rPr lang="en-US" altLang="ko-KR" b="1" dirty="0"/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D890565C-A6AA-48D2-B7D5-F03471660C2D}"/>
              </a:ext>
            </a:extLst>
          </p:cNvPr>
          <p:cNvSpPr txBox="1">
            <a:spLocks/>
          </p:cNvSpPr>
          <p:nvPr/>
        </p:nvSpPr>
        <p:spPr>
          <a:xfrm>
            <a:off x="838200" y="4237006"/>
            <a:ext cx="11353800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i="1" dirty="0">
              <a:solidFill>
                <a:srgbClr val="FF0000"/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A87469-C2A8-4F5A-9257-098E9A76D2D8}"/>
              </a:ext>
            </a:extLst>
          </p:cNvPr>
          <p:cNvSpPr txBox="1">
            <a:spLocks/>
          </p:cNvSpPr>
          <p:nvPr/>
        </p:nvSpPr>
        <p:spPr>
          <a:xfrm>
            <a:off x="838200" y="4200709"/>
            <a:ext cx="11353800" cy="1698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결과를 보면</a:t>
            </a:r>
            <a:r>
              <a:rPr lang="en-US" altLang="ko-KR" b="1" dirty="0"/>
              <a:t>, </a:t>
            </a:r>
            <a:r>
              <a:rPr lang="ko-KR" altLang="en-US" b="1" dirty="0"/>
              <a:t>무작위로 특정 토큰 아이디가 </a:t>
            </a:r>
            <a:r>
              <a:rPr lang="en-US" altLang="ko-KR" b="1" dirty="0"/>
              <a:t>4</a:t>
            </a:r>
            <a:r>
              <a:rPr lang="ko-KR" altLang="en-US" b="1" dirty="0"/>
              <a:t>로 변경된 것을 확인 가능하다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더불어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A31515"/>
                </a:solidFill>
              </a:rPr>
              <a:t>'labels’</a:t>
            </a:r>
            <a:r>
              <a:rPr lang="ko-KR" altLang="en-US" b="1" dirty="0">
                <a:solidFill>
                  <a:srgbClr val="A31515"/>
                </a:solidFill>
              </a:rPr>
              <a:t> </a:t>
            </a:r>
            <a:r>
              <a:rPr lang="ko-KR" altLang="en-US" b="1" dirty="0"/>
              <a:t>의 값을 보면</a:t>
            </a:r>
            <a:r>
              <a:rPr lang="en-US" altLang="ko-KR" b="1" dirty="0"/>
              <a:t>, </a:t>
            </a:r>
            <a:r>
              <a:rPr lang="ko-KR" altLang="en-US" b="1" dirty="0" err="1"/>
              <a:t>마스킹</a:t>
            </a:r>
            <a:r>
              <a:rPr lang="ko-KR" altLang="en-US" b="1" dirty="0"/>
              <a:t> 된</a:t>
            </a:r>
            <a:r>
              <a:rPr lang="en-US" altLang="ko-KR" b="1" dirty="0"/>
              <a:t>(4) </a:t>
            </a:r>
            <a:r>
              <a:rPr lang="ko-KR" altLang="en-US" b="1" dirty="0"/>
              <a:t>토큰 아이디의 실제 값만 갖고 있는 것을 볼 수 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이후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A31515"/>
                </a:solidFill>
              </a:rPr>
              <a:t>‘</a:t>
            </a:r>
            <a:r>
              <a:rPr lang="en-US" altLang="ko-KR" b="1" dirty="0" err="1">
                <a:solidFill>
                  <a:srgbClr val="A31515"/>
                </a:solidFill>
              </a:rPr>
              <a:t>input_ids</a:t>
            </a:r>
            <a:r>
              <a:rPr lang="en-US" altLang="ko-KR" b="1" dirty="0">
                <a:solidFill>
                  <a:srgbClr val="A31515"/>
                </a:solidFill>
              </a:rPr>
              <a:t>’</a:t>
            </a:r>
            <a:r>
              <a:rPr lang="en-US" altLang="ko-KR" b="1" dirty="0"/>
              <a:t>,</a:t>
            </a:r>
            <a:r>
              <a:rPr lang="en-US" altLang="ko-KR" b="1" dirty="0">
                <a:solidFill>
                  <a:srgbClr val="A31515"/>
                </a:solidFill>
              </a:rPr>
              <a:t> '</a:t>
            </a:r>
            <a:r>
              <a:rPr lang="en-US" altLang="ko-KR" b="1" dirty="0" err="1">
                <a:solidFill>
                  <a:srgbClr val="A31515"/>
                </a:solidFill>
              </a:rPr>
              <a:t>attention_mask</a:t>
            </a:r>
            <a:r>
              <a:rPr lang="en-US" altLang="ko-KR" b="1" dirty="0">
                <a:solidFill>
                  <a:srgbClr val="A31515"/>
                </a:solidFill>
              </a:rPr>
              <a:t>’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A31515"/>
                </a:solidFill>
              </a:rPr>
              <a:t>'labels’</a:t>
            </a:r>
            <a:r>
              <a:rPr lang="en-US" altLang="ko-KR" b="1" dirty="0"/>
              <a:t>, </a:t>
            </a:r>
            <a:r>
              <a:rPr lang="ko-KR" altLang="en-US" b="1" dirty="0"/>
              <a:t>값만 추출하여 </a:t>
            </a:r>
            <a:r>
              <a:rPr lang="en-US" altLang="ko-KR" b="1" dirty="0"/>
              <a:t>MLM </a:t>
            </a:r>
            <a:r>
              <a:rPr lang="ko-KR" altLang="en-US" b="1" dirty="0"/>
              <a:t>학습의 입력으로 사용한다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438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939322-E979-4D09-BDC5-26F6DE6069B1}"/>
              </a:ext>
            </a:extLst>
          </p:cNvPr>
          <p:cNvSpPr txBox="1"/>
          <p:nvPr/>
        </p:nvSpPr>
        <p:spPr>
          <a:xfrm>
            <a:off x="838200" y="2013485"/>
            <a:ext cx="813865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transformers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BertForMaskedLM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monologg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BertForMaskedLM.from_pretrained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905B624-9021-40DD-B0A1-58C532F2E9C0}"/>
              </a:ext>
            </a:extLst>
          </p:cNvPr>
          <p:cNvSpPr txBox="1">
            <a:spLocks/>
          </p:cNvSpPr>
          <p:nvPr/>
        </p:nvSpPr>
        <p:spPr>
          <a:xfrm>
            <a:off x="263869" y="1071649"/>
            <a:ext cx="9313763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5. MLM</a:t>
            </a:r>
            <a:r>
              <a:rPr lang="ko-KR" altLang="en-US" b="1" dirty="0"/>
              <a:t> </a:t>
            </a:r>
            <a:r>
              <a:rPr lang="en-US" altLang="ko-KR" b="1" dirty="0"/>
              <a:t>Further</a:t>
            </a:r>
            <a:r>
              <a:rPr lang="ko-KR" altLang="en-US" b="1" dirty="0"/>
              <a:t> </a:t>
            </a:r>
            <a:r>
              <a:rPr lang="en-US" altLang="ko-KR" b="1" dirty="0"/>
              <a:t>Pre-training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B9DB746-A3EB-457D-82AE-8FE01649C932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11516168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b="1" dirty="0"/>
              <a:t>Pre-trained </a:t>
            </a:r>
            <a:r>
              <a:rPr lang="en-US" altLang="ko-KR" b="1" dirty="0" err="1"/>
              <a:t>KoBERT</a:t>
            </a:r>
            <a:r>
              <a:rPr lang="en-US" altLang="ko-KR" b="1" dirty="0"/>
              <a:t> </a:t>
            </a:r>
            <a:r>
              <a:rPr lang="ko-KR" altLang="en-US" b="1" dirty="0"/>
              <a:t>불러오기</a:t>
            </a:r>
            <a:r>
              <a:rPr lang="en-US" altLang="ko-KR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02742-7D17-4200-B310-AB1CB1839D42}"/>
              </a:ext>
            </a:extLst>
          </p:cNvPr>
          <p:cNvSpPr txBox="1"/>
          <p:nvPr/>
        </p:nvSpPr>
        <p:spPr>
          <a:xfrm>
            <a:off x="838200" y="3221343"/>
            <a:ext cx="813865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BertForMaskedLM.from_pretrained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output_attentions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output_hidden_states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97904EEA-4181-4311-A9E0-B2DE6ECB0F9B}"/>
              </a:ext>
            </a:extLst>
          </p:cNvPr>
          <p:cNvSpPr txBox="1">
            <a:spLocks/>
          </p:cNvSpPr>
          <p:nvPr/>
        </p:nvSpPr>
        <p:spPr>
          <a:xfrm>
            <a:off x="838200" y="4485238"/>
            <a:ext cx="10891684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BertForMaskedLM</a:t>
            </a:r>
            <a:r>
              <a:rPr lang="ko-KR" altLang="en-US" b="1" dirty="0"/>
              <a:t>은 </a:t>
            </a:r>
            <a:r>
              <a:rPr lang="en-US" altLang="ko-KR" b="1" dirty="0"/>
              <a:t>BERT </a:t>
            </a:r>
            <a:r>
              <a:rPr lang="ko-KR" altLang="en-US" b="1" dirty="0"/>
              <a:t>모델 위에 </a:t>
            </a:r>
            <a:r>
              <a:rPr lang="en-US" altLang="ko-KR" b="1" dirty="0"/>
              <a:t>MLM </a:t>
            </a:r>
            <a:r>
              <a:rPr lang="ko-KR" altLang="en-US" b="1" dirty="0"/>
              <a:t>레이어를 쌓은 모델이다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사전 학습 언어모델을 불러올 때는 위의 두번째 예제와 같이 파라미터를 추가하여 출력 값을 받을 수 있다</a:t>
            </a:r>
            <a:r>
              <a:rPr lang="en-US" altLang="ko-KR" b="1" dirty="0"/>
              <a:t>. 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625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905B624-9021-40DD-B0A1-58C532F2E9C0}"/>
              </a:ext>
            </a:extLst>
          </p:cNvPr>
          <p:cNvSpPr txBox="1">
            <a:spLocks/>
          </p:cNvSpPr>
          <p:nvPr/>
        </p:nvSpPr>
        <p:spPr>
          <a:xfrm>
            <a:off x="263869" y="1071649"/>
            <a:ext cx="9313763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5. MLM</a:t>
            </a:r>
            <a:r>
              <a:rPr lang="ko-KR" altLang="en-US" b="1" dirty="0"/>
              <a:t> </a:t>
            </a:r>
            <a:r>
              <a:rPr lang="en-US" altLang="ko-KR" b="1" dirty="0"/>
              <a:t>Further</a:t>
            </a:r>
            <a:r>
              <a:rPr lang="ko-KR" altLang="en-US" b="1" dirty="0"/>
              <a:t> </a:t>
            </a:r>
            <a:r>
              <a:rPr lang="en-US" altLang="ko-KR" b="1" dirty="0"/>
              <a:t>Pre-training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DB9DB746-A3EB-457D-82AE-8FE01649C932}"/>
              </a:ext>
            </a:extLst>
          </p:cNvPr>
          <p:cNvSpPr txBox="1">
            <a:spLocks/>
          </p:cNvSpPr>
          <p:nvPr/>
        </p:nvSpPr>
        <p:spPr>
          <a:xfrm>
            <a:off x="675832" y="1520796"/>
            <a:ext cx="2273845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ko-KR" altLang="en-US" b="1" dirty="0"/>
              <a:t>학습하기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7BF89-AB24-4800-9FFB-77F358C75DB9}"/>
              </a:ext>
            </a:extLst>
          </p:cNvPr>
          <p:cNvSpPr txBox="1"/>
          <p:nvPr/>
        </p:nvSpPr>
        <p:spPr>
          <a:xfrm>
            <a:off x="526026" y="1963602"/>
            <a:ext cx="5257800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step, batch 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train_dataloader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</a:p>
          <a:p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if step % 40 == 0 and not step == 0: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elapsed =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format_time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- t0)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batch[0].to(device)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batch[1].to(device)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batch[2].to(device)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model.zero_grad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      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model(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token_type_ids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labels=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loss =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'loss'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logits =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'logits'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BA4E0-946E-472F-A56B-CCC3784D3727}"/>
              </a:ext>
            </a:extLst>
          </p:cNvPr>
          <p:cNvSpPr/>
          <p:nvPr/>
        </p:nvSpPr>
        <p:spPr>
          <a:xfrm>
            <a:off x="1002890" y="4060001"/>
            <a:ext cx="4100051" cy="2181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8344A-4B34-4842-998C-10B1E207488F}"/>
              </a:ext>
            </a:extLst>
          </p:cNvPr>
          <p:cNvSpPr txBox="1"/>
          <p:nvPr/>
        </p:nvSpPr>
        <p:spPr>
          <a:xfrm>
            <a:off x="6096000" y="1969943"/>
            <a:ext cx="5356122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step, batch</a:t>
            </a:r>
            <a:r>
              <a:rPr lang="en-US" altLang="ko-KR" sz="14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 </a:t>
            </a:r>
            <a:r>
              <a:rPr lang="en-US" altLang="ko-KR" sz="14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batch[0].to(device)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batch[1].to(device)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batch[2].to(device)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with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torch.no_grad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():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model(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token_type_ids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labels=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loss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['loss']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logits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['logits']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loss.item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avg_val_loss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validation_time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format_time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- t0)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4F5EBB54-ABDA-4C87-A5B4-DBB9EEF33F94}"/>
              </a:ext>
            </a:extLst>
          </p:cNvPr>
          <p:cNvSpPr txBox="1">
            <a:spLocks/>
          </p:cNvSpPr>
          <p:nvPr/>
        </p:nvSpPr>
        <p:spPr>
          <a:xfrm>
            <a:off x="5783826" y="1520796"/>
            <a:ext cx="2273845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3"/>
            </a:pPr>
            <a:r>
              <a:rPr lang="ko-KR" altLang="en-US" b="1" dirty="0"/>
              <a:t>평가하기</a:t>
            </a:r>
            <a:endParaRPr lang="en-US" altLang="ko-KR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DB03EF-6643-47DA-8D2C-AF88DA3BC914}"/>
              </a:ext>
            </a:extLst>
          </p:cNvPr>
          <p:cNvSpPr/>
          <p:nvPr/>
        </p:nvSpPr>
        <p:spPr>
          <a:xfrm>
            <a:off x="6476643" y="3229354"/>
            <a:ext cx="3817732" cy="175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6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071649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5. MLM</a:t>
            </a:r>
            <a:r>
              <a:rPr lang="ko-KR" altLang="en-US" b="1" dirty="0"/>
              <a:t> </a:t>
            </a:r>
            <a:r>
              <a:rPr lang="en-US" altLang="ko-KR" b="1" dirty="0"/>
              <a:t>Further</a:t>
            </a:r>
            <a:r>
              <a:rPr lang="ko-KR" altLang="en-US" b="1" dirty="0"/>
              <a:t> </a:t>
            </a:r>
            <a:r>
              <a:rPr lang="en-US" altLang="ko-KR" b="1" dirty="0"/>
              <a:t>Pre-training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</a:rPr>
              <a:t>학습 시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주의해야 할 것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736931D-8EF5-46E8-BC0D-E38258DA7CFD}"/>
              </a:ext>
            </a:extLst>
          </p:cNvPr>
          <p:cNvSpPr txBox="1">
            <a:spLocks/>
          </p:cNvSpPr>
          <p:nvPr/>
        </p:nvSpPr>
        <p:spPr>
          <a:xfrm>
            <a:off x="838200" y="2174473"/>
            <a:ext cx="10840770" cy="1102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 Transformers version 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b="1" dirty="0" err="1">
                <a:solidFill>
                  <a:srgbClr val="FF0000"/>
                </a:solidFill>
              </a:rPr>
              <a:t>트렌스포머의</a:t>
            </a:r>
            <a:r>
              <a:rPr lang="ko-KR" altLang="en-US" sz="2000" b="1" dirty="0">
                <a:solidFill>
                  <a:srgbClr val="FF0000"/>
                </a:solidFill>
              </a:rPr>
              <a:t> 버전에 따라 </a:t>
            </a:r>
            <a:r>
              <a:rPr lang="en-US" altLang="ko-KR" sz="2000" b="1" dirty="0">
                <a:solidFill>
                  <a:srgbClr val="FF0000"/>
                </a:solidFill>
              </a:rPr>
              <a:t>output</a:t>
            </a:r>
            <a:r>
              <a:rPr lang="ko-KR" altLang="en-US" sz="2000" b="1" dirty="0">
                <a:solidFill>
                  <a:srgbClr val="FF0000"/>
                </a:solidFill>
              </a:rPr>
              <a:t>의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인자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</a:rPr>
              <a:t>data_collactor</a:t>
            </a:r>
            <a:r>
              <a:rPr lang="en-US" altLang="ko-KR" sz="2000" b="1" dirty="0">
                <a:solidFill>
                  <a:srgbClr val="FF0000"/>
                </a:solidFill>
              </a:rPr>
              <a:t>, save </a:t>
            </a:r>
            <a:r>
              <a:rPr lang="ko-KR" altLang="en-US" sz="2000" b="1" dirty="0">
                <a:solidFill>
                  <a:srgbClr val="FF0000"/>
                </a:solidFill>
              </a:rPr>
              <a:t>등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많은 것이 달라진다</a:t>
            </a:r>
            <a:r>
              <a:rPr lang="en-US" altLang="ko-KR" sz="2000" b="1" dirty="0">
                <a:solidFill>
                  <a:srgbClr val="FF0000"/>
                </a:solidFill>
              </a:rPr>
              <a:t>.  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D6BA5CBC-A740-4646-8C39-2AB9ABA1E2F3}"/>
              </a:ext>
            </a:extLst>
          </p:cNvPr>
          <p:cNvSpPr txBox="1">
            <a:spLocks/>
          </p:cNvSpPr>
          <p:nvPr/>
        </p:nvSpPr>
        <p:spPr>
          <a:xfrm>
            <a:off x="838200" y="3710100"/>
            <a:ext cx="9313763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 </a:t>
            </a:r>
            <a:r>
              <a:rPr lang="en-US" altLang="ko-KR" sz="2800" b="1" dirty="0" err="1"/>
              <a:t>Kobert</a:t>
            </a:r>
            <a:r>
              <a:rPr lang="en-US" altLang="ko-KR" sz="2800" b="1" dirty="0"/>
              <a:t> tokenizer vs </a:t>
            </a:r>
            <a:r>
              <a:rPr lang="en-US" altLang="ko-KR" sz="2800" b="1" dirty="0" err="1"/>
              <a:t>Autotokenzier</a:t>
            </a:r>
            <a:r>
              <a:rPr lang="en-US" altLang="ko-KR" sz="2800" b="1" dirty="0"/>
              <a:t>  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000" b="1" dirty="0" err="1">
                <a:solidFill>
                  <a:srgbClr val="FF0000"/>
                </a:solidFill>
              </a:rPr>
              <a:t>Kobert</a:t>
            </a:r>
            <a:r>
              <a:rPr lang="en-US" altLang="ko-KR" sz="2000" b="1" dirty="0">
                <a:solidFill>
                  <a:srgbClr val="FF0000"/>
                </a:solidFill>
              </a:rPr>
              <a:t> tokenizer</a:t>
            </a:r>
            <a:r>
              <a:rPr lang="ko-KR" altLang="en-US" sz="2000" b="1" dirty="0">
                <a:solidFill>
                  <a:srgbClr val="FF0000"/>
                </a:solidFill>
              </a:rPr>
              <a:t>로 학습을 했다면 반드시 동일한 </a:t>
            </a:r>
            <a:r>
              <a:rPr lang="ko-KR" altLang="en-US" sz="2000" b="1" dirty="0" err="1">
                <a:solidFill>
                  <a:srgbClr val="FF0000"/>
                </a:solidFill>
              </a:rPr>
              <a:t>토크나이저로</a:t>
            </a:r>
            <a:r>
              <a:rPr lang="ko-KR" altLang="en-US" sz="2000" b="1" dirty="0">
                <a:solidFill>
                  <a:srgbClr val="FF0000"/>
                </a:solidFill>
              </a:rPr>
              <a:t> 불러야 한다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044441-7FCF-4BDD-A33A-B322FB85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1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Fine-tuning(Classification)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071649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추가 사전 학습된 </a:t>
            </a:r>
            <a:r>
              <a:rPr lang="ko-KR" altLang="en-US" b="1" dirty="0" err="1"/>
              <a:t>토크나이저를</a:t>
            </a:r>
            <a:r>
              <a:rPr lang="ko-KR" altLang="en-US" b="1" dirty="0"/>
              <a:t> 불러온 후</a:t>
            </a:r>
            <a:r>
              <a:rPr lang="en-US" altLang="ko-KR" b="1" dirty="0"/>
              <a:t>, Fine-tuning</a:t>
            </a:r>
            <a:r>
              <a:rPr lang="ko-KR" altLang="en-US" b="1" dirty="0"/>
              <a:t>용 데이터를 파싱 </a:t>
            </a:r>
            <a:endParaRPr lang="en-US" altLang="ko-KR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76783-8F16-4443-9EC4-FB337B2C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5B42A-380C-4792-954A-CABF6F62F6ED}"/>
              </a:ext>
            </a:extLst>
          </p:cNvPr>
          <p:cNvSpPr txBox="1"/>
          <p:nvPr/>
        </p:nvSpPr>
        <p:spPr>
          <a:xfrm>
            <a:off x="718683" y="1635410"/>
            <a:ext cx="1033559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tokenization_kobert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KoBertTokenizer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tokenizer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KoBertTokenizer.from_pretrained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('/content/drive/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MyDrive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special_event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save_models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/random_all_epoch_8/'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1DC54-7AA6-44B4-9D0C-62231F1E8EDB}"/>
              </a:ext>
            </a:extLst>
          </p:cNvPr>
          <p:cNvSpPr txBox="1"/>
          <p:nvPr/>
        </p:nvSpPr>
        <p:spPr>
          <a:xfrm>
            <a:off x="718683" y="3180325"/>
            <a:ext cx="1033559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Original: 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sentences[0])</a:t>
            </a: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'Tokenized: 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tokenizer.tokenize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(sentences[0]))</a:t>
            </a: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'Token IDs: 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tokenizer.convert_tokens_to_ids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tokenizer.tokenize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(sentences[0])))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F0422-436F-4A4D-B8EC-CCE757CB4900}"/>
              </a:ext>
            </a:extLst>
          </p:cNvPr>
          <p:cNvSpPr txBox="1"/>
          <p:nvPr/>
        </p:nvSpPr>
        <p:spPr>
          <a:xfrm>
            <a:off x="718683" y="4826033"/>
            <a:ext cx="1033559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Original: 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단연 최고라고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할수있지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Tokenized:  ['▁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']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 IDs:  [1585, 6928, 4522, 6004, 4977, 6629, 7141, 7318</a:t>
            </a:r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15DB05-1BF7-4E73-A376-D6279825B625}"/>
              </a:ext>
            </a:extLst>
          </p:cNvPr>
          <p:cNvSpPr/>
          <p:nvPr/>
        </p:nvSpPr>
        <p:spPr>
          <a:xfrm>
            <a:off x="718683" y="4336191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코드 수행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660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Fine-tuning(Classification)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071649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Text to </a:t>
            </a:r>
            <a:r>
              <a:rPr lang="en-US" altLang="ko-KR" b="1" dirty="0" err="1"/>
              <a:t>token_ids</a:t>
            </a:r>
            <a:r>
              <a:rPr lang="en-US" altLang="ko-KR" b="1" dirty="0"/>
              <a:t> 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A09CB9-8F63-4AE7-96E7-B36884E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6C48F-4F09-4D72-B955-D66D1A4E0776}"/>
              </a:ext>
            </a:extLst>
          </p:cNvPr>
          <p:cNvSpPr txBox="1"/>
          <p:nvPr/>
        </p:nvSpPr>
        <p:spPr>
          <a:xfrm>
            <a:off x="345602" y="1522154"/>
            <a:ext cx="725930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For every sentence...</a:t>
            </a:r>
          </a:p>
          <a:p>
            <a:r>
              <a:rPr lang="en-US" altLang="ko-KR" sz="16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sent 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tqdm_notebook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(sentences):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encoded_dict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tokenizer.encode_plus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sent,                     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Sentence to encode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add_special_tokens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Add '[CLS]' and '[SEP]'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max_length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=128,          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Pad &amp; truncate all sentences.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pad_to_max_length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return_attention_mask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Construct attention masks.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return_tensors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pt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 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Return </a:t>
            </a:r>
            <a:r>
              <a:rPr lang="en-US" altLang="ko-KR" sz="1600" b="1" dirty="0" err="1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tensors.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Add the encoded sentence to the list.    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input_ids.append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encoded_dict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input_ids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r>
              <a:rPr lang="en-US" altLang="ko-KR" sz="16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# And its attention mask.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attention_masks.append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encoded_dict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16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1E087993-2F90-4ABE-B1E0-CE88340F796D}"/>
              </a:ext>
            </a:extLst>
          </p:cNvPr>
          <p:cNvSpPr txBox="1">
            <a:spLocks/>
          </p:cNvSpPr>
          <p:nvPr/>
        </p:nvSpPr>
        <p:spPr>
          <a:xfrm>
            <a:off x="7813141" y="2468070"/>
            <a:ext cx="4101219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/>
              <a:t>Fine-tuning </a:t>
            </a:r>
            <a:r>
              <a:rPr lang="ko-KR" altLang="en-US" sz="1600" b="1" dirty="0"/>
              <a:t>과정에서의 토큰 아이디 변환은 </a:t>
            </a:r>
            <a:r>
              <a:rPr lang="en-US" altLang="ko-KR" sz="1600" b="1" dirty="0"/>
              <a:t>MLM</a:t>
            </a:r>
            <a:r>
              <a:rPr lang="ko-KR" altLang="en-US" sz="1600" b="1" dirty="0"/>
              <a:t>과 다르게 </a:t>
            </a:r>
            <a:r>
              <a:rPr lang="en-US" altLang="ko-KR" sz="1600" b="1" dirty="0"/>
              <a:t>“</a:t>
            </a:r>
            <a:r>
              <a:rPr lang="en-US" altLang="ko-KR" sz="1600" b="1" dirty="0" err="1"/>
              <a:t>tokenizer.encode_plus</a:t>
            </a:r>
            <a:r>
              <a:rPr lang="en-US" altLang="ko-KR" sz="1600" b="1" dirty="0"/>
              <a:t>()”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사용한다</a:t>
            </a:r>
            <a:r>
              <a:rPr lang="en-US" altLang="ko-KR" sz="1600" b="1" dirty="0"/>
              <a:t>. </a:t>
            </a:r>
          </a:p>
          <a:p>
            <a:pPr marL="0" indent="0">
              <a:buNone/>
            </a:pPr>
            <a:r>
              <a:rPr lang="ko-KR" altLang="en-US" sz="1600" b="1" dirty="0"/>
              <a:t>해당 함수의 파라미터 값들을 활용하자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43484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Fine-tuning(Classification)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071649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Text to </a:t>
            </a:r>
            <a:r>
              <a:rPr lang="en-US" altLang="ko-KR" b="1" dirty="0" err="1"/>
              <a:t>token_ids</a:t>
            </a:r>
            <a:r>
              <a:rPr lang="en-US" altLang="ko-KR" b="1" dirty="0"/>
              <a:t> 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A09CB9-8F63-4AE7-96E7-B36884E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0E9DCFA-8767-455D-98D9-CD702FE93093}"/>
              </a:ext>
            </a:extLst>
          </p:cNvPr>
          <p:cNvSpPr txBox="1">
            <a:spLocks/>
          </p:cNvSpPr>
          <p:nvPr/>
        </p:nvSpPr>
        <p:spPr>
          <a:xfrm>
            <a:off x="716863" y="1434556"/>
            <a:ext cx="926533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코드 수행 결과  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4B7BA-5516-400A-A3EE-CE0CD34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5" y="1969943"/>
            <a:ext cx="8035130" cy="4089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367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Fine-tuning(Classification)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116916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추가 </a:t>
            </a:r>
            <a:r>
              <a:rPr lang="ko-KR" altLang="en-US" b="1" dirty="0" err="1"/>
              <a:t>사전학습된</a:t>
            </a:r>
            <a:r>
              <a:rPr lang="ko-KR" altLang="en-US" b="1" dirty="0"/>
              <a:t> </a:t>
            </a:r>
            <a:r>
              <a:rPr lang="en-US" altLang="ko-KR" b="1" dirty="0"/>
              <a:t>BERT</a:t>
            </a:r>
            <a:r>
              <a:rPr lang="ko-KR" altLang="en-US" b="1" dirty="0"/>
              <a:t>의 가중치 불러오기</a:t>
            </a:r>
            <a:r>
              <a:rPr lang="en-US" altLang="ko-KR" b="1" dirty="0"/>
              <a:t>(</a:t>
            </a:r>
            <a:r>
              <a:rPr lang="en-US" altLang="ko-KR" b="1" dirty="0" err="1"/>
              <a:t>BertForSequenceClassification</a:t>
            </a:r>
            <a:r>
              <a:rPr lang="en-US" altLang="ko-KR" b="1" dirty="0"/>
              <a:t>)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2F164-4145-4B07-910E-8CD013C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9981B-5116-495F-BE48-A6EDA5BA6804}"/>
              </a:ext>
            </a:extLst>
          </p:cNvPr>
          <p:cNvSpPr txBox="1"/>
          <p:nvPr/>
        </p:nvSpPr>
        <p:spPr>
          <a:xfrm>
            <a:off x="838200" y="1811819"/>
            <a:ext cx="1005431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BertForSequenceClassification.from_pretrained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'/content/drive/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MyDrive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special_event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save_models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/random_all_epoch_8/'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num_labels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output_attentions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Whether the model returns attentions weights.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output_hidden_states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 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Whether the model returns </a:t>
            </a:r>
            <a:r>
              <a:rPr lang="en-US" altLang="ko-KR" sz="2000" b="1" dirty="0" err="1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hidden_states</a:t>
            </a:r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b="1" dirty="0">
              <a:solidFill>
                <a:srgbClr val="0707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BF57F75E-8CEB-45C3-BEFA-962236D44D30}"/>
              </a:ext>
            </a:extLst>
          </p:cNvPr>
          <p:cNvSpPr txBox="1">
            <a:spLocks/>
          </p:cNvSpPr>
          <p:nvPr/>
        </p:nvSpPr>
        <p:spPr>
          <a:xfrm>
            <a:off x="838200" y="4085262"/>
            <a:ext cx="10891684" cy="1295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BertForSequenceClassification</a:t>
            </a:r>
            <a:r>
              <a:rPr lang="ko-KR" altLang="en-US" b="1" dirty="0"/>
              <a:t>은 </a:t>
            </a:r>
            <a:r>
              <a:rPr lang="en-US" altLang="ko-KR" b="1" dirty="0"/>
              <a:t>BERT </a:t>
            </a:r>
            <a:r>
              <a:rPr lang="ko-KR" altLang="en-US" b="1" dirty="0"/>
              <a:t>모델 위에 </a:t>
            </a:r>
            <a:r>
              <a:rPr lang="en-US" altLang="ko-KR" b="1" dirty="0"/>
              <a:t>Classification </a:t>
            </a:r>
            <a:r>
              <a:rPr lang="ko-KR" altLang="en-US" b="1" dirty="0"/>
              <a:t>레이어를 쌓은 모델이다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해당 패키지의 파라미터를 보면</a:t>
            </a:r>
            <a:r>
              <a:rPr lang="en-US" altLang="ko-KR" b="1" dirty="0"/>
              <a:t>, </a:t>
            </a:r>
            <a:r>
              <a:rPr lang="ko-KR" altLang="en-US" b="1" dirty="0"/>
              <a:t>분류하기 위한 </a:t>
            </a:r>
            <a:r>
              <a:rPr lang="en-US" altLang="ko-KR" b="1" dirty="0"/>
              <a:t>‘Label’ </a:t>
            </a:r>
            <a:r>
              <a:rPr lang="ko-KR" altLang="en-US" b="1" dirty="0"/>
              <a:t>값을 지정해야 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33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7BF89-AB24-4800-9FFB-77F358C75DB9}"/>
              </a:ext>
            </a:extLst>
          </p:cNvPr>
          <p:cNvSpPr txBox="1"/>
          <p:nvPr/>
        </p:nvSpPr>
        <p:spPr>
          <a:xfrm>
            <a:off x="526026" y="1526137"/>
            <a:ext cx="525780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step, batch in enumerate(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model.zero_grad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model(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token_type_ids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labels=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loss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'loss'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logits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'logits'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total_train_loss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loss.item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loss.backward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torch.nn.utils.clip_grad_norm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model.parameters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1.0)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optimizer.step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scheduler.step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logits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logits.detach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label_ids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b_labels.to(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4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total_train_accuracy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flat_accuracy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(logits,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label_ids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BA4E0-946E-472F-A56B-CCC3784D3727}"/>
              </a:ext>
            </a:extLst>
          </p:cNvPr>
          <p:cNvSpPr/>
          <p:nvPr/>
        </p:nvSpPr>
        <p:spPr>
          <a:xfrm>
            <a:off x="963205" y="3920150"/>
            <a:ext cx="4820621" cy="2684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763524C-3204-4FF3-9DDB-B19D3E71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70" y="1071649"/>
            <a:ext cx="5131996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4. Fine-tuning(classification) </a:t>
            </a:r>
            <a:r>
              <a:rPr lang="ko-KR" altLang="en-US" b="1" dirty="0"/>
              <a:t>학습하기</a:t>
            </a:r>
            <a:endParaRPr lang="en-US" altLang="ko-KR" b="1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EDD3DB5D-E589-4813-919D-3DFCE9EB01C6}"/>
              </a:ext>
            </a:extLst>
          </p:cNvPr>
          <p:cNvSpPr txBox="1">
            <a:spLocks/>
          </p:cNvSpPr>
          <p:nvPr/>
        </p:nvSpPr>
        <p:spPr>
          <a:xfrm>
            <a:off x="6228784" y="1526137"/>
            <a:ext cx="5437190" cy="401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분류를 위한 </a:t>
            </a:r>
            <a:r>
              <a:rPr lang="en-US" altLang="ko-KR" sz="1600" b="1" dirty="0"/>
              <a:t>Fine-tuning </a:t>
            </a:r>
            <a:r>
              <a:rPr lang="ko-KR" altLang="en-US" sz="1600" b="1" dirty="0"/>
              <a:t>학습 과정을 보면</a:t>
            </a:r>
            <a:r>
              <a:rPr lang="en-US" altLang="ko-KR" sz="1600" b="1" dirty="0"/>
              <a:t>, </a:t>
            </a:r>
          </a:p>
          <a:p>
            <a:pPr marL="0" indent="0">
              <a:buNone/>
            </a:pPr>
            <a:r>
              <a:rPr lang="en-US" altLang="ko-KR" sz="1600" b="1" dirty="0"/>
              <a:t>MLM</a:t>
            </a:r>
            <a:r>
              <a:rPr lang="ko-KR" altLang="en-US" sz="1600" b="1" dirty="0"/>
              <a:t>과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학습 이후 생성된 </a:t>
            </a:r>
            <a:r>
              <a:rPr lang="en-US" altLang="ko-KR" sz="1600" b="1" dirty="0"/>
              <a:t>logits </a:t>
            </a:r>
            <a:r>
              <a:rPr lang="ko-KR" altLang="en-US" sz="1600" b="1" dirty="0"/>
              <a:t>변수를 통해 정확도를 계산한다</a:t>
            </a:r>
            <a:r>
              <a:rPr lang="en-US" altLang="ko-KR" sz="1600" b="1" dirty="0"/>
              <a:t>.</a:t>
            </a:r>
          </a:p>
          <a:p>
            <a:pPr marL="0" indent="0">
              <a:buNone/>
            </a:pPr>
            <a:r>
              <a:rPr lang="en-US" altLang="ko-KR" sz="1600" b="1" dirty="0" err="1"/>
              <a:t>Flat_accuracy</a:t>
            </a:r>
            <a:r>
              <a:rPr lang="ko-KR" altLang="en-US" sz="1600" b="1" dirty="0"/>
              <a:t>라는 사전에 만든 함수에 학습을 통해 예측한 값과 정답 값을 비교하여 정확도를 계산한다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705"/>
            <a:ext cx="5257800" cy="4754563"/>
          </a:xfrm>
        </p:spPr>
        <p:txBody>
          <a:bodyPr/>
          <a:lstStyle/>
          <a:p>
            <a:r>
              <a:rPr lang="ko-KR" altLang="en-US" dirty="0"/>
              <a:t>언어 모델</a:t>
            </a:r>
            <a:r>
              <a:rPr lang="en-US" altLang="ko-KR" dirty="0"/>
              <a:t>(Language Model, LM)</a:t>
            </a:r>
          </a:p>
          <a:p>
            <a:pPr marL="352425" indent="-171450">
              <a:buFontTx/>
              <a:buChar char="-"/>
            </a:pPr>
            <a:r>
              <a:rPr lang="ko-KR" altLang="en-US" sz="1800" dirty="0"/>
              <a:t>언어 모델은 언어라는 현상을 모델링하고자 단어 시퀀스</a:t>
            </a:r>
            <a:r>
              <a:rPr lang="en-US" altLang="ko-KR" sz="1800" dirty="0"/>
              <a:t>(</a:t>
            </a:r>
            <a:r>
              <a:rPr lang="ko-KR" altLang="en-US" sz="1800" dirty="0"/>
              <a:t>문장</a:t>
            </a:r>
            <a:r>
              <a:rPr lang="en-US" altLang="ko-KR" sz="1800" dirty="0"/>
              <a:t>)</a:t>
            </a:r>
            <a:r>
              <a:rPr lang="ko-KR" altLang="en-US" sz="1800" dirty="0"/>
              <a:t>에 확률을 할당하는 모델을 말함</a:t>
            </a:r>
            <a:endParaRPr lang="en-US" altLang="ko-KR" sz="1800" dirty="0"/>
          </a:p>
          <a:p>
            <a:pPr marL="352425" indent="-171450">
              <a:buFontTx/>
              <a:buChar char="-"/>
            </a:pPr>
            <a:r>
              <a:rPr lang="ko-KR" altLang="en-US" sz="1800" dirty="0"/>
              <a:t>언어 모델링은</a:t>
            </a:r>
            <a:r>
              <a:rPr lang="en-US" altLang="ko-KR" sz="1800" dirty="0"/>
              <a:t> </a:t>
            </a:r>
            <a:r>
              <a:rPr lang="ko-KR" altLang="en-US" sz="1800" dirty="0"/>
              <a:t>주어진 단어로부터 아직 모르는 단어를 예측하는 작업을 말함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언어모델을 만드는 방법</a:t>
            </a:r>
            <a:endParaRPr lang="en-US" altLang="ko-KR" dirty="0"/>
          </a:p>
          <a:p>
            <a:pPr marL="352425" indent="-171450">
              <a:buFontTx/>
              <a:buChar char="-"/>
            </a:pPr>
            <a:r>
              <a:rPr lang="ko-KR" altLang="en-US" sz="1800" dirty="0"/>
              <a:t>통계를 이용한 방법 </a:t>
            </a:r>
            <a:r>
              <a:rPr lang="en-US" altLang="ko-KR" sz="1800" dirty="0"/>
              <a:t>: N-gram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marL="352425" indent="-171450">
              <a:buFontTx/>
              <a:buChar char="-"/>
            </a:pPr>
            <a:r>
              <a:rPr lang="ko-KR" altLang="en-US" sz="1800" dirty="0"/>
              <a:t>인공 신경망을 이용한 방법 </a:t>
            </a:r>
            <a:r>
              <a:rPr lang="en-US" altLang="ko-KR" sz="1800" dirty="0"/>
              <a:t>: Word2Vec, GPT, BERT </a:t>
            </a:r>
            <a:r>
              <a:rPr lang="ko-KR" altLang="en-US" sz="1800" dirty="0"/>
              <a:t>등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FC8858-97A0-4D9E-93F2-52B2D30C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9670"/>
            <a:ext cx="5805713" cy="326571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5AD39-E9D6-419B-B937-3DD6E8F7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0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Further Pre-training(MLM)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F50E8-1BD6-406E-BC29-2664EF8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7BF89-AB24-4800-9FFB-77F358C75DB9}"/>
              </a:ext>
            </a:extLst>
          </p:cNvPr>
          <p:cNvSpPr txBox="1"/>
          <p:nvPr/>
        </p:nvSpPr>
        <p:spPr>
          <a:xfrm>
            <a:off x="400616" y="1526137"/>
            <a:ext cx="600756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batch in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batch[</a:t>
            </a:r>
            <a:r>
              <a:rPr lang="en-US" altLang="ko-KR" sz="14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].to(device)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>
                <a:solidFill>
                  <a:srgbClr val="B005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torch.no_grad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():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model(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token_type_ids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attention_mask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b_input_mask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labels=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b_labels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loss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'loss'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logits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valid_outs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'logits'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loss.item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logits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logits.detach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label_ids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b_labels.to(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4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flat_accuracy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(logits,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label_ids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avg_val_accuracy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 err="1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"Accuracy: {0:.3f}"</a:t>
            </a:r>
            <a:r>
              <a:rPr lang="en-US" altLang="ko-KR" sz="14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.format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avg_val_accuracy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avg_val_loss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total_eval_loss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 err="1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validation_dataloader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BA4E0-946E-472F-A56B-CCC3784D3727}"/>
              </a:ext>
            </a:extLst>
          </p:cNvPr>
          <p:cNvSpPr/>
          <p:nvPr/>
        </p:nvSpPr>
        <p:spPr>
          <a:xfrm>
            <a:off x="624689" y="2589866"/>
            <a:ext cx="5703683" cy="3766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763524C-3204-4FF3-9DDB-B19D3E71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70" y="1071649"/>
            <a:ext cx="5131996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4. Fine-tuning(classification) </a:t>
            </a:r>
            <a:r>
              <a:rPr lang="ko-KR" altLang="en-US" b="1" dirty="0"/>
              <a:t>평가하기</a:t>
            </a:r>
            <a:endParaRPr lang="en-US" altLang="ko-KR" b="1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EDD3DB5D-E589-4813-919D-3DFCE9EB01C6}"/>
              </a:ext>
            </a:extLst>
          </p:cNvPr>
          <p:cNvSpPr txBox="1">
            <a:spLocks/>
          </p:cNvSpPr>
          <p:nvPr/>
        </p:nvSpPr>
        <p:spPr>
          <a:xfrm>
            <a:off x="6552445" y="1526137"/>
            <a:ext cx="5437190" cy="401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분류를 위한 </a:t>
            </a:r>
            <a:r>
              <a:rPr lang="en-US" altLang="ko-KR" sz="1600" b="1" dirty="0"/>
              <a:t>Fine-tuning </a:t>
            </a:r>
            <a:r>
              <a:rPr lang="ko-KR" altLang="en-US" sz="1600" b="1" dirty="0"/>
              <a:t>평가 과정을 보면</a:t>
            </a:r>
            <a:r>
              <a:rPr lang="en-US" altLang="ko-KR" sz="1600" b="1" dirty="0"/>
              <a:t>, </a:t>
            </a:r>
          </a:p>
          <a:p>
            <a:pPr marL="0" indent="0">
              <a:buNone/>
            </a:pPr>
            <a:r>
              <a:rPr lang="ko-KR" altLang="en-US" sz="1600" b="1" dirty="0"/>
              <a:t>학습과정과 마찬가지로 </a:t>
            </a:r>
            <a:r>
              <a:rPr lang="en-US" altLang="ko-KR" sz="1600" b="1" dirty="0"/>
              <a:t>logits </a:t>
            </a:r>
            <a:r>
              <a:rPr lang="ko-KR" altLang="en-US" sz="1600" b="1" dirty="0"/>
              <a:t>변수를 통해 정확도를 계산한다</a:t>
            </a:r>
            <a:r>
              <a:rPr lang="en-US" altLang="ko-KR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227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Fine-tuning(Classification)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9" y="1071649"/>
            <a:ext cx="9313763" cy="405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5. Fine-tuning(classification) </a:t>
            </a:r>
            <a:r>
              <a:rPr lang="ko-KR" altLang="en-US" b="1" dirty="0"/>
              <a:t>수행 결과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5950B-B87E-49F8-8226-E475E6F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B5DF0-48AA-46F1-87B9-5C5B4635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8227"/>
            <a:ext cx="5810250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506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BERT</a:t>
            </a:r>
            <a:r>
              <a:rPr lang="ko-KR" altLang="en-US" dirty="0"/>
              <a:t>에 특정 단어를 추가하고 싶다면</a:t>
            </a:r>
            <a:r>
              <a:rPr lang="en-US" altLang="ko-KR" dirty="0"/>
              <a:t>? 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1" y="1151487"/>
            <a:ext cx="11209877" cy="4057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상황에 따라 특정 단어를 </a:t>
            </a:r>
            <a:r>
              <a:rPr lang="en-US" altLang="ko-KR" b="1" dirty="0"/>
              <a:t>Tokenizer</a:t>
            </a:r>
            <a:r>
              <a:rPr lang="ko-KR" altLang="en-US" b="1" dirty="0"/>
              <a:t>에 추가해야 하는 상황이 발생한다</a:t>
            </a:r>
            <a:r>
              <a:rPr lang="en-US" altLang="ko-KR" b="1" dirty="0"/>
              <a:t>. 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B4D979-4C20-4B85-ADFD-7933A84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24AE3-EEAB-46E7-81A9-B0946279D6E7}"/>
              </a:ext>
            </a:extLst>
          </p:cNvPr>
          <p:cNvSpPr txBox="1"/>
          <p:nvPr/>
        </p:nvSpPr>
        <p:spPr>
          <a:xfrm>
            <a:off x="527573" y="1631927"/>
            <a:ext cx="1120987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BERT Tokenizer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print(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tokenizer.tokenize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박주영 첫 골 도움 </a:t>
            </a:r>
            <a:r>
              <a:rPr lang="ko-KR" altLang="en-US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아르샤빈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아스날과 결별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['▁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박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첫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도움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',',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']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6DD23-3CC6-4E17-B418-E57FB7518551}"/>
              </a:ext>
            </a:extLst>
          </p:cNvPr>
          <p:cNvSpPr txBox="1"/>
          <p:nvPr/>
        </p:nvSpPr>
        <p:spPr>
          <a:xfrm>
            <a:off x="527574" y="3452241"/>
            <a:ext cx="1120987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tokens=['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아스날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박주영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','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아르샤빈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’]</a:t>
            </a:r>
          </a:p>
          <a:p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 추가</a:t>
            </a:r>
            <a:endParaRPr lang="en-US" altLang="ko-KR" sz="2000" b="1" dirty="0">
              <a:solidFill>
                <a:srgbClr val="007A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num_added_toks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tokenizer.add_tokens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(tokens)</a:t>
            </a:r>
          </a:p>
          <a:p>
            <a:r>
              <a:rPr lang="en-US" altLang="ko-KR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000" b="1" dirty="0">
                <a:solidFill>
                  <a:srgbClr val="007A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추가된 단어의 토큰 번호 확인</a:t>
            </a: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encoded_entity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tokenizer.convert_tokens_to_ids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(tokens)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[8002, 8003, 8004]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tokenizer.tokenize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박주영 첫 골 도움 </a:t>
            </a:r>
            <a:r>
              <a:rPr lang="ko-KR" altLang="en-US" sz="2000" b="1" dirty="0" err="1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아르샤빈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아스날과 결별</a:t>
            </a:r>
            <a:r>
              <a:rPr lang="en-US" altLang="ko-KR" sz="2000" b="1" dirty="0">
                <a:solidFill>
                  <a:srgbClr val="A3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['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박주영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첫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골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도움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아르샤빈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'▁', ',', '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아스날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'▁', '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', '▁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']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DC5F7091-773E-4DE2-8FC7-50E3E18B65D2}"/>
              </a:ext>
            </a:extLst>
          </p:cNvPr>
          <p:cNvSpPr txBox="1">
            <a:spLocks/>
          </p:cNvSpPr>
          <p:nvPr/>
        </p:nvSpPr>
        <p:spPr>
          <a:xfrm>
            <a:off x="527572" y="2821472"/>
            <a:ext cx="11209877" cy="405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단어를 추가해서 다시 파싱 해보자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5640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확장된 토큰들의 </a:t>
            </a:r>
            <a:r>
              <a:rPr lang="ko-KR" altLang="en-US" dirty="0" err="1"/>
              <a:t>임베딩</a:t>
            </a:r>
            <a:r>
              <a:rPr lang="ko-KR" altLang="en-US" dirty="0"/>
              <a:t> 값은 어떨까</a:t>
            </a:r>
            <a:r>
              <a:rPr lang="en-US" altLang="ko-KR" dirty="0"/>
              <a:t>?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65" y="1083947"/>
            <a:ext cx="11318032" cy="10692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처음 추가된 단어들은 </a:t>
            </a:r>
            <a:r>
              <a:rPr lang="en-US" altLang="ko-KR" b="1" dirty="0"/>
              <a:t>“</a:t>
            </a:r>
            <a:r>
              <a:rPr lang="ko-KR" altLang="en-US" b="1" dirty="0"/>
              <a:t>랜덤</a:t>
            </a:r>
            <a:r>
              <a:rPr lang="en-US" altLang="ko-KR" b="1" dirty="0"/>
              <a:t>” </a:t>
            </a:r>
            <a:r>
              <a:rPr lang="ko-KR" altLang="en-US" b="1" dirty="0"/>
              <a:t>값을 가진다</a:t>
            </a:r>
            <a:r>
              <a:rPr lang="en-US" altLang="ko-KR" b="1" dirty="0"/>
              <a:t>. </a:t>
            </a:r>
            <a:r>
              <a:rPr lang="ko-KR" altLang="en-US" b="1" dirty="0"/>
              <a:t>그렇다면 추가된 단어들이 </a:t>
            </a:r>
            <a:r>
              <a:rPr lang="en-US" altLang="ko-KR" b="1" dirty="0"/>
              <a:t>“</a:t>
            </a:r>
            <a:r>
              <a:rPr lang="ko-KR" altLang="en-US" b="1" dirty="0"/>
              <a:t>의미</a:t>
            </a:r>
            <a:r>
              <a:rPr lang="en-US" altLang="ko-KR" b="1" dirty="0"/>
              <a:t>” </a:t>
            </a:r>
            <a:r>
              <a:rPr lang="ko-KR" altLang="en-US" b="1" dirty="0"/>
              <a:t>벡터를 가지게 하려면 어떻게 해야 할까</a:t>
            </a:r>
            <a:r>
              <a:rPr lang="en-US" altLang="ko-KR" b="1" dirty="0"/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추가사전 학습을 하자</a:t>
            </a:r>
            <a:r>
              <a:rPr lang="en-US" altLang="ko-KR" b="1" dirty="0">
                <a:sym typeface="Wingdings" panose="05000000000000000000" pitchFamily="2" charset="2"/>
              </a:rPr>
              <a:t>!!</a:t>
            </a:r>
            <a:endParaRPr lang="en-US" altLang="ko-KR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B29E8-FCD1-4AD0-8920-5DDF9BE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992A1-7468-488E-86F2-8DC3C503A077}"/>
              </a:ext>
            </a:extLst>
          </p:cNvPr>
          <p:cNvSpPr txBox="1"/>
          <p:nvPr/>
        </p:nvSpPr>
        <p:spPr>
          <a:xfrm>
            <a:off x="838200" y="2468930"/>
            <a:ext cx="8623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BertForMaskedLM.from_pretrained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output_attentions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output_hidden_states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model.resize_token_embeddings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(tokenizer))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3DB520-066A-4658-8EF7-56635F29C217}"/>
              </a:ext>
            </a:extLst>
          </p:cNvPr>
          <p:cNvSpPr/>
          <p:nvPr/>
        </p:nvSpPr>
        <p:spPr>
          <a:xfrm>
            <a:off x="838199" y="3720625"/>
            <a:ext cx="5867401" cy="37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8F5287B-71CD-4B0F-94DC-EE69A203947F}"/>
              </a:ext>
            </a:extLst>
          </p:cNvPr>
          <p:cNvSpPr txBox="1">
            <a:spLocks/>
          </p:cNvSpPr>
          <p:nvPr/>
        </p:nvSpPr>
        <p:spPr>
          <a:xfrm>
            <a:off x="811838" y="4478684"/>
            <a:ext cx="11318031" cy="1295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주의사항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Tokenizer</a:t>
            </a:r>
            <a:r>
              <a:rPr lang="ko-KR" altLang="en-US" b="1" dirty="0">
                <a:sym typeface="Wingdings" panose="05000000000000000000" pitchFamily="2" charset="2"/>
              </a:rPr>
              <a:t>에 단어를 추가한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반드시 빨간색 박스의 코드를 실행시켜서 </a:t>
            </a:r>
            <a:r>
              <a:rPr lang="en-US" altLang="ko-KR" b="1" dirty="0" err="1">
                <a:sym typeface="Wingdings" panose="05000000000000000000" pitchFamily="2" charset="2"/>
              </a:rPr>
              <a:t>token_embedding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ym typeface="Wingdings" panose="05000000000000000000" pitchFamily="2" charset="2"/>
              </a:rPr>
              <a:t>size</a:t>
            </a:r>
            <a:r>
              <a:rPr lang="ko-KR" altLang="en-US" b="1" dirty="0">
                <a:sym typeface="Wingdings" panose="05000000000000000000" pitchFamily="2" charset="2"/>
              </a:rPr>
              <a:t>를 늘려주어야 한다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ym typeface="Wingdings" panose="05000000000000000000" pitchFamily="2" charset="2"/>
              </a:rPr>
              <a:t>해당 코드를 통해 </a:t>
            </a:r>
            <a:r>
              <a:rPr lang="en-US" altLang="ko-KR" b="1" dirty="0">
                <a:sym typeface="Wingdings" panose="05000000000000000000" pitchFamily="2" charset="2"/>
              </a:rPr>
              <a:t>BERT</a:t>
            </a:r>
            <a:r>
              <a:rPr lang="ko-KR" altLang="en-US" b="1" dirty="0">
                <a:sym typeface="Wingdings" panose="05000000000000000000" pitchFamily="2" charset="2"/>
              </a:rPr>
              <a:t>가 추가된 </a:t>
            </a:r>
            <a:r>
              <a:rPr lang="ko-KR" altLang="en-US" b="1" dirty="0" err="1">
                <a:sym typeface="Wingdings" panose="05000000000000000000" pitchFamily="2" charset="2"/>
              </a:rPr>
              <a:t>토크나이저를</a:t>
            </a:r>
            <a:r>
              <a:rPr lang="ko-KR" altLang="en-US" b="1" dirty="0">
                <a:sym typeface="Wingdings" panose="05000000000000000000" pitchFamily="2" charset="2"/>
              </a:rPr>
              <a:t> 인식하고 학습에 사용한다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r>
              <a:rPr lang="en-US" altLang="ko-KR" b="1" dirty="0"/>
              <a:t> 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25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확장된 토큰들의 </a:t>
            </a:r>
            <a:r>
              <a:rPr lang="ko-KR" altLang="en-US" dirty="0" err="1"/>
              <a:t>임베딩</a:t>
            </a:r>
            <a:r>
              <a:rPr lang="ko-KR" altLang="en-US" dirty="0"/>
              <a:t> 값은 어떨까</a:t>
            </a:r>
            <a:r>
              <a:rPr lang="en-US" altLang="ko-KR" dirty="0"/>
              <a:t>?</a:t>
            </a: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2902C651-ACAD-47B0-98EC-20DFB804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65" y="1083947"/>
            <a:ext cx="11318032" cy="10692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처음 추가된 단어들은 </a:t>
            </a:r>
            <a:r>
              <a:rPr lang="en-US" altLang="ko-KR" b="1" dirty="0"/>
              <a:t>“</a:t>
            </a:r>
            <a:r>
              <a:rPr lang="ko-KR" altLang="en-US" b="1" dirty="0"/>
              <a:t>랜덤</a:t>
            </a:r>
            <a:r>
              <a:rPr lang="en-US" altLang="ko-KR" b="1" dirty="0"/>
              <a:t>” </a:t>
            </a:r>
            <a:r>
              <a:rPr lang="ko-KR" altLang="en-US" b="1" dirty="0"/>
              <a:t>값을 가진다</a:t>
            </a:r>
            <a:r>
              <a:rPr lang="en-US" altLang="ko-KR" b="1" dirty="0"/>
              <a:t>. </a:t>
            </a:r>
            <a:r>
              <a:rPr lang="ko-KR" altLang="en-US" b="1" dirty="0"/>
              <a:t>그렇다면 추가된 단어들이 </a:t>
            </a:r>
            <a:r>
              <a:rPr lang="en-US" altLang="ko-KR" b="1" dirty="0"/>
              <a:t>“</a:t>
            </a:r>
            <a:r>
              <a:rPr lang="ko-KR" altLang="en-US" b="1" dirty="0"/>
              <a:t>의미</a:t>
            </a:r>
            <a:r>
              <a:rPr lang="en-US" altLang="ko-KR" b="1" dirty="0"/>
              <a:t>” </a:t>
            </a:r>
            <a:r>
              <a:rPr lang="ko-KR" altLang="en-US" b="1" dirty="0"/>
              <a:t>벡터를 가지게 하려면 어떻게 해야 할까</a:t>
            </a:r>
            <a:r>
              <a:rPr lang="en-US" altLang="ko-KR" b="1" dirty="0"/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추가사전 학습을 하자</a:t>
            </a:r>
            <a:r>
              <a:rPr lang="en-US" altLang="ko-KR" b="1" dirty="0">
                <a:sym typeface="Wingdings" panose="05000000000000000000" pitchFamily="2" charset="2"/>
              </a:rPr>
              <a:t>!!</a:t>
            </a:r>
            <a:endParaRPr lang="en-US" altLang="ko-KR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2A9A24F-F68D-4F5C-9F76-2415BA3522C4}"/>
              </a:ext>
            </a:extLst>
          </p:cNvPr>
          <p:cNvSpPr txBox="1">
            <a:spLocks/>
          </p:cNvSpPr>
          <p:nvPr/>
        </p:nvSpPr>
        <p:spPr>
          <a:xfrm>
            <a:off x="1510800" y="4954344"/>
            <a:ext cx="3032287" cy="379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B29E8-FCD1-4AD0-8920-5DDF9BE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992A1-7468-488E-86F2-8DC3C503A077}"/>
              </a:ext>
            </a:extLst>
          </p:cNvPr>
          <p:cNvSpPr txBox="1"/>
          <p:nvPr/>
        </p:nvSpPr>
        <p:spPr>
          <a:xfrm>
            <a:off x="838200" y="2468930"/>
            <a:ext cx="8623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 =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BertForMaskedLM.from_pretrained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model_version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output_attentions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output_hidden_states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b="1" dirty="0">
                <a:solidFill>
                  <a:srgbClr val="0707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model.resize_token_embeddings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958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(tokenizer))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3DB520-066A-4658-8EF7-56635F29C217}"/>
              </a:ext>
            </a:extLst>
          </p:cNvPr>
          <p:cNvSpPr/>
          <p:nvPr/>
        </p:nvSpPr>
        <p:spPr>
          <a:xfrm>
            <a:off x="838199" y="3720625"/>
            <a:ext cx="5867401" cy="37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8F5287B-71CD-4B0F-94DC-EE69A203947F}"/>
              </a:ext>
            </a:extLst>
          </p:cNvPr>
          <p:cNvSpPr txBox="1">
            <a:spLocks/>
          </p:cNvSpPr>
          <p:nvPr/>
        </p:nvSpPr>
        <p:spPr>
          <a:xfrm>
            <a:off x="811838" y="4478684"/>
            <a:ext cx="11318031" cy="1295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주의사항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 Tokenizer</a:t>
            </a:r>
            <a:r>
              <a:rPr lang="ko-KR" altLang="en-US" b="1" dirty="0">
                <a:sym typeface="Wingdings" panose="05000000000000000000" pitchFamily="2" charset="2"/>
              </a:rPr>
              <a:t>에 단어를 추가한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반드시 빨간색 박스의 코드를 실행시켜서 </a:t>
            </a:r>
            <a:r>
              <a:rPr lang="en-US" altLang="ko-KR" b="1" dirty="0" err="1">
                <a:sym typeface="Wingdings" panose="05000000000000000000" pitchFamily="2" charset="2"/>
              </a:rPr>
              <a:t>token_embedding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ym typeface="Wingdings" panose="05000000000000000000" pitchFamily="2" charset="2"/>
              </a:rPr>
              <a:t>size</a:t>
            </a:r>
            <a:r>
              <a:rPr lang="ko-KR" altLang="en-US" b="1" dirty="0">
                <a:sym typeface="Wingdings" panose="05000000000000000000" pitchFamily="2" charset="2"/>
              </a:rPr>
              <a:t>를 늘려주어야 한다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ym typeface="Wingdings" panose="05000000000000000000" pitchFamily="2" charset="2"/>
              </a:rPr>
              <a:t>해당 코드를 통해 </a:t>
            </a:r>
            <a:r>
              <a:rPr lang="en-US" altLang="ko-KR" b="1" dirty="0">
                <a:sym typeface="Wingdings" panose="05000000000000000000" pitchFamily="2" charset="2"/>
              </a:rPr>
              <a:t>BERT</a:t>
            </a:r>
            <a:r>
              <a:rPr lang="ko-KR" altLang="en-US" b="1" dirty="0">
                <a:sym typeface="Wingdings" panose="05000000000000000000" pitchFamily="2" charset="2"/>
              </a:rPr>
              <a:t>가 추가된 </a:t>
            </a:r>
            <a:r>
              <a:rPr lang="ko-KR" altLang="en-US" b="1" dirty="0" err="1">
                <a:sym typeface="Wingdings" panose="05000000000000000000" pitchFamily="2" charset="2"/>
              </a:rPr>
              <a:t>토크나이저를</a:t>
            </a:r>
            <a:r>
              <a:rPr lang="ko-KR" altLang="en-US" b="1" dirty="0">
                <a:sym typeface="Wingdings" panose="05000000000000000000" pitchFamily="2" charset="2"/>
              </a:rPr>
              <a:t> 인식하고 학습에 사용한다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r>
              <a:rPr lang="en-US" altLang="ko-KR" b="1" dirty="0"/>
              <a:t> 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43267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추가된 단어들에 대한 </a:t>
            </a:r>
            <a:r>
              <a:rPr lang="ko-KR" altLang="en-US" dirty="0" err="1"/>
              <a:t>임베딩</a:t>
            </a:r>
            <a:r>
              <a:rPr lang="ko-KR" altLang="en-US" dirty="0"/>
              <a:t> 값의</a:t>
            </a:r>
            <a:r>
              <a:rPr lang="en-US" altLang="ko-KR" dirty="0"/>
              <a:t> </a:t>
            </a:r>
            <a:r>
              <a:rPr lang="ko-KR" altLang="en-US" dirty="0"/>
              <a:t>변화를 확인하자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73AE2-EDF3-409E-A040-A0EF3B69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3" y="1318894"/>
            <a:ext cx="522922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E3C056-F8A3-41AC-90AA-51D3F06B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69" y="1318894"/>
            <a:ext cx="5119688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B0CF29-4585-4835-8EFF-A2444544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3" y="3774447"/>
            <a:ext cx="522922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29222-60FB-45AC-B8F9-B0CD8A7E9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69" y="3783972"/>
            <a:ext cx="5119688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F8466-F0F5-4073-AB6D-185C15DD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B24E4F-1FBB-4BE4-B7D5-FEC5226AEC9B}"/>
              </a:ext>
            </a:extLst>
          </p:cNvPr>
          <p:cNvSpPr/>
          <p:nvPr/>
        </p:nvSpPr>
        <p:spPr>
          <a:xfrm>
            <a:off x="1202499" y="2655518"/>
            <a:ext cx="4308953" cy="773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E5572B-95D4-49CF-BE28-9032C78B4DD0}"/>
              </a:ext>
            </a:extLst>
          </p:cNvPr>
          <p:cNvSpPr/>
          <p:nvPr/>
        </p:nvSpPr>
        <p:spPr>
          <a:xfrm>
            <a:off x="7044847" y="2645080"/>
            <a:ext cx="4308953" cy="773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9E3A70-77EE-4404-99BA-440C3BDE2C8E}"/>
              </a:ext>
            </a:extLst>
          </p:cNvPr>
          <p:cNvSpPr/>
          <p:nvPr/>
        </p:nvSpPr>
        <p:spPr>
          <a:xfrm>
            <a:off x="1202499" y="5152365"/>
            <a:ext cx="4308953" cy="773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CB60D7-4AA7-401A-B589-759B63FDE5C0}"/>
              </a:ext>
            </a:extLst>
          </p:cNvPr>
          <p:cNvSpPr/>
          <p:nvPr/>
        </p:nvSpPr>
        <p:spPr>
          <a:xfrm>
            <a:off x="7044847" y="5248865"/>
            <a:ext cx="4308953" cy="676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85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참고 자료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BE8C51-0FAF-4764-AE99-CBA55777330E}"/>
              </a:ext>
            </a:extLst>
          </p:cNvPr>
          <p:cNvSpPr/>
          <p:nvPr/>
        </p:nvSpPr>
        <p:spPr>
          <a:xfrm>
            <a:off x="1056640" y="1191290"/>
            <a:ext cx="802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https://neptune.ai/blog/how-to-code-bert-using-pytorch-tutorial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C661A-AD32-41D9-83EB-7B486AB65CA4}"/>
              </a:ext>
            </a:extLst>
          </p:cNvPr>
          <p:cNvSpPr/>
          <p:nvPr/>
        </p:nvSpPr>
        <p:spPr>
          <a:xfrm>
            <a:off x="1056640" y="1690972"/>
            <a:ext cx="924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https://d2l.ai/chapter_natural-language-processing-pretraining/bert-pretraining.html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B8C591-6CFB-4EAA-B00E-A0DF2FE774C2}"/>
              </a:ext>
            </a:extLst>
          </p:cNvPr>
          <p:cNvSpPr/>
          <p:nvPr/>
        </p:nvSpPr>
        <p:spPr>
          <a:xfrm>
            <a:off x="1056640" y="219065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https://mccormickml.com/2019/05/14/BERT-word-embeddings-tutorial/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882E2-62F3-4C08-9DAD-6738C0C4A2CC}"/>
              </a:ext>
            </a:extLst>
          </p:cNvPr>
          <p:cNvSpPr/>
          <p:nvPr/>
        </p:nvSpPr>
        <p:spPr>
          <a:xfrm>
            <a:off x="1056640" y="2690336"/>
            <a:ext cx="880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https://huggingface.co/docs/transformers/main_classes/trainer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98C31-BE41-4538-B8DA-3C383E26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29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이슈 리포트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BE8C51-0FAF-4764-AE99-CBA55777330E}"/>
              </a:ext>
            </a:extLst>
          </p:cNvPr>
          <p:cNvSpPr/>
          <p:nvPr/>
        </p:nvSpPr>
        <p:spPr>
          <a:xfrm>
            <a:off x="942340" y="1302686"/>
            <a:ext cx="10053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Data_collactor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return_special_tokens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Ture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하지 않으면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MASKING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에도 해버리는 버그 발생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추후 업데이트 예정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98C31-BE41-4538-B8DA-3C383E26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2B792D-F1AD-48DA-9A47-196A74DBD9C2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0E7B8-54C0-44C1-9085-B44C381F3358}"/>
              </a:ext>
            </a:extLst>
          </p:cNvPr>
          <p:cNvSpPr/>
          <p:nvPr/>
        </p:nvSpPr>
        <p:spPr>
          <a:xfrm>
            <a:off x="942340" y="2239518"/>
            <a:ext cx="10053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Transformers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최신 버전에서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KoBERT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tokenizer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Save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되지 않는 문제 발생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vocabulary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저장 후 다시 불러와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save.from_pretrained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수행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24AFFC-63BE-4A84-B912-198E3EF5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3199066"/>
            <a:ext cx="3273841" cy="3357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521E8-325E-49E5-8112-74AAF0C98998}"/>
              </a:ext>
            </a:extLst>
          </p:cNvPr>
          <p:cNvSpPr/>
          <p:nvPr/>
        </p:nvSpPr>
        <p:spPr>
          <a:xfrm>
            <a:off x="3714750" y="4069080"/>
            <a:ext cx="2183130" cy="2287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en-US" altLang="ko-KR" dirty="0"/>
              <a:t>: </a:t>
            </a:r>
            <a:r>
              <a:rPr lang="ko-KR" altLang="en-US" dirty="0"/>
              <a:t>이슈 리포트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BE8C51-0FAF-4764-AE99-CBA55777330E}"/>
              </a:ext>
            </a:extLst>
          </p:cNvPr>
          <p:cNvSpPr/>
          <p:nvPr/>
        </p:nvSpPr>
        <p:spPr>
          <a:xfrm>
            <a:off x="616090" y="1482324"/>
            <a:ext cx="58441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에러가 난다면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부분에서 어떤 문제로 나는건지 상세히 확인할 필요가 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대부분의 에러는 입력 형태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버전의 문제일 가능성이 높다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98C31-BE41-4538-B8DA-3C383E26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2B792D-F1AD-48DA-9A47-196A74DBD9C2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617D9-AB67-4F46-84DE-CFCCC6519050}"/>
              </a:ext>
            </a:extLst>
          </p:cNvPr>
          <p:cNvSpPr/>
          <p:nvPr/>
        </p:nvSpPr>
        <p:spPr>
          <a:xfrm>
            <a:off x="616090" y="3744461"/>
            <a:ext cx="5578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단어에 대해서만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마스킹을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하고 싶다면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custom masking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만들어보자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D960E8-3310-4AF1-9BE2-33507AA1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40" y="1166161"/>
            <a:ext cx="4424877" cy="5555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81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Transfer Learning  &amp; Further Pre-Training </a:t>
            </a:r>
            <a:endParaRPr lang="en-US" altLang="ko-KR" b="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Learning (</a:t>
            </a:r>
            <a:r>
              <a:rPr lang="ko-KR" altLang="en-US" dirty="0"/>
              <a:t>전이학습</a:t>
            </a:r>
            <a:r>
              <a:rPr lang="en-US" altLang="ko-KR" dirty="0"/>
              <a:t>)</a:t>
            </a:r>
          </a:p>
          <a:p>
            <a:pPr marL="361950" indent="-171450">
              <a:buFontTx/>
              <a:buChar char="-"/>
            </a:pPr>
            <a:r>
              <a:rPr lang="en-US" altLang="ko-KR" sz="1800" dirty="0"/>
              <a:t>Pre-Trained Model(</a:t>
            </a:r>
            <a:r>
              <a:rPr lang="ko-KR" altLang="en-US" sz="1800" dirty="0"/>
              <a:t>사전학습 된 모델</a:t>
            </a:r>
            <a:r>
              <a:rPr lang="en-US" altLang="ko-KR" sz="1800" dirty="0"/>
              <a:t>)</a:t>
            </a:r>
            <a:r>
              <a:rPr lang="ko-KR" altLang="en-US" sz="1800" dirty="0"/>
              <a:t>을 활용하여 원하는 학습에 작은 변화를 주며 학습하는 과정</a:t>
            </a:r>
            <a:r>
              <a:rPr lang="en-US" altLang="ko-KR" sz="1800" dirty="0"/>
              <a:t>(Fine-Tuning)</a:t>
            </a:r>
            <a:r>
              <a:rPr lang="ko-KR" altLang="en-US" sz="1800" dirty="0"/>
              <a:t>을 하는 과정을 말함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Further Pre-Training (</a:t>
            </a:r>
            <a:r>
              <a:rPr lang="ko-KR" altLang="en-US" dirty="0"/>
              <a:t>추가사전학습</a:t>
            </a:r>
            <a:r>
              <a:rPr lang="en-US" altLang="ko-KR" dirty="0"/>
              <a:t>)</a:t>
            </a:r>
          </a:p>
          <a:p>
            <a:pPr marL="361950" indent="-171450">
              <a:buFontTx/>
              <a:buChar char="-"/>
            </a:pPr>
            <a:r>
              <a:rPr lang="ko-KR" altLang="en-US" sz="1800" dirty="0"/>
              <a:t>대량의 데이터를  통해 사전 학습된 모델에 특정 분야에 특화된 지식 정보를 추가하여 해당 분야에 특화된 사전학습 모델을 재 구축하는 학습 방법</a:t>
            </a:r>
            <a:endParaRPr lang="en-US" altLang="ko-KR" sz="1800" dirty="0"/>
          </a:p>
          <a:p>
            <a:pPr marL="361950" indent="-171450">
              <a:buFontTx/>
              <a:buChar char="-"/>
            </a:pPr>
            <a:r>
              <a:rPr lang="en-US" altLang="ko-KR" sz="1800" dirty="0">
                <a:cs typeface="Arial"/>
                <a:sym typeface="Arial"/>
              </a:rPr>
              <a:t>Domain Adaptation</a:t>
            </a:r>
            <a:r>
              <a:rPr lang="ko-KR" altLang="en-US" sz="1800" dirty="0">
                <a:cs typeface="Arial"/>
                <a:sym typeface="Arial"/>
              </a:rPr>
              <a:t>의 한 종류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Google Shape;201;p6">
            <a:extLst>
              <a:ext uri="{FF2B5EF4-FFF2-40B4-BE49-F238E27FC236}">
                <a16:creationId xmlns:a16="http://schemas.microsoft.com/office/drawing/2014/main" id="{71DA4279-6A57-41DE-8EB9-3A4CFF975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2620" y="4796261"/>
            <a:ext cx="6946760" cy="175853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F54455-EA1E-4930-9672-E16FA241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0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대표적인 사전학습 언어모델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ELMO – Transformer</a:t>
            </a:r>
            <a:r>
              <a:rPr lang="ko-KR" altLang="en-US" dirty="0"/>
              <a:t>기반이 아닌</a:t>
            </a:r>
            <a:r>
              <a:rPr lang="en-US" altLang="ko-KR" dirty="0"/>
              <a:t>, Bi-LSTM</a:t>
            </a:r>
            <a:r>
              <a:rPr lang="ko-KR" altLang="en-US" dirty="0"/>
              <a:t>구조를 통해 단방향 학습을 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GPT – Transformer</a:t>
            </a:r>
            <a:r>
              <a:rPr lang="ko-KR" altLang="en-US" dirty="0"/>
              <a:t>의 </a:t>
            </a:r>
            <a:r>
              <a:rPr lang="en-US" altLang="ko-KR" dirty="0"/>
              <a:t>Decoder</a:t>
            </a:r>
            <a:r>
              <a:rPr lang="ko-KR" altLang="en-US" dirty="0"/>
              <a:t>를 활용하여</a:t>
            </a:r>
            <a:r>
              <a:rPr lang="en-US" altLang="ko-KR" dirty="0"/>
              <a:t> </a:t>
            </a:r>
            <a:r>
              <a:rPr lang="ko-KR" altLang="en-US" dirty="0"/>
              <a:t>단방향 학습을 함</a:t>
            </a:r>
            <a:endParaRPr lang="en-US" altLang="ko-KR" dirty="0"/>
          </a:p>
          <a:p>
            <a:r>
              <a:rPr lang="en-US" altLang="ko-KR" dirty="0"/>
              <a:t>BERT – Transformer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활용하여 양방향 학습을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Google Shape;154;p4" descr="BERT, Bidirectional Encoder Representations from Transformers | RoundTable">
            <a:extLst>
              <a:ext uri="{FF2B5EF4-FFF2-40B4-BE49-F238E27FC236}">
                <a16:creationId xmlns:a16="http://schemas.microsoft.com/office/drawing/2014/main" id="{5A468199-C8CB-4EAE-87EB-2D5364E26A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33" t="2209" r="48407" b="4104"/>
          <a:stretch/>
        </p:blipFill>
        <p:spPr>
          <a:xfrm>
            <a:off x="942625" y="3429000"/>
            <a:ext cx="5153375" cy="284657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155;p4" descr="BERT, Bidirectional Encoder Representations from Transformers | RoundTable">
            <a:extLst>
              <a:ext uri="{FF2B5EF4-FFF2-40B4-BE49-F238E27FC236}">
                <a16:creationId xmlns:a16="http://schemas.microsoft.com/office/drawing/2014/main" id="{3FA58C1B-EB36-4F67-B190-73404D3CAF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0858" t="1751" r="2676" b="4563"/>
          <a:stretch/>
        </p:blipFill>
        <p:spPr>
          <a:xfrm>
            <a:off x="6597181" y="3428999"/>
            <a:ext cx="4861044" cy="284657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9B9920-924D-4873-959F-CF477CD1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7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대표적인 사전학습 언어모델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altLang="ko-KR" dirty="0"/>
              <a:t>ELMO – </a:t>
            </a:r>
            <a:r>
              <a:rPr lang="en-US" altLang="ko-KR" sz="1800" dirty="0"/>
              <a:t>Pre-trained LSTM</a:t>
            </a:r>
            <a:r>
              <a:rPr lang="ko-KR" altLang="en-US" sz="1800" dirty="0"/>
              <a:t> 모델에 문장 전체를 넣어 각 단어의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벡터를 구하는 방식</a:t>
            </a:r>
            <a:endParaRPr lang="en-US" altLang="ko-KR" sz="1800" dirty="0"/>
          </a:p>
          <a:p>
            <a:r>
              <a:rPr lang="en-US" altLang="ko-KR" dirty="0"/>
              <a:t>GPT –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의 </a:t>
            </a:r>
            <a:r>
              <a:rPr lang="en-US" altLang="ko-KR" sz="1800" dirty="0"/>
              <a:t>Decoder</a:t>
            </a:r>
            <a:r>
              <a:rPr lang="ko-KR" altLang="en-US" sz="1800" dirty="0"/>
              <a:t> 중에서 </a:t>
            </a:r>
            <a:r>
              <a:rPr lang="en-US" altLang="ko-KR" sz="1800" dirty="0"/>
              <a:t> Masked Multi-Head Attention</a:t>
            </a:r>
            <a:r>
              <a:rPr lang="ko-KR" altLang="en-US" sz="1800" dirty="0"/>
              <a:t>부분을 사용하며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단어 예측은 잘하지만 해당 단어 뒤쪽의 정보는 알 수 없음</a:t>
            </a:r>
            <a:endParaRPr lang="en-US" altLang="ko-KR" sz="1800" dirty="0"/>
          </a:p>
          <a:p>
            <a:r>
              <a:rPr lang="en-US" altLang="ko-KR" dirty="0"/>
              <a:t>BERT –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 </a:t>
            </a:r>
            <a:r>
              <a:rPr lang="en-US" altLang="ko-KR" sz="1800" dirty="0"/>
              <a:t>Encoder</a:t>
            </a:r>
            <a:r>
              <a:rPr lang="ko-KR" altLang="en-US" sz="1800" dirty="0"/>
              <a:t>의 </a:t>
            </a:r>
            <a:r>
              <a:rPr lang="en-US" altLang="ko-KR" sz="1800" dirty="0"/>
              <a:t>self-attention</a:t>
            </a:r>
            <a:r>
              <a:rPr lang="ko-KR" altLang="en-US" sz="1800" dirty="0"/>
              <a:t>을 통해서 맥락 정보를 충분히 뽑아내는 대신 다음 단어를 예측하는 것은 조금 덜 잘함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EA1AD-364D-4741-93E1-85813A65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39" y="3355317"/>
            <a:ext cx="2016988" cy="3079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C43D0A-EAC7-49B5-94B2-DDE3D70F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72" y="3272954"/>
            <a:ext cx="2217285" cy="3162358"/>
          </a:xfrm>
          <a:prstGeom prst="rect">
            <a:avLst/>
          </a:prstGeom>
        </p:spPr>
      </p:pic>
      <p:pic>
        <p:nvPicPr>
          <p:cNvPr id="1026" name="Picture 2" descr="https://blog.kakaocdn.net/dn/WPEXJ/btqE0ClwC5q/r5CeGSGuuxTxRP0MKmCygK/img.png">
            <a:extLst>
              <a:ext uri="{FF2B5EF4-FFF2-40B4-BE49-F238E27FC236}">
                <a16:creationId xmlns:a16="http://schemas.microsoft.com/office/drawing/2014/main" id="{332AB247-6867-4FA4-B1FE-C1E05786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75" y="3618762"/>
            <a:ext cx="5177514" cy="26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118F73-A1AF-4A1E-9DFC-91F0E19CF3C2}"/>
              </a:ext>
            </a:extLst>
          </p:cNvPr>
          <p:cNvSpPr/>
          <p:nvPr/>
        </p:nvSpPr>
        <p:spPr>
          <a:xfrm>
            <a:off x="1592345" y="6435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BERT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8D61B6-CAC3-4374-BFD3-36077E536386}"/>
              </a:ext>
            </a:extLst>
          </p:cNvPr>
          <p:cNvSpPr/>
          <p:nvPr/>
        </p:nvSpPr>
        <p:spPr>
          <a:xfrm>
            <a:off x="3945564" y="6435312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GPT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FCACC8-156D-40FF-B636-321A2918AF01}"/>
              </a:ext>
            </a:extLst>
          </p:cNvPr>
          <p:cNvSpPr/>
          <p:nvPr/>
        </p:nvSpPr>
        <p:spPr>
          <a:xfrm>
            <a:off x="8778821" y="643531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ELMo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05FCB3-8BD1-4A2B-A8F1-76558A76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1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Feature based vs Fine-Tuning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based </a:t>
            </a:r>
          </a:p>
          <a:p>
            <a:pPr marL="361950" indent="-180975">
              <a:buFontTx/>
              <a:buChar char="-"/>
            </a:pPr>
            <a:r>
              <a:rPr lang="ko-KR" altLang="en-US" sz="1800" dirty="0" err="1"/>
              <a:t>임베딩은</a:t>
            </a:r>
            <a:r>
              <a:rPr lang="ko-KR" altLang="en-US" sz="1800" dirty="0"/>
              <a:t> 그대로 두고 그 위에 레이어만 가중치를 갱신하며 학습 하는 방법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ko-KR" altLang="en-US" sz="1800" dirty="0"/>
              <a:t>실제 문제수행을 위한 </a:t>
            </a:r>
            <a:r>
              <a:rPr lang="en-US" altLang="ko-KR" sz="1800" dirty="0"/>
              <a:t>downstream task</a:t>
            </a:r>
            <a:r>
              <a:rPr lang="ko-KR" altLang="en-US" sz="1800" dirty="0"/>
              <a:t>에 추가되어 쓰이기 때문에 학습 시 사전 학습된 </a:t>
            </a:r>
            <a:r>
              <a:rPr lang="en-US" altLang="ko-KR" sz="1800" dirty="0"/>
              <a:t>Feature Model</a:t>
            </a:r>
            <a:r>
              <a:rPr lang="ko-KR" altLang="en-US" sz="1800" dirty="0"/>
              <a:t> 가중치 파라미터는 갱신되지 않음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en-US" altLang="ko-KR" sz="1800" dirty="0"/>
              <a:t>Word2Vec, </a:t>
            </a:r>
            <a:r>
              <a:rPr lang="en-US" altLang="ko-KR" sz="1800" dirty="0" err="1"/>
              <a:t>ELMo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 Fine-tuning </a:t>
            </a:r>
          </a:p>
          <a:p>
            <a:pPr marL="361950" indent="-180975">
              <a:buFontTx/>
              <a:buChar char="-"/>
            </a:pPr>
            <a:r>
              <a:rPr lang="ko-KR" altLang="en-US" sz="1800" dirty="0" err="1"/>
              <a:t>임베딩까지</a:t>
            </a:r>
            <a:r>
              <a:rPr lang="ko-KR" altLang="en-US" sz="1800" dirty="0"/>
              <a:t> 모두 가중치를 갱신하며 학습하는 기법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ko-KR" altLang="en-US" sz="1800" dirty="0"/>
              <a:t>실제 문제수행을 위한 </a:t>
            </a:r>
            <a:r>
              <a:rPr lang="en-US" altLang="ko-KR" sz="1800" dirty="0"/>
              <a:t>Downstream Task</a:t>
            </a:r>
            <a:r>
              <a:rPr lang="ko-KR" altLang="en-US" sz="1800" dirty="0"/>
              <a:t>에 맞추어 학습되면서 사전 학습된 모델의 가중치가 조금씩 갱신됨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en-US" altLang="ko-KR" sz="1800" dirty="0"/>
              <a:t>GPT, BERT </a:t>
            </a:r>
            <a:r>
              <a:rPr lang="ko-KR" altLang="en-US" sz="1800" dirty="0"/>
              <a:t>등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19028E-6370-4B1D-81E6-AFE1565A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0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54C0-BB6A-4721-A182-C158A4B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BERT </a:t>
            </a:r>
            <a:r>
              <a:rPr lang="ko-KR" altLang="en-US" dirty="0"/>
              <a:t>구조 및 </a:t>
            </a:r>
            <a:r>
              <a:rPr lang="en-US" altLang="ko-KR" dirty="0"/>
              <a:t>Fine-Tuning Task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07"/>
            <a:ext cx="10515600" cy="4754563"/>
          </a:xfrm>
        </p:spPr>
        <p:txBody>
          <a:bodyPr/>
          <a:lstStyle/>
          <a:p>
            <a:r>
              <a:rPr lang="en-US" altLang="ko-KR" dirty="0"/>
              <a:t>BERT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Pre-Training </a:t>
            </a:r>
            <a:r>
              <a:rPr lang="ko-KR" altLang="en-US" dirty="0"/>
              <a:t>단계와 </a:t>
            </a:r>
            <a:r>
              <a:rPr lang="en-US" altLang="ko-KR" dirty="0"/>
              <a:t>Fine-Tuning </a:t>
            </a:r>
            <a:r>
              <a:rPr lang="ko-KR" altLang="en-US" dirty="0"/>
              <a:t>단계로 구분</a:t>
            </a:r>
            <a:endParaRPr lang="en-US" altLang="ko-KR" dirty="0"/>
          </a:p>
          <a:p>
            <a:pPr marL="361950" indent="-180975">
              <a:buNone/>
            </a:pPr>
            <a:r>
              <a:rPr lang="en-US" altLang="ko-KR" sz="1800" dirty="0"/>
              <a:t>- Pre-Training </a:t>
            </a:r>
            <a:r>
              <a:rPr lang="ko-KR" altLang="en-US" sz="1800" dirty="0"/>
              <a:t>단계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FF0000"/>
                </a:solidFill>
              </a:rPr>
              <a:t>레이블링 하지 않은 데이터 기반으로 학습 </a:t>
            </a:r>
            <a:r>
              <a:rPr lang="ko-KR" altLang="en-US" sz="1800" dirty="0"/>
              <a:t>진행 </a:t>
            </a:r>
            <a:r>
              <a:rPr lang="en-US" altLang="ko-KR" sz="1800" dirty="0"/>
              <a:t>(Unsupervised Learning)</a:t>
            </a:r>
          </a:p>
          <a:p>
            <a:pPr marL="361950" indent="-180975">
              <a:buNone/>
            </a:pPr>
            <a:r>
              <a:rPr lang="en-US" altLang="ko-KR" sz="1800" dirty="0"/>
              <a:t>- Fine-Tuning : </a:t>
            </a:r>
            <a:r>
              <a:rPr lang="ko-KR" altLang="en-US" sz="1800" dirty="0"/>
              <a:t>원하는 하위 작업에 맞추어 </a:t>
            </a:r>
            <a:r>
              <a:rPr lang="ko-KR" altLang="en-US" sz="1800" dirty="0">
                <a:solidFill>
                  <a:srgbClr val="FF0000"/>
                </a:solidFill>
              </a:rPr>
              <a:t>레이블링 된 데이터로 학습을 </a:t>
            </a:r>
            <a:r>
              <a:rPr lang="ko-KR" altLang="en-US" sz="1800" dirty="0"/>
              <a:t>진행 </a:t>
            </a:r>
            <a:r>
              <a:rPr lang="en-US" altLang="ko-KR" sz="1800" dirty="0"/>
              <a:t>(Supervised Learning)</a:t>
            </a:r>
          </a:p>
        </p:txBody>
      </p:sp>
      <p:pic>
        <p:nvPicPr>
          <p:cNvPr id="4" name="Google Shape;179;p5">
            <a:extLst>
              <a:ext uri="{FF2B5EF4-FFF2-40B4-BE49-F238E27FC236}">
                <a16:creationId xmlns:a16="http://schemas.microsoft.com/office/drawing/2014/main" id="{FF0BEDA3-AD88-484B-8A69-CA7E0B65E5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212" y="3429000"/>
            <a:ext cx="5945672" cy="239410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85866B-73C2-4577-9831-EB1D6A9CED0B}"/>
              </a:ext>
            </a:extLst>
          </p:cNvPr>
          <p:cNvSpPr/>
          <p:nvPr/>
        </p:nvSpPr>
        <p:spPr>
          <a:xfrm>
            <a:off x="3050524" y="613677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BERT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7EB5D-04C1-40E8-849C-9072B680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424" y="3554491"/>
            <a:ext cx="4286250" cy="2143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ED7DE1-62DA-4B33-B631-BF8DF745DA44}"/>
              </a:ext>
            </a:extLst>
          </p:cNvPr>
          <p:cNvSpPr/>
          <p:nvPr/>
        </p:nvSpPr>
        <p:spPr>
          <a:xfrm>
            <a:off x="8334151" y="6136770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Downstream Task&gt;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A47D31-83B4-4AB9-848B-B902793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727B35-1645-4ECA-94F4-ADF59C18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07"/>
            <a:ext cx="10515600" cy="4754563"/>
          </a:xfrm>
        </p:spPr>
        <p:txBody>
          <a:bodyPr/>
          <a:lstStyle/>
          <a:p>
            <a:r>
              <a:rPr lang="en-US" altLang="ko-KR" dirty="0"/>
              <a:t>BERT Input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Embeddings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361950" indent="-180975">
              <a:buFontTx/>
              <a:buChar char="-"/>
            </a:pPr>
            <a:r>
              <a:rPr lang="en-US" altLang="ko-KR" sz="1800" dirty="0"/>
              <a:t>Token Embeddings : </a:t>
            </a:r>
            <a:r>
              <a:rPr lang="en-US" altLang="ko-KR" sz="1800" dirty="0" err="1"/>
              <a:t>WordPiece</a:t>
            </a:r>
            <a:r>
              <a:rPr lang="en-US" altLang="ko-KR" sz="1800" dirty="0"/>
              <a:t> embedding</a:t>
            </a:r>
            <a:r>
              <a:rPr lang="ko-KR" altLang="en-US" sz="1800" dirty="0"/>
              <a:t>을 사용</a:t>
            </a:r>
            <a:r>
              <a:rPr lang="en-US" altLang="ko-KR" sz="1800" dirty="0"/>
              <a:t>, </a:t>
            </a:r>
            <a:r>
              <a:rPr lang="ko-KR" altLang="en-US" sz="1800" dirty="0"/>
              <a:t>모든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첫번째 </a:t>
            </a:r>
            <a:r>
              <a:rPr lang="en-US" altLang="ko-KR" sz="1800" dirty="0"/>
              <a:t>token</a:t>
            </a:r>
            <a:r>
              <a:rPr lang="ko-KR" altLang="en-US" sz="1800" dirty="0"/>
              <a:t>은 항상 </a:t>
            </a:r>
            <a:r>
              <a:rPr lang="en-US" altLang="ko-KR" sz="1800" dirty="0"/>
              <a:t>[CLS]</a:t>
            </a:r>
            <a:r>
              <a:rPr lang="ko-KR" altLang="en-US" sz="1800" dirty="0"/>
              <a:t>임</a:t>
            </a:r>
            <a:r>
              <a:rPr lang="en-US" altLang="ko-KR" sz="1800" dirty="0"/>
              <a:t>,</a:t>
            </a:r>
            <a:r>
              <a:rPr lang="ko-KR" altLang="en-US" sz="1800" dirty="0"/>
              <a:t> 실질적인 입력이 되는 워드 </a:t>
            </a:r>
            <a:r>
              <a:rPr lang="ko-KR" altLang="en-US" sz="1800" dirty="0" err="1"/>
              <a:t>임베딩으로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벡터의 종류는 단어 집합의 크기로 </a:t>
            </a:r>
            <a:r>
              <a:rPr lang="en-US" altLang="ko-KR" sz="1800" dirty="0"/>
              <a:t>30,522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en-US" altLang="ko-KR" sz="1800" dirty="0"/>
              <a:t>Segment Embeddings :  </a:t>
            </a:r>
            <a:r>
              <a:rPr lang="ko-KR" altLang="en-US" sz="1800" dirty="0"/>
              <a:t>두 개의 문장을 구분하기 위한 </a:t>
            </a:r>
            <a:r>
              <a:rPr lang="ko-KR" altLang="en-US" sz="1800" dirty="0" err="1"/>
              <a:t>임베딩으로</a:t>
            </a:r>
            <a:r>
              <a:rPr lang="ko-KR" altLang="en-US" sz="1800" dirty="0"/>
              <a:t> </a:t>
            </a:r>
            <a:r>
              <a:rPr lang="en-US" altLang="ko-KR" sz="1800" dirty="0"/>
              <a:t>[SEP]</a:t>
            </a:r>
            <a:r>
              <a:rPr lang="ko-KR" altLang="en-US" sz="1800" dirty="0"/>
              <a:t>를 기준으로 두 문장을 구분</a:t>
            </a:r>
            <a:endParaRPr lang="en-US" altLang="ko-KR" sz="1800" dirty="0"/>
          </a:p>
          <a:p>
            <a:pPr marL="361950" indent="-180975">
              <a:buFontTx/>
              <a:buChar char="-"/>
            </a:pPr>
            <a:r>
              <a:rPr lang="en-US" altLang="ko-KR" sz="1800" dirty="0"/>
              <a:t>Position Embeddings : </a:t>
            </a:r>
            <a:r>
              <a:rPr lang="ko-KR" altLang="en-US" sz="1800" dirty="0"/>
              <a:t>위치 정보를 학습하기 위한 </a:t>
            </a:r>
            <a:r>
              <a:rPr lang="ko-KR" altLang="en-US" sz="1800" dirty="0" err="1"/>
              <a:t>임베딩으로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벡터의 종류는 문장의 최대 길이인 </a:t>
            </a:r>
            <a:r>
              <a:rPr lang="en-US" altLang="ko-KR" sz="1800" dirty="0"/>
              <a:t>512</a:t>
            </a:r>
            <a:r>
              <a:rPr lang="ko-KR" altLang="en-US" sz="1800" dirty="0"/>
              <a:t>개</a:t>
            </a: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85866B-73C2-4577-9831-EB1D6A9CED0B}"/>
              </a:ext>
            </a:extLst>
          </p:cNvPr>
          <p:cNvSpPr/>
          <p:nvPr/>
        </p:nvSpPr>
        <p:spPr>
          <a:xfrm>
            <a:off x="4453563" y="6136770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BERT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Embeddings&gt;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E0F474-5198-4ACC-89B9-3B21F1C5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31" y="3537020"/>
            <a:ext cx="7306737" cy="244278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F432E673-23D0-470B-B543-1BB39403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742950"/>
          </a:xfrm>
        </p:spPr>
        <p:txBody>
          <a:bodyPr/>
          <a:lstStyle/>
          <a:p>
            <a:r>
              <a:rPr lang="en-US" altLang="ko-KR" dirty="0"/>
              <a:t>6. BERT</a:t>
            </a:r>
            <a:r>
              <a:rPr lang="ko-KR" altLang="en-US" dirty="0"/>
              <a:t>의 </a:t>
            </a:r>
            <a:r>
              <a:rPr lang="en-US" altLang="ko-KR" dirty="0"/>
              <a:t>Input Representation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1A3965-5A44-45A7-9F28-B2AE6C94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792D-F1AD-48DA-9A47-196A74DBD9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4596</Words>
  <Application>Microsoft Office PowerPoint</Application>
  <PresentationFormat>와이드스크린</PresentationFormat>
  <Paragraphs>458</Paragraphs>
  <Slides>38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나눔고딕</vt:lpstr>
      <vt:lpstr>맑은 고딕</vt:lpstr>
      <vt:lpstr>Arial</vt:lpstr>
      <vt:lpstr>Wingdings</vt:lpstr>
      <vt:lpstr>Office 테마</vt:lpstr>
      <vt:lpstr>Pre-trained Language Model</vt:lpstr>
      <vt:lpstr>세부목차</vt:lpstr>
      <vt:lpstr>1. 언어 모델이란?</vt:lpstr>
      <vt:lpstr>2. Transfer Learning  &amp; Further Pre-Training </vt:lpstr>
      <vt:lpstr>3. 대표적인 사전학습 언어모델</vt:lpstr>
      <vt:lpstr>3. 대표적인 사전학습 언어모델</vt:lpstr>
      <vt:lpstr>4. Feature based vs Fine-Tuning</vt:lpstr>
      <vt:lpstr>5. BERT 구조 및 Fine-Tuning Task</vt:lpstr>
      <vt:lpstr>6. BERT의 Input Representation</vt:lpstr>
      <vt:lpstr>7. BERT Pre-Training : MLM, NSP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Further Pre-training(MLM)</vt:lpstr>
      <vt:lpstr>코드리뷰 : Fine-tuning(Classification)</vt:lpstr>
      <vt:lpstr>코드리뷰 : Fine-tuning(Classification)</vt:lpstr>
      <vt:lpstr>코드리뷰 : Fine-tuning(Classification)</vt:lpstr>
      <vt:lpstr>코드리뷰 : Fine-tuning(Classification)</vt:lpstr>
      <vt:lpstr>코드리뷰 : Further Pre-training(MLM)</vt:lpstr>
      <vt:lpstr>코드리뷰 : Further Pre-training(MLM)</vt:lpstr>
      <vt:lpstr>코드리뷰 : Fine-tuning(Classification)</vt:lpstr>
      <vt:lpstr>코드리뷰 : BERT에 특정 단어를 추가하고 싶다면? </vt:lpstr>
      <vt:lpstr>코드리뷰 : 확장된 토큰들의 임베딩 값은 어떨까?</vt:lpstr>
      <vt:lpstr>코드리뷰 : 확장된 토큰들의 임베딩 값은 어떨까?</vt:lpstr>
      <vt:lpstr>코드리뷰 : 추가된 단어들에 대한 임베딩 값의 변화를 확인하자</vt:lpstr>
      <vt:lpstr>코드리뷰 : 참고 자료 </vt:lpstr>
      <vt:lpstr>코드리뷰 : 이슈 리포트</vt:lpstr>
      <vt:lpstr>코드리뷰 : 이슈 리포트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집필원고 관련 </dc:title>
  <dc:creator>moon hyeyoung</dc:creator>
  <cp:lastModifiedBy>user</cp:lastModifiedBy>
  <cp:revision>270</cp:revision>
  <dcterms:created xsi:type="dcterms:W3CDTF">2021-12-13T05:15:54Z</dcterms:created>
  <dcterms:modified xsi:type="dcterms:W3CDTF">2022-01-18T14:16:55Z</dcterms:modified>
</cp:coreProperties>
</file>