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Nanum Pen Script"/>
      <p:regular r:id="rId17"/>
    </p:embeddedFont>
    <p:embeddedFont>
      <p:font typeface="Poor Story"/>
      <p:regular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Yqcb6WDLWd0exVoBIPMTbaX8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NanumPenScrip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PoorStor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696d1cb9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f7696d1cb9_5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696d1cb9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f7696d1cb9_5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>
            <p:ph idx="2" type="pic"/>
          </p:nvPr>
        </p:nvSpPr>
        <p:spPr>
          <a:xfrm>
            <a:off x="6095999" y="-1"/>
            <a:ext cx="60959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>
            <p:ph idx="2" type="pic"/>
          </p:nvPr>
        </p:nvSpPr>
        <p:spPr>
          <a:xfrm>
            <a:off x="1048240" y="800099"/>
            <a:ext cx="5316539" cy="52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>
            <p:ph idx="2" type="pic"/>
          </p:nvPr>
        </p:nvSpPr>
        <p:spPr>
          <a:xfrm>
            <a:off x="953028" y="2381031"/>
            <a:ext cx="3030234" cy="3030234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0"/>
          <p:cNvSpPr/>
          <p:nvPr>
            <p:ph idx="3" type="pic"/>
          </p:nvPr>
        </p:nvSpPr>
        <p:spPr>
          <a:xfrm>
            <a:off x="4638034" y="2381031"/>
            <a:ext cx="3030234" cy="3030234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0"/>
          <p:cNvSpPr/>
          <p:nvPr>
            <p:ph idx="4" type="pic"/>
          </p:nvPr>
        </p:nvSpPr>
        <p:spPr>
          <a:xfrm>
            <a:off x="8208740" y="2381031"/>
            <a:ext cx="3030234" cy="30302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wo Content">
  <p:cSld name="6_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>
            <p:ph idx="2" type="pic"/>
          </p:nvPr>
        </p:nvSpPr>
        <p:spPr>
          <a:xfrm>
            <a:off x="0" y="-1"/>
            <a:ext cx="5663381" cy="64597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spreadsheets/d/1QzO53tjZ7uT7hxAB6UZx7X6UTu-S009A/edit#gid=1037624842" TargetMode="External"/><Relationship Id="rId5" Type="http://schemas.openxmlformats.org/officeDocument/2006/relationships/hyperlink" Target="https://docs.google.com/spreadsheets/d/1cEDs11gchKYzVO4cKQBQ2ZJZWOjWyH46/edit#gid=103762484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114298" y="113463"/>
            <a:ext cx="391500" cy="391500"/>
          </a:xfrm>
          <a:prstGeom prst="ellipse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 rot="-1803354">
            <a:off x="2346106" y="2193538"/>
            <a:ext cx="1762957" cy="2472897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688450" y="2552025"/>
            <a:ext cx="755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감정 분석을 통한 음악 선곡과 </a:t>
            </a:r>
            <a:endParaRPr b="1" i="0" sz="58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무드 트래커 제공 서비스</a:t>
            </a:r>
            <a:endParaRPr b="1" i="0" sz="58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50900" y="4621775"/>
            <a:ext cx="4437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(1</a:t>
            </a:r>
            <a:r>
              <a:rPr b="0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조</a:t>
            </a: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)</a:t>
            </a:r>
            <a:r>
              <a:rPr b="0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  EM😀T</a:t>
            </a:r>
            <a:r>
              <a:rPr b="1" i="0" lang="en-US" sz="3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😂N🍀</a:t>
            </a:r>
            <a:endParaRPr b="0" i="0" sz="2900" u="none" cap="none" strike="noStrike">
              <a:solidFill>
                <a:schemeClr val="dk1"/>
              </a:solidFill>
              <a:highlight>
                <a:srgbClr val="FFFFFF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이소영 이송현 임성국 유형주 이우림 하은지</a:t>
            </a:r>
            <a:endParaRPr b="0" i="0" sz="2900" u="none" cap="none" strike="noStrike">
              <a:solidFill>
                <a:schemeClr val="dk1"/>
              </a:solidFill>
              <a:highlight>
                <a:srgbClr val="FFFFFF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1258550" y="0"/>
            <a:ext cx="933600" cy="6858000"/>
          </a:xfrm>
          <a:prstGeom prst="rect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 rot="-5400000">
            <a:off x="8881948" y="3321521"/>
            <a:ext cx="568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050" y="2316850"/>
            <a:ext cx="736650" cy="7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775" y="2807625"/>
            <a:ext cx="556050" cy="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860428" y="-879478"/>
            <a:ext cx="4422778" cy="4422778"/>
          </a:xfrm>
          <a:prstGeom prst="ellipse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660938" y="113463"/>
            <a:ext cx="391362" cy="391362"/>
          </a:xfrm>
          <a:prstGeom prst="ellipse">
            <a:avLst/>
          </a:pr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 rot="-1800000">
            <a:off x="7158127" y="1391936"/>
            <a:ext cx="1343506" cy="1884534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639700" y="1595975"/>
            <a:ext cx="62865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highlight>
                  <a:srgbClr val="E3D6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🌷당신의 [오늘/어제/한달 전]은 어떤</a:t>
            </a:r>
            <a:r>
              <a:rPr b="1" i="0" lang="en-US" sz="3100" u="none" cap="none" strike="noStrike">
                <a:solidFill>
                  <a:srgbClr val="E06666"/>
                </a:solidFill>
                <a:highlight>
                  <a:srgbClr val="E3D6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i="0" lang="en-US" sz="3100" u="none" cap="none" strike="noStrike">
                <a:solidFill>
                  <a:srgbClr val="FF5555"/>
                </a:solidFill>
                <a:highlight>
                  <a:srgbClr val="E3D6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기분</a:t>
            </a:r>
            <a:r>
              <a:rPr b="1" i="0" lang="en-US" sz="3100" u="none" cap="none" strike="noStrike">
                <a:solidFill>
                  <a:schemeClr val="dk1"/>
                </a:solidFill>
                <a:highlight>
                  <a:srgbClr val="E3D6FF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이었나요?</a:t>
            </a:r>
            <a:endParaRPr b="1" i="0" sz="3100" u="none" cap="none" strike="noStrike">
              <a:solidFill>
                <a:schemeClr val="dk1"/>
              </a:solidFill>
              <a:highlight>
                <a:srgbClr val="E3D6FF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당신의 </a:t>
            </a:r>
            <a:r>
              <a:rPr b="0" i="0" lang="en-US" sz="30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기분을 노래로 표현해드립니다.</a:t>
            </a:r>
            <a:endParaRPr b="0" i="0" sz="3000" u="none" cap="none" strike="noStrike">
              <a:solidFill>
                <a:srgbClr val="0000F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사용자의 </a:t>
            </a:r>
            <a:r>
              <a:rPr b="0" i="0" lang="en-US" sz="30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사진을 통해 감정을 분류</a:t>
            </a:r>
            <a:r>
              <a:rPr b="0" i="0" lang="en-US" sz="30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하고</a:t>
            </a:r>
            <a:r>
              <a:rPr b="0" i="0" lang="en-US" sz="30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누적</a:t>
            </a:r>
            <a:r>
              <a:rPr b="0" i="0" lang="en-US" sz="30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하여 </a:t>
            </a:r>
            <a:r>
              <a:rPr b="0" i="0" lang="en-US" sz="30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해당 감정과 관련된 노래를 선곡</a:t>
            </a:r>
            <a:r>
              <a:rPr b="0" i="0" lang="en-US" sz="30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해주는 서비스</a:t>
            </a:r>
            <a:endParaRPr b="0" i="0" sz="3000" u="none" cap="none" strike="noStrike">
              <a:solidFill>
                <a:srgbClr val="7F7F7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0272580" y="272309"/>
            <a:ext cx="1082400" cy="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639705" y="5361909"/>
            <a:ext cx="944754" cy="944754"/>
          </a:xfrm>
          <a:prstGeom prst="ellipse">
            <a:avLst/>
          </a:pr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3" name="Google Shape;11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33" r="1342" t="0"/>
          <a:stretch/>
        </p:blipFill>
        <p:spPr>
          <a:xfrm>
            <a:off x="1048250" y="1635125"/>
            <a:ext cx="4180725" cy="44227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4085" y="1972975"/>
            <a:ext cx="536625" cy="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09212" y="1999148"/>
            <a:ext cx="484250" cy="4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1757575" y="615150"/>
            <a:ext cx="783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무드트래커(MOOD TRACKER)란?</a:t>
            </a:r>
            <a:endParaRPr b="1" i="0" sz="5600" u="none" cap="none" strike="noStrike">
              <a:solidFill>
                <a:srgbClr val="262626"/>
              </a:solidFill>
              <a:latin typeface="Poor Story"/>
              <a:ea typeface="Poor Story"/>
              <a:cs typeface="Poor Story"/>
              <a:sym typeface="Poor Story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925" y="823988"/>
            <a:ext cx="536625" cy="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0450" y="4664025"/>
            <a:ext cx="1082400" cy="8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4191000"/>
            <a:ext cx="12191999" cy="280376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1660938" y="113463"/>
            <a:ext cx="391362" cy="391362"/>
          </a:xfrm>
          <a:prstGeom prst="ellipse">
            <a:avLst/>
          </a:pr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/>
          <p:nvPr/>
        </p:nvSpPr>
        <p:spPr>
          <a:xfrm rot="-4501997">
            <a:off x="5690816" y="6602"/>
            <a:ext cx="1344339" cy="1885702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484150" y="391600"/>
            <a:ext cx="537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프로젝트 수행 방향</a:t>
            </a:r>
            <a:endParaRPr b="1" i="0" sz="56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63901" y="4530888"/>
            <a:ext cx="54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딥러닝을 이용한 감정에 따른 이미지 분류 모델 설계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이미지 분류 결과(감정)에 맞는 음악 매칭 시스템 설계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웹서비스 구현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7083525" y="4546200"/>
            <a:ext cx="475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감정 분류에 사용할 이미지 데이터 수집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웹서비스를 위한 데이터베이스 설계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웹프레임워크를 이용한 웹 구축</a:t>
            </a:r>
            <a:endParaRPr b="0" i="0" sz="28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100" y="2098750"/>
            <a:ext cx="4406175" cy="224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6000" y="2042475"/>
            <a:ext cx="4182050" cy="230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1" name="Google Shape;131;p3"/>
          <p:cNvSpPr txBox="1"/>
          <p:nvPr/>
        </p:nvSpPr>
        <p:spPr>
          <a:xfrm>
            <a:off x="2557225" y="1534875"/>
            <a:ext cx="1412100" cy="69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DS</a:t>
            </a:r>
            <a:endParaRPr b="0" i="0" sz="33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0150" y="522400"/>
            <a:ext cx="692700" cy="6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8410975" y="1542663"/>
            <a:ext cx="1412100" cy="67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DE</a:t>
            </a:r>
            <a:endParaRPr b="0" i="0" sz="32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696d1cb9_5_36"/>
          <p:cNvSpPr/>
          <p:nvPr/>
        </p:nvSpPr>
        <p:spPr>
          <a:xfrm>
            <a:off x="0" y="4191000"/>
            <a:ext cx="12192000" cy="2803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f7696d1cb9_5_36"/>
          <p:cNvSpPr/>
          <p:nvPr/>
        </p:nvSpPr>
        <p:spPr>
          <a:xfrm>
            <a:off x="11660938" y="113463"/>
            <a:ext cx="391500" cy="391500"/>
          </a:xfrm>
          <a:prstGeom prst="ellipse">
            <a:avLst/>
          </a:pr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f7696d1cb9_5_36"/>
          <p:cNvSpPr/>
          <p:nvPr/>
        </p:nvSpPr>
        <p:spPr>
          <a:xfrm rot="-4501997">
            <a:off x="5690816" y="6602"/>
            <a:ext cx="1344339" cy="1885702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f7696d1cb9_5_36"/>
          <p:cNvSpPr txBox="1"/>
          <p:nvPr/>
        </p:nvSpPr>
        <p:spPr>
          <a:xfrm>
            <a:off x="3673650" y="391600"/>
            <a:ext cx="537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프로젝트 수행 도구</a:t>
            </a:r>
            <a:endParaRPr b="1" i="0" sz="56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42" name="Google Shape;142;gf7696d1cb9_5_36"/>
          <p:cNvSpPr txBox="1"/>
          <p:nvPr/>
        </p:nvSpPr>
        <p:spPr>
          <a:xfrm>
            <a:off x="1109863" y="4567513"/>
            <a:ext cx="4979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Python, Jupyter notebook, Colab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AWS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Tensorflow, Keras, Matplotlib 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43" name="Google Shape;143;gf7696d1cb9_5_36"/>
          <p:cNvSpPr txBox="1"/>
          <p:nvPr/>
        </p:nvSpPr>
        <p:spPr>
          <a:xfrm>
            <a:off x="7159400" y="4567525"/>
            <a:ext cx="4758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MySQL, Pymysql, mongoDB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Django, Ubuntu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Python, Pyspark</a:t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44" name="Google Shape;144;gf7696d1cb9_5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800" y="2027025"/>
            <a:ext cx="4538952" cy="19718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5" name="Google Shape;145;gf7696d1cb9_5_36"/>
          <p:cNvSpPr txBox="1"/>
          <p:nvPr/>
        </p:nvSpPr>
        <p:spPr>
          <a:xfrm>
            <a:off x="2557225" y="1534875"/>
            <a:ext cx="14121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DS</a:t>
            </a:r>
            <a:endParaRPr b="0" i="0" sz="33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46" name="Google Shape;146;gf7696d1cb9_5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550" y="2001675"/>
            <a:ext cx="4538950" cy="197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7" name="Google Shape;147;gf7696d1cb9_5_36"/>
          <p:cNvSpPr txBox="1"/>
          <p:nvPr/>
        </p:nvSpPr>
        <p:spPr>
          <a:xfrm>
            <a:off x="8410975" y="1542663"/>
            <a:ext cx="1412100" cy="67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DE</a:t>
            </a:r>
            <a:endParaRPr b="0" i="0" sz="32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696d1cb9_5_53"/>
          <p:cNvSpPr/>
          <p:nvPr/>
        </p:nvSpPr>
        <p:spPr>
          <a:xfrm>
            <a:off x="0" y="4191000"/>
            <a:ext cx="12192000" cy="2803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f7696d1cb9_5_53"/>
          <p:cNvSpPr/>
          <p:nvPr/>
        </p:nvSpPr>
        <p:spPr>
          <a:xfrm>
            <a:off x="11660938" y="113463"/>
            <a:ext cx="391500" cy="391500"/>
          </a:xfrm>
          <a:prstGeom prst="ellipse">
            <a:avLst/>
          </a:pr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f7696d1cb9_5_53"/>
          <p:cNvSpPr/>
          <p:nvPr/>
        </p:nvSpPr>
        <p:spPr>
          <a:xfrm rot="-4501997">
            <a:off x="5690816" y="6602"/>
            <a:ext cx="1344339" cy="1885702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f7696d1cb9_5_53"/>
          <p:cNvSpPr txBox="1"/>
          <p:nvPr/>
        </p:nvSpPr>
        <p:spPr>
          <a:xfrm>
            <a:off x="3402725" y="391600"/>
            <a:ext cx="537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필수 기능 및 포함 기술</a:t>
            </a:r>
            <a:endParaRPr b="1" i="0" sz="56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56" name="Google Shape;156;gf7696d1cb9_5_53"/>
          <p:cNvSpPr txBox="1"/>
          <p:nvPr/>
        </p:nvSpPr>
        <p:spPr>
          <a:xfrm>
            <a:off x="633175" y="2724000"/>
            <a:ext cx="5378700" cy="3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1. 모델링 - 이미지 분류(</a:t>
            </a:r>
            <a:r>
              <a:rPr b="1" i="0" lang="en-US" sz="26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감정 분류</a:t>
            </a:r>
            <a:r>
              <a:rPr b="1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)</a:t>
            </a:r>
            <a:endParaRPr b="1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CNN 이미지 분류 학습 :</a:t>
            </a:r>
            <a:endParaRPr b="0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Convolution Layer : feature 추출 </a:t>
            </a:r>
            <a:endParaRPr b="0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Pooling Layer	: 차원 축소</a:t>
            </a:r>
            <a:endParaRPr b="0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Fully Connected Layer : 최종 분류</a:t>
            </a:r>
            <a:endParaRPr b="0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2. </a:t>
            </a:r>
            <a:r>
              <a:rPr b="1" i="0" lang="en-US" sz="26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웹 서비스</a:t>
            </a:r>
            <a:r>
              <a:rPr b="1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를 통한 이미지 분석 결과 추출, 음악 매칭</a:t>
            </a:r>
            <a:endParaRPr b="1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 Django를 이용한 웹 구현 기술</a:t>
            </a:r>
            <a:endParaRPr b="0" i="0" sz="26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57" name="Google Shape;157;gf7696d1cb9_5_53"/>
          <p:cNvSpPr txBox="1"/>
          <p:nvPr/>
        </p:nvSpPr>
        <p:spPr>
          <a:xfrm>
            <a:off x="6737725" y="2724000"/>
            <a:ext cx="4758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1. 저장된 데이터 사용을 위한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데이터베이스 구축/연동</a:t>
            </a:r>
            <a:endParaRPr b="1" i="0" sz="2400" u="none" cap="none" strike="noStrike">
              <a:solidFill>
                <a:srgbClr val="0000F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2. Django 회원가입, 로그인, 개인정보등록/수정</a:t>
            </a:r>
            <a:endParaRPr b="1" i="0" sz="24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3.이미지 업로드 시 가이드 라인 제시,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감정 분석 결과 </a:t>
            </a:r>
            <a:endParaRPr b="1" i="0" sz="2400" u="none" cap="none" strike="noStrike">
              <a:solidFill>
                <a:srgbClr val="0000F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화면 출력</a:t>
            </a:r>
            <a:endParaRPr b="1" i="0" sz="2400" u="none" cap="none" strike="noStrike">
              <a:solidFill>
                <a:srgbClr val="0000F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4. 감정 분석 결과와 매칭되는 노래 제안/선곡 서비스</a:t>
            </a:r>
            <a:endParaRPr b="1" i="0" sz="24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58" name="Google Shape;158;gf7696d1cb9_5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375" y="443750"/>
            <a:ext cx="849999" cy="8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f7696d1cb9_5_53"/>
          <p:cNvSpPr txBox="1"/>
          <p:nvPr/>
        </p:nvSpPr>
        <p:spPr>
          <a:xfrm>
            <a:off x="2557225" y="1534875"/>
            <a:ext cx="14121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DS</a:t>
            </a:r>
            <a:endParaRPr b="0" i="0" sz="33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60" name="Google Shape;160;gf7696d1cb9_5_53"/>
          <p:cNvSpPr txBox="1"/>
          <p:nvPr/>
        </p:nvSpPr>
        <p:spPr>
          <a:xfrm>
            <a:off x="8410975" y="1542663"/>
            <a:ext cx="1412100" cy="67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DE</a:t>
            </a:r>
            <a:endParaRPr b="0" i="0" sz="3200" u="none" cap="none" strike="noStrike">
              <a:solidFill>
                <a:srgbClr val="00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1665348" y="121990"/>
            <a:ext cx="391500" cy="391500"/>
          </a:xfrm>
          <a:prstGeom prst="ellipse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320817" y="933451"/>
            <a:ext cx="4775100" cy="5924400"/>
          </a:xfrm>
          <a:prstGeom prst="rect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00" y="1292600"/>
            <a:ext cx="10627987" cy="494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/>
          <p:nvPr/>
        </p:nvSpPr>
        <p:spPr>
          <a:xfrm rot="-1805115">
            <a:off x="10076828" y="266884"/>
            <a:ext cx="1342424" cy="1883016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0181576" y="731238"/>
            <a:ext cx="153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uFill>
                  <a:noFill/>
                </a:uFill>
                <a:latin typeface="Nanum Pen Script"/>
                <a:ea typeface="Nanum Pen Script"/>
                <a:cs typeface="Nanum Pen Script"/>
                <a:sym typeface="Nanum Pen Scrip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WBS</a:t>
            </a:r>
            <a:endParaRPr b="1" i="0" sz="5600" u="none" cap="none" strike="noStrike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438375" y="6238775"/>
            <a:ext cx="50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1조_WBS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https://docs.google.com/spreadsheets/d/1cEDs11gchKYzVO4cKQBQ2ZJZWOjWyH46/edit#gid=1037624842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114298" y="113463"/>
            <a:ext cx="391362" cy="391362"/>
          </a:xfrm>
          <a:prstGeom prst="ellipse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/>
          <p:nvPr/>
        </p:nvSpPr>
        <p:spPr>
          <a:xfrm rot="-1803354">
            <a:off x="3221329" y="2088429"/>
            <a:ext cx="1762957" cy="2472897"/>
          </a:xfrm>
          <a:custGeom>
            <a:rect b="b" l="l" r="r" t="t"/>
            <a:pathLst>
              <a:path extrusionOk="0" h="2404926" w="1714500">
                <a:moveTo>
                  <a:pt x="0" y="1202986"/>
                </a:moveTo>
                <a:cubicBezTo>
                  <a:pt x="0" y="540161"/>
                  <a:pt x="914400" y="40936"/>
                  <a:pt x="1200150" y="2836"/>
                </a:cubicBezTo>
                <a:cubicBezTo>
                  <a:pt x="1485900" y="-35264"/>
                  <a:pt x="1714500" y="311561"/>
                  <a:pt x="1714500" y="974386"/>
                </a:cubicBezTo>
                <a:cubicBezTo>
                  <a:pt x="1714500" y="1637211"/>
                  <a:pt x="1485900" y="2365036"/>
                  <a:pt x="1200150" y="2403136"/>
                </a:cubicBezTo>
                <a:cubicBezTo>
                  <a:pt x="914400" y="2441236"/>
                  <a:pt x="0" y="1865811"/>
                  <a:pt x="0" y="1202986"/>
                </a:cubicBezTo>
                <a:close/>
              </a:path>
            </a:pathLst>
          </a:custGeom>
          <a:solidFill>
            <a:srgbClr val="F0D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11258550" y="0"/>
            <a:ext cx="933450" cy="6858000"/>
          </a:xfrm>
          <a:prstGeom prst="rect">
            <a:avLst/>
          </a:prstGeom>
          <a:solidFill>
            <a:srgbClr val="CD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3443950" y="2780250"/>
            <a:ext cx="49983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r>
              <a:rPr b="1" i="0" lang="en-US" sz="8700" u="none" cap="none" strike="noStrike">
                <a:solidFill>
                  <a:srgbClr val="262626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THANK-YOU</a:t>
            </a:r>
            <a:endParaRPr b="1" i="0" sz="8700" u="none" cap="none" strike="noStrike">
              <a:solidFill>
                <a:srgbClr val="262626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275" y="2867664"/>
            <a:ext cx="1012150" cy="10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2020-10-06T02:51:57Z</dcterms:created>
  <dc:creator>delight</dc:creator>
</cp:coreProperties>
</file>