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2" r:id="rId4"/>
    <p:sldId id="264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5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82579"/>
  </p:normalViewPr>
  <p:slideViewPr>
    <p:cSldViewPr snapToGrid="0" snapToObjects="1">
      <p:cViewPr varScale="1">
        <p:scale>
          <a:sx n="171" d="100"/>
          <a:sy n="171" d="100"/>
        </p:scale>
        <p:origin x="2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7B868-E155-D843-AEF3-677EAA3ED915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7A70C-9605-7F49-8AA3-D44AE87CB9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87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헬스케어와 </a:t>
            </a:r>
            <a:r>
              <a:rPr kumimoji="1" lang="ko-KR" altLang="en-US" dirty="0" err="1"/>
              <a:t>머신러닝</a:t>
            </a:r>
            <a:endParaRPr kumimoji="1" lang="en-US" altLang="ko-KR" dirty="0"/>
          </a:p>
          <a:p>
            <a:r>
              <a:rPr kumimoji="1" lang="ko-KR" altLang="en-US" dirty="0"/>
              <a:t>많은 데이터에서 의미 있는 질문에 대한 답을 </a:t>
            </a:r>
            <a:endParaRPr kumimoji="1" lang="en-US" altLang="ko-KR" dirty="0"/>
          </a:p>
          <a:p>
            <a:r>
              <a:rPr kumimoji="1" lang="ko-KR" altLang="en-US" dirty="0"/>
              <a:t>독특한 </a:t>
            </a:r>
            <a:r>
              <a:rPr kumimoji="1" lang="ko-KR" altLang="en-US" dirty="0" err="1"/>
              <a:t>챌린지가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머신러닝</a:t>
            </a:r>
            <a:r>
              <a:rPr kumimoji="1" lang="ko-KR" altLang="en-US" dirty="0"/>
              <a:t> 커뮤니티와 </a:t>
            </a:r>
            <a:r>
              <a:rPr kumimoji="1" lang="ko-KR" altLang="en-US" dirty="0" err="1"/>
              <a:t>클리니션들이</a:t>
            </a:r>
            <a:r>
              <a:rPr kumimoji="1" lang="ko-KR" altLang="en-US" dirty="0"/>
              <a:t> 같이 협업했으면</a:t>
            </a:r>
            <a:r>
              <a:rPr kumimoji="1" lang="en-US" altLang="ko-KR" dirty="0"/>
              <a:t>..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7A70C-9605-7F49-8AA3-D44AE87CB9EF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43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머신러닝은</a:t>
            </a:r>
            <a:r>
              <a:rPr kumimoji="1" lang="ko-KR" altLang="en-US" dirty="0"/>
              <a:t> 데이터에서 정보를</a:t>
            </a:r>
            <a:r>
              <a:rPr kumimoji="1" lang="en-US" altLang="ko-KR" dirty="0"/>
              <a:t>.</a:t>
            </a:r>
            <a:r>
              <a:rPr kumimoji="1" lang="ko-KR" altLang="en-US" dirty="0"/>
              <a:t> 헬스케어는 데이터 </a:t>
            </a:r>
            <a:r>
              <a:rPr kumimoji="1" lang="ko-KR" altLang="en-US" dirty="0" err="1"/>
              <a:t>드리븐</a:t>
            </a:r>
            <a:endParaRPr kumimoji="1" lang="en-US" altLang="ko-KR" dirty="0"/>
          </a:p>
          <a:p>
            <a:r>
              <a:rPr kumimoji="1" lang="ko-KR" altLang="en-US" dirty="0"/>
              <a:t>두개가 </a:t>
            </a:r>
            <a:r>
              <a:rPr kumimoji="1" lang="ko-KR" altLang="en-US" dirty="0" err="1"/>
              <a:t>커플되어</a:t>
            </a:r>
            <a:r>
              <a:rPr kumimoji="1" lang="ko-KR" altLang="en-US" dirty="0"/>
              <a:t> 시너지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지금까지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적용 예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많은 수의 </a:t>
            </a:r>
            <a:r>
              <a:rPr kumimoji="1" lang="ko-KR" altLang="en-US" dirty="0" err="1"/>
              <a:t>노이지하고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바이어스드</a:t>
            </a:r>
            <a:r>
              <a:rPr kumimoji="1" lang="ko-KR" altLang="en-US" dirty="0"/>
              <a:t> 된 </a:t>
            </a:r>
            <a:r>
              <a:rPr kumimoji="1" lang="en-US" altLang="ko-KR" dirty="0"/>
              <a:t>(</a:t>
            </a:r>
            <a:r>
              <a:rPr kumimoji="1" lang="ko-KR" altLang="en-US" dirty="0"/>
              <a:t>샘플링 할 때부터 그러니까</a:t>
            </a:r>
            <a:r>
              <a:rPr kumimoji="1" lang="en-US" altLang="ko-KR" dirty="0"/>
              <a:t>..)</a:t>
            </a:r>
            <a:r>
              <a:rPr kumimoji="1" lang="ko-KR" altLang="en-US" dirty="0"/>
              <a:t> 에서 개인에 대한 진단과 예상을 해야하는 것이 힘든 점</a:t>
            </a:r>
            <a:endParaRPr kumimoji="1" lang="en-US" altLang="ko-KR" dirty="0"/>
          </a:p>
          <a:p>
            <a:r>
              <a:rPr kumimoji="1" lang="ko-KR" altLang="en-US" dirty="0"/>
              <a:t>기회는 많다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데이터를 통해서 할 수 있는</a:t>
            </a:r>
            <a:r>
              <a:rPr kumimoji="1" lang="en-US" altLang="ko-KR" dirty="0"/>
              <a:t>..</a:t>
            </a:r>
            <a:r>
              <a:rPr kumimoji="1" lang="ko-KR" altLang="en-US" dirty="0"/>
              <a:t> 기존 </a:t>
            </a:r>
            <a:r>
              <a:rPr kumimoji="1" lang="ko-KR" altLang="en-US" dirty="0" err="1"/>
              <a:t>클리니션이</a:t>
            </a:r>
            <a:r>
              <a:rPr kumimoji="1" lang="ko-KR" altLang="en-US" dirty="0"/>
              <a:t> 하지 못한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7A70C-9605-7F49-8AA3-D44AE87CB9E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676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다양한 형태의 데이터</a:t>
            </a:r>
            <a:endParaRPr kumimoji="1" lang="en-US" altLang="ko-KR" dirty="0"/>
          </a:p>
          <a:p>
            <a:r>
              <a:rPr kumimoji="1" lang="en-US" altLang="ko-KR" dirty="0"/>
              <a:t>EHR </a:t>
            </a:r>
            <a:r>
              <a:rPr kumimoji="1" lang="ko-KR" altLang="en-US" dirty="0"/>
              <a:t>에 주목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7A70C-9605-7F49-8AA3-D44AE87CB9E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Sensor fall off? Remove artifacts </a:t>
            </a:r>
            <a:r>
              <a:rPr kumimoji="1" lang="ko-KR" altLang="en-US" dirty="0"/>
              <a:t>는 꼭 </a:t>
            </a:r>
            <a:r>
              <a:rPr kumimoji="1" lang="en-US" altLang="ko-KR" dirty="0"/>
              <a:t>healthcare </a:t>
            </a:r>
            <a:r>
              <a:rPr kumimoji="1" lang="ko-KR" altLang="en-US" dirty="0"/>
              <a:t>가 아니더라도 </a:t>
            </a:r>
            <a:r>
              <a:rPr kumimoji="1" lang="en-US" altLang="ko-KR" dirty="0"/>
              <a:t>common </a:t>
            </a:r>
            <a:r>
              <a:rPr kumimoji="1" lang="ko-KR" altLang="en-US" dirty="0"/>
              <a:t>한 것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전처리가</a:t>
            </a:r>
            <a:r>
              <a:rPr kumimoji="1" lang="ko-KR" altLang="en-US" dirty="0"/>
              <a:t> 필요한 것은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  <a:r>
              <a:rPr kumimoji="1" lang="en-US" altLang="ko-KR" dirty="0"/>
              <a:t>end-to-end</a:t>
            </a:r>
            <a:r>
              <a:rPr kumimoji="1" lang="ko-KR" altLang="en-US" dirty="0"/>
              <a:t> 아닌 경우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이건 꼭 헬스케어 데이터가 아니더라도</a:t>
            </a:r>
            <a:r>
              <a:rPr kumimoji="1" lang="en-US" altLang="ko-KR" dirty="0"/>
              <a:t>…..</a:t>
            </a:r>
            <a:r>
              <a:rPr kumimoji="1" lang="ko-KR" altLang="en-US" dirty="0"/>
              <a:t> 뭐 필요한 것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사람이 개입하지 않으면서</a:t>
            </a:r>
            <a:r>
              <a:rPr kumimoji="1" lang="en-US" altLang="ko-KR" dirty="0"/>
              <a:t>..</a:t>
            </a:r>
            <a:r>
              <a:rPr kumimoji="1" lang="ko-KR" altLang="en-US" dirty="0"/>
              <a:t> </a:t>
            </a:r>
            <a:r>
              <a:rPr kumimoji="1" lang="en-US" altLang="ko-KR" dirty="0"/>
              <a:t>Narrow view </a:t>
            </a:r>
            <a:r>
              <a:rPr kumimoji="1" lang="ko-KR" altLang="en-US" dirty="0"/>
              <a:t>만 준다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7A70C-9605-7F49-8AA3-D44AE87CB9E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26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중간 길이의 시간 데이터</a:t>
            </a:r>
            <a:endParaRPr kumimoji="1" lang="en-US" altLang="ko-KR" dirty="0"/>
          </a:p>
          <a:p>
            <a:r>
              <a:rPr kumimoji="1" lang="ko-KR" altLang="en-US" dirty="0"/>
              <a:t>불규칙적인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산발적 </a:t>
            </a:r>
            <a:r>
              <a:rPr kumimoji="1" lang="en-US" altLang="ko-KR" dirty="0"/>
              <a:t>over-sampling</a:t>
            </a:r>
          </a:p>
          <a:p>
            <a:r>
              <a:rPr kumimoji="1" lang="en-US" altLang="ko-KR" dirty="0"/>
              <a:t>Non-invasive </a:t>
            </a:r>
            <a:r>
              <a:rPr kumimoji="1" lang="ko-KR" altLang="en-US" dirty="0"/>
              <a:t>한 것과 </a:t>
            </a:r>
            <a:r>
              <a:rPr kumimoji="1" lang="en-US" altLang="ko-KR" dirty="0"/>
              <a:t>invasive </a:t>
            </a:r>
            <a:r>
              <a:rPr kumimoji="1" lang="ko-KR" altLang="en-US" dirty="0"/>
              <a:t>한 것 사이의 차이도 많고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Staff </a:t>
            </a:r>
            <a:r>
              <a:rPr kumimoji="1" lang="ko-KR" altLang="en-US" dirty="0"/>
              <a:t>가 환자의 상태에 대한 </a:t>
            </a:r>
            <a:r>
              <a:rPr kumimoji="1" lang="ko-KR" altLang="en-US" dirty="0" err="1"/>
              <a:t>제네럴</a:t>
            </a:r>
            <a:r>
              <a:rPr kumimoji="1" lang="ko-KR" altLang="en-US" dirty="0"/>
              <a:t> 센스가 있고 그에 맞추어 기록한다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랩 테스트</a:t>
            </a:r>
            <a:r>
              <a:rPr kumimoji="1" lang="en-US" altLang="ko-KR" dirty="0"/>
              <a:t>:</a:t>
            </a:r>
            <a:r>
              <a:rPr kumimoji="1" lang="ko-KR" altLang="en-US" dirty="0"/>
              <a:t> 변화가능성에 맞추어서 오더를 내니까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테스트 수가 </a:t>
            </a:r>
            <a:r>
              <a:rPr kumimoji="1" lang="en-US" altLang="ko-KR" dirty="0"/>
              <a:t>predictive </a:t>
            </a:r>
            <a:r>
              <a:rPr kumimoji="1" lang="ko-KR" altLang="en-US" dirty="0"/>
              <a:t>하기도 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7A70C-9605-7F49-8AA3-D44AE87CB9E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610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Outcome </a:t>
            </a:r>
            <a:r>
              <a:rPr kumimoji="1" lang="ko-KR" altLang="en-US" dirty="0"/>
              <a:t>이 뭐야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==</a:t>
            </a:r>
            <a:r>
              <a:rPr kumimoji="1" lang="ko-KR" altLang="en-US" dirty="0"/>
              <a:t> </a:t>
            </a:r>
            <a:r>
              <a:rPr kumimoji="1" lang="en-US" altLang="ko-KR" dirty="0"/>
              <a:t>label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7A70C-9605-7F49-8AA3-D44AE87CB9EF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646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7A70C-9605-7F49-8AA3-D44AE87CB9EF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147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질병에 대한 이해가 변화함에 따라 맞춰야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클리니션이</a:t>
            </a:r>
            <a:r>
              <a:rPr kumimoji="1" lang="ko-KR" altLang="en-US" dirty="0"/>
              <a:t> 제대로 했을 거라고 믿지 마라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7A70C-9605-7F49-8AA3-D44AE87CB9EF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57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7A70C-9605-7F49-8AA3-D44AE87CB9EF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763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C2657-9747-0041-9310-69EF691C8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70814D-37B8-1948-A85D-2930A8B3C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D2B1B-AB3C-044A-8BE7-CAFD8473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9382-0150-BB4F-B129-0C3CD0DFAC16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1590A-E7B6-7E4F-890D-32BCEEF7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E8D09-BD79-B84C-99F1-9F7CE563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51D-1B55-294D-86D0-A8FE86FB89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95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C458A-4D9C-A14B-A859-9A2A1A4E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DF318-9BB6-4441-B676-F6E1DE12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85606-0839-6F40-8FFB-5C08FABE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9382-0150-BB4F-B129-0C3CD0DFAC16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199F5-5C9F-1C40-ACE5-71ADA54A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2DE0E-7716-4745-B979-4E9BE3E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51D-1B55-294D-86D0-A8FE86FB89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687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67B08A-BCAA-5749-9307-AE578726A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47868-4909-6A47-A364-517590383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03706-0E41-4B4A-8D89-FF00B878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9382-0150-BB4F-B129-0C3CD0DFAC16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006CC-B081-3A4E-81C7-48A9330A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85378-63B4-084B-8544-F9E72F66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51D-1B55-294D-86D0-A8FE86FB89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04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29CD-623D-E540-A51A-4F092620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A9D18-B7E8-1E45-87E4-B76314F2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D9020-6BAD-2949-B2F2-5C66F91C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9382-0150-BB4F-B129-0C3CD0DFAC16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873EA-8E96-4B46-848C-42570AFE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6CF79-2E45-AA40-B6A7-81EC1408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51D-1B55-294D-86D0-A8FE86FB89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08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DB7CF-6E14-6444-84CC-C95D94B8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DDB93-A022-214F-AC90-15BBFE6F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0BC4C-0539-F74A-BA2E-36B47A3F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9382-0150-BB4F-B129-0C3CD0DFAC16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7F371-44A2-DE47-B4F8-01C3460F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15BA7-D33A-AB47-B96D-0EC6F9EC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51D-1B55-294D-86D0-A8FE86FB89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015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A74E0-BCA2-2041-8BC1-A4AA60D1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CF593-7F07-474B-89AF-D248E96C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9F4123-3CAA-954B-B6D8-61723EFF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36CBD-49D4-EF48-ACA8-E81B5ABF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9382-0150-BB4F-B129-0C3CD0DFAC16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F06B6-6712-854A-B49F-CDCC28BC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0839C-6534-B248-9666-B474A876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51D-1B55-294D-86D0-A8FE86FB89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90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D40E-A0AD-7E46-84EB-5AA137B6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524E5-464F-ED48-AC0D-806BAC26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BB2EC-3349-4648-BDF5-D7DFE459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B56132-BD8B-C840-A457-D7A0BC353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6E5C3C-298F-0C48-A6DE-FDAAD5CDE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095A31-BCD0-724F-8270-DD19D238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9382-0150-BB4F-B129-0C3CD0DFAC16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36A1DA-E048-5E43-8D7F-58F90F39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2AB05-4430-D344-B471-6742284C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51D-1B55-294D-86D0-A8FE86FB89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695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A1EC-541F-E040-8082-10A7946E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DA9BA-5D45-1745-B27B-2C5EA9F6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9382-0150-BB4F-B129-0C3CD0DFAC16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1F392-3B82-1D4A-ACFD-AEB52086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9C3893-2A6A-814B-9B00-8B70E1DD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51D-1B55-294D-86D0-A8FE86FB89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79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66C1E1-D4C3-E64E-A29C-97C6A07B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9382-0150-BB4F-B129-0C3CD0DFAC16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653834-189A-5E42-B9AF-3DBFE496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5B2BA4-AF8B-2F40-A64B-C7C0629F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51D-1B55-294D-86D0-A8FE86FB89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549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80EBE-95A8-404F-9CA5-0DF6181F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2A472-6E9B-2F45-921F-FC17521A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604A-09D7-4C4B-8A4C-003449EE9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458E01-2773-FC45-A2F4-BB17250B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9382-0150-BB4F-B129-0C3CD0DFAC16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82B7B-8515-BE4C-944C-B772A07B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67621-5D50-AC42-A523-609CEFC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51D-1B55-294D-86D0-A8FE86FB89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066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33412-BF57-1F41-8A8D-789BA637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3F246-FD0D-4F4C-994A-83376DAF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2FB04-BEA4-DC44-AFB3-62E8EB7D0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A2D2D-98D0-9B41-8694-FF29C34A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9382-0150-BB4F-B129-0C3CD0DFAC16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2A70E-2DE4-7241-9E50-65546A60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5E727-69F8-7F4E-A198-80A373E7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51D-1B55-294D-86D0-A8FE86FB89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133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47D92B-5F8B-B440-A305-36F905F6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FB969-2462-8D45-849B-F06D01A22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0E8CC-3691-244A-AE64-166E75FA2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9382-0150-BB4F-B129-0C3CD0DFAC16}" type="datetimeFigureOut">
              <a:rPr kumimoji="1" lang="ko-KR" altLang="en-US" smtClean="0"/>
              <a:t>2019. 4. 30.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5FEE9-CC3C-2E43-93CC-D11A1616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5EB77-7A74-104C-B707-ABB68F770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651D-1B55-294D-86D0-A8FE86FB89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524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3F301-863C-4545-8416-41FD4A6C1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" altLang="ko-KR" dirty="0"/>
              <a:t>﻿Opportunities in Machine Learning for Healthcare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393F9-AFA0-7648-B901-EBC147956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" altLang="ko-KR" dirty="0"/>
              <a:t>﻿</a:t>
            </a:r>
            <a:r>
              <a:rPr kumimoji="1" lang="en" altLang="ko-KR" dirty="0" err="1"/>
              <a:t>Marzyeh</a:t>
            </a:r>
            <a:r>
              <a:rPr kumimoji="1" lang="en" altLang="ko-KR" dirty="0"/>
              <a:t> </a:t>
            </a:r>
            <a:r>
              <a:rPr kumimoji="1" lang="en" altLang="ko-KR" dirty="0" err="1"/>
              <a:t>Ghassemi</a:t>
            </a:r>
            <a:r>
              <a:rPr kumimoji="1" lang="en" altLang="ko-KR" dirty="0"/>
              <a:t> Massachusetts Institute of Technology, Verily Cambridge, MA 02139 </a:t>
            </a:r>
            <a:r>
              <a:rPr kumimoji="1" lang="en" altLang="ko-KR" dirty="0" err="1"/>
              <a:t>mghassem@mit.edu</a:t>
            </a:r>
            <a:r>
              <a:rPr kumimoji="1" lang="en" altLang="ko-KR" dirty="0"/>
              <a:t>, </a:t>
            </a:r>
            <a:r>
              <a:rPr kumimoji="1" lang="en" altLang="ko-KR" dirty="0" err="1"/>
              <a:t>marzyeh@google.com</a:t>
            </a:r>
            <a:r>
              <a:rPr kumimoji="1" lang="en" altLang="ko-KR" dirty="0"/>
              <a:t> </a:t>
            </a:r>
          </a:p>
          <a:p>
            <a:r>
              <a:rPr kumimoji="1" lang="en" altLang="ko-KR" dirty="0"/>
              <a:t>Tristan Naumann Massachusetts Institute of Technology Cambridge, MA 02139 </a:t>
            </a:r>
            <a:r>
              <a:rPr kumimoji="1" lang="en" altLang="ko-KR" dirty="0" err="1"/>
              <a:t>tjn@mit.edu</a:t>
            </a:r>
            <a:endParaRPr kumimoji="1" lang="en" altLang="ko-KR" dirty="0"/>
          </a:p>
          <a:p>
            <a:r>
              <a:rPr kumimoji="1" lang="en" altLang="ko-KR" dirty="0"/>
              <a:t>Peter </a:t>
            </a:r>
            <a:r>
              <a:rPr kumimoji="1" lang="en" altLang="ko-KR" dirty="0" err="1"/>
              <a:t>Schulam</a:t>
            </a:r>
            <a:r>
              <a:rPr kumimoji="1" lang="en" altLang="ko-KR" dirty="0"/>
              <a:t> Johns Hopkins University Baltimore, MD 21218 </a:t>
            </a:r>
            <a:r>
              <a:rPr kumimoji="1" lang="en" altLang="ko-KR" dirty="0" err="1"/>
              <a:t>pschulam@cs.jhu.edu</a:t>
            </a:r>
            <a:r>
              <a:rPr kumimoji="1" lang="en" altLang="ko-KR" dirty="0"/>
              <a:t> </a:t>
            </a:r>
          </a:p>
          <a:p>
            <a:r>
              <a:rPr kumimoji="1" lang="en" altLang="ko-KR" dirty="0"/>
              <a:t>Andrew L. Beam Harvard Medical School Boston, MA 02115 </a:t>
            </a:r>
            <a:r>
              <a:rPr kumimoji="1" lang="en" altLang="ko-KR" dirty="0" err="1"/>
              <a:t>andrew_beam@hms.harvard.edu</a:t>
            </a:r>
            <a:r>
              <a:rPr kumimoji="1" lang="en" altLang="ko-KR" dirty="0"/>
              <a:t> </a:t>
            </a:r>
          </a:p>
          <a:p>
            <a:r>
              <a:rPr kumimoji="1" lang="en" altLang="ko-KR" dirty="0"/>
              <a:t>Rajesh </a:t>
            </a:r>
            <a:r>
              <a:rPr kumimoji="1" lang="en" altLang="ko-KR" dirty="0" err="1"/>
              <a:t>Ranganath</a:t>
            </a:r>
            <a:r>
              <a:rPr kumimoji="1" lang="en" altLang="ko-KR" dirty="0"/>
              <a:t> New York University New York, NY 10011 </a:t>
            </a:r>
            <a:r>
              <a:rPr kumimoji="1" lang="en" altLang="ko-KR" dirty="0" err="1"/>
              <a:t>rajeshr@cims.nyu.edu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81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0B14B-C87F-4141-AC4C-F0B39E7E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3.</a:t>
            </a:r>
            <a:r>
              <a:rPr kumimoji="1" lang="ko-KR" altLang="en-US" sz="3600" dirty="0"/>
              <a:t> </a:t>
            </a:r>
            <a:r>
              <a:rPr kumimoji="1" lang="en" altLang="ko-KR" sz="3600" dirty="0"/>
              <a:t>Unique Technical Challenges in Healthcare Tasks</a:t>
            </a:r>
            <a:br>
              <a:rPr kumimoji="1" lang="en" altLang="ko-KR" dirty="0"/>
            </a:br>
            <a:r>
              <a:rPr kumimoji="1" lang="en" altLang="ko-KR" sz="2700" i="1" dirty="0"/>
              <a:t>﻿Understanding Causality is Key</a:t>
            </a:r>
            <a:endParaRPr kumimoji="1" lang="ko-KR" altLang="en-US" sz="2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D199-69C2-2341-AD1C-30F8150C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important </a:t>
            </a:r>
            <a:r>
              <a:rPr kumimoji="1" lang="en-US" altLang="ko-KR" dirty="0"/>
              <a:t>problems </a:t>
            </a:r>
            <a:r>
              <a:rPr kumimoji="1" lang="en" altLang="ko-KR" dirty="0"/>
              <a:t>require algorithms that can answer causal, “what if?” questions about what will happen if a doctor administers a treatment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beyond the reach of classical learning algorithms. require a formal model of interventions.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need to reason about and learn from </a:t>
            </a:r>
            <a:r>
              <a:rPr kumimoji="1" lang="en" altLang="ko-KR" dirty="0">
                <a:solidFill>
                  <a:srgbClr val="FF0000"/>
                </a:solidFill>
              </a:rPr>
              <a:t>data through the lens of causal models </a:t>
            </a:r>
            <a:r>
              <a:rPr kumimoji="1" lang="en" altLang="ko-KR" dirty="0"/>
              <a:t>(e.g., see </a:t>
            </a:r>
            <a:r>
              <a:rPr kumimoji="1" lang="en" altLang="ko-KR" dirty="0">
                <a:solidFill>
                  <a:srgbClr val="FF0000"/>
                </a:solidFill>
              </a:rPr>
              <a:t>Pearl 2009</a:t>
            </a:r>
            <a:r>
              <a:rPr kumimoji="1" lang="en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to answer causal questions is most </a:t>
            </a:r>
            <a:r>
              <a:rPr kumimoji="1" lang="en" altLang="ko-KR" dirty="0">
                <a:solidFill>
                  <a:srgbClr val="FF0000"/>
                </a:solidFill>
              </a:rPr>
              <a:t>challenging </a:t>
            </a:r>
            <a:r>
              <a:rPr kumimoji="1" lang="en" altLang="ko-KR" dirty="0"/>
              <a:t>when the data are collected </a:t>
            </a:r>
            <a:r>
              <a:rPr kumimoji="1" lang="en" altLang="ko-KR" dirty="0">
                <a:solidFill>
                  <a:srgbClr val="FF0000"/>
                </a:solidFill>
              </a:rPr>
              <a:t>observationally</a:t>
            </a:r>
            <a:r>
              <a:rPr kumimoji="1" lang="en" altLang="ko-KR" dirty="0"/>
              <a:t>; </a:t>
            </a:r>
            <a:r>
              <a:rPr kumimoji="1" lang="en" altLang="ko-KR" dirty="0">
                <a:solidFill>
                  <a:srgbClr val="0070C0"/>
                </a:solidFill>
              </a:rPr>
              <a:t>influenced by the actions of an agent </a:t>
            </a:r>
            <a:r>
              <a:rPr kumimoji="1" lang="en" altLang="ko-KR" dirty="0"/>
              <a:t>whose </a:t>
            </a:r>
            <a:r>
              <a:rPr kumimoji="1" lang="en" altLang="ko-KR" dirty="0">
                <a:solidFill>
                  <a:srgbClr val="0070C0"/>
                </a:solidFill>
              </a:rPr>
              <a:t>policy for choosing actions is not known</a:t>
            </a:r>
            <a:r>
              <a:rPr kumimoji="1" lang="en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In healthcare, learning is using observational data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(e.g.) Simpson’s paradox : observation relationship between two variables can change directions </a:t>
            </a:r>
            <a:r>
              <a:rPr kumimoji="1" lang="en" altLang="ko-KR" i="1" dirty="0"/>
              <a:t>if more information is included</a:t>
            </a:r>
            <a:r>
              <a:rPr kumimoji="1" lang="en" altLang="ko-KR" dirty="0"/>
              <a:t> (Pearl, 2009).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prior work in which researchers found that </a:t>
            </a:r>
            <a:r>
              <a:rPr kumimoji="1" lang="en" altLang="ko-KR" dirty="0">
                <a:solidFill>
                  <a:srgbClr val="FF0000"/>
                </a:solidFill>
              </a:rPr>
              <a:t>asthmatic patients </a:t>
            </a:r>
            <a:r>
              <a:rPr kumimoji="1" lang="en" altLang="ko-KR" dirty="0"/>
              <a:t>who were admitted to the hospital </a:t>
            </a:r>
            <a:r>
              <a:rPr kumimoji="1" lang="en" altLang="ko-KR" dirty="0">
                <a:solidFill>
                  <a:srgbClr val="FF0000"/>
                </a:solidFill>
              </a:rPr>
              <a:t>for pneumonia </a:t>
            </a:r>
            <a:r>
              <a:rPr kumimoji="1" lang="en" altLang="ko-KR" dirty="0"/>
              <a:t>were more </a:t>
            </a:r>
            <a:r>
              <a:rPr kumimoji="1" lang="en" altLang="ko-KR" dirty="0">
                <a:solidFill>
                  <a:srgbClr val="FF0000"/>
                </a:solidFill>
              </a:rPr>
              <a:t>aggressively treated </a:t>
            </a:r>
            <a:r>
              <a:rPr kumimoji="1" lang="en" altLang="ko-KR" dirty="0"/>
              <a:t>for the infection, lowering the subpopulation mortality rate (Cooper et al., 2005).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A model that predicts </a:t>
            </a:r>
            <a:r>
              <a:rPr kumimoji="1" lang="en" altLang="ko-KR" dirty="0">
                <a:solidFill>
                  <a:srgbClr val="0070C0"/>
                </a:solidFill>
              </a:rPr>
              <a:t>death from asthma </a:t>
            </a:r>
            <a:r>
              <a:rPr kumimoji="1" lang="en" altLang="ko-KR" dirty="0"/>
              <a:t>will learn that </a:t>
            </a:r>
            <a:r>
              <a:rPr kumimoji="1" lang="en" altLang="ko-KR" dirty="0">
                <a:solidFill>
                  <a:srgbClr val="0070C0"/>
                </a:solidFill>
              </a:rPr>
              <a:t>asthma is protective</a:t>
            </a:r>
            <a:r>
              <a:rPr kumimoji="1" lang="en" altLang="ko-KR" dirty="0"/>
              <a:t>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an additional variable to account for the </a:t>
            </a:r>
            <a:r>
              <a:rPr kumimoji="1" lang="en" altLang="ko-KR" dirty="0">
                <a:solidFill>
                  <a:srgbClr val="FF0000"/>
                </a:solidFill>
              </a:rPr>
              <a:t>level of care </a:t>
            </a:r>
            <a:r>
              <a:rPr kumimoji="1" lang="en" altLang="ko-KR" dirty="0"/>
              <a:t>is included, the model may instead find that having asthma increases the risk of death.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To account for these challenges, </a:t>
            </a:r>
            <a:r>
              <a:rPr kumimoji="1" lang="en" altLang="ko-KR" dirty="0">
                <a:solidFill>
                  <a:srgbClr val="FF0000"/>
                </a:solidFill>
              </a:rPr>
              <a:t>strong assumptions must be made </a:t>
            </a:r>
            <a:r>
              <a:rPr kumimoji="1" lang="en" altLang="ko-KR" dirty="0"/>
              <a:t>that </a:t>
            </a:r>
            <a:r>
              <a:rPr kumimoji="1" lang="en" altLang="ko-KR" dirty="0">
                <a:solidFill>
                  <a:srgbClr val="FF0000"/>
                </a:solidFill>
              </a:rPr>
              <a:t>cannot be statistically checked </a:t>
            </a:r>
            <a:r>
              <a:rPr kumimoji="1" lang="en" altLang="ko-KR" dirty="0"/>
              <a:t>or validated; i.e., </a:t>
            </a:r>
            <a:r>
              <a:rPr kumimoji="1" lang="en" altLang="ko-KR" dirty="0">
                <a:solidFill>
                  <a:srgbClr val="0070C0"/>
                </a:solidFill>
              </a:rPr>
              <a:t>gathering more data will not help </a:t>
            </a:r>
            <a:r>
              <a:rPr kumimoji="1" lang="en" altLang="ko-KR" dirty="0"/>
              <a:t>(Greenland et al., 1999). </a:t>
            </a:r>
          </a:p>
          <a:p>
            <a:pPr lvl="1">
              <a:lnSpc>
                <a:spcPct val="120000"/>
              </a:lnSpc>
            </a:pPr>
            <a:r>
              <a:rPr kumimoji="1" lang="en" altLang="ko-KR" b="1" i="1" dirty="0"/>
              <a:t>The shortcomings of classical statistical learning when answering causal questions are discussed in greater detail by Pearl (2018).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40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2A70A-0CA5-9946-855F-4BB9D550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3.</a:t>
            </a:r>
            <a:r>
              <a:rPr kumimoji="1" lang="ko-KR" altLang="en-US" sz="3600" dirty="0"/>
              <a:t> </a:t>
            </a:r>
            <a:r>
              <a:rPr kumimoji="1" lang="en" altLang="ko-KR" sz="3600" dirty="0"/>
              <a:t>Unique Technical Challenges in Healthcare Tasks</a:t>
            </a:r>
            <a:br>
              <a:rPr kumimoji="1" lang="en" altLang="ko-KR" sz="3600" dirty="0"/>
            </a:br>
            <a:r>
              <a:rPr kumimoji="1" lang="en" altLang="ko-KR" sz="2700" i="1" dirty="0"/>
              <a:t>Models in Health Must Consider Missingness</a:t>
            </a:r>
            <a:endParaRPr kumimoji="1" lang="ko-KR" altLang="en-US" sz="2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1E5EC-9A32-4A49-9A23-A5746DB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likely that many observations will be missing.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Learning from incomplete, or missing, data has received relatively little attention in the machine learning community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but is an actively studied topic in statistics (e.g., Ding and Li 2018).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classifications of missing data mechanisms</a:t>
            </a:r>
            <a:r>
              <a:rPr kumimoji="1" lang="ko-KR" altLang="en-US" dirty="0"/>
              <a:t> </a:t>
            </a:r>
            <a:r>
              <a:rPr kumimoji="1" lang="en" altLang="ko-KR" dirty="0"/>
              <a:t>(Little and Rubin, 2014)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missing completely at random </a:t>
            </a:r>
            <a:r>
              <a:rPr kumimoji="1" lang="en" altLang="ko-KR" dirty="0"/>
              <a:t>(</a:t>
            </a:r>
            <a:r>
              <a:rPr kumimoji="1" lang="en" altLang="ko-KR" dirty="0">
                <a:solidFill>
                  <a:srgbClr val="FF0000"/>
                </a:solidFill>
              </a:rPr>
              <a:t>MCAR</a:t>
            </a:r>
            <a:r>
              <a:rPr kumimoji="1" lang="en" altLang="ko-KR" dirty="0"/>
              <a:t>), posits a </a:t>
            </a:r>
            <a:r>
              <a:rPr kumimoji="1" lang="en" altLang="ko-KR" i="1" dirty="0"/>
              <a:t>fixed probability</a:t>
            </a:r>
            <a:r>
              <a:rPr kumimoji="1" lang="en" altLang="ko-KR" dirty="0"/>
              <a:t> of missingness.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dropping incomplete observations — known as complete case analysis — is commonly used (albeit naively), and will lead to unbiased results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missing at random </a:t>
            </a:r>
            <a:r>
              <a:rPr kumimoji="1" lang="en" altLang="ko-KR" dirty="0"/>
              <a:t>(</a:t>
            </a:r>
            <a:r>
              <a:rPr kumimoji="1" lang="en" altLang="ko-KR" dirty="0">
                <a:solidFill>
                  <a:srgbClr val="FF0000"/>
                </a:solidFill>
              </a:rPr>
              <a:t>MAR</a:t>
            </a:r>
            <a:r>
              <a:rPr kumimoji="1" lang="en" altLang="ko-KR" dirty="0"/>
              <a:t>), where the </a:t>
            </a:r>
            <a:r>
              <a:rPr kumimoji="1" lang="en" altLang="ko-KR" i="1" dirty="0"/>
              <a:t>probability of missingness is random </a:t>
            </a:r>
            <a:r>
              <a:rPr kumimoji="1" lang="en" altLang="ko-KR" dirty="0"/>
              <a:t>conditional on the observed variables.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In this case, common methods include re-weighting data with methods like inverse probability of censoring weighting or using multiple imputations to in-fill (Robins, 2000; Robins et al., 2000).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missing not at random</a:t>
            </a:r>
            <a:r>
              <a:rPr kumimoji="1" lang="en" altLang="ko-KR" dirty="0"/>
              <a:t> (</a:t>
            </a:r>
            <a:r>
              <a:rPr kumimoji="1" lang="en" altLang="ko-KR" dirty="0">
                <a:solidFill>
                  <a:srgbClr val="FF0000"/>
                </a:solidFill>
              </a:rPr>
              <a:t>MNAR</a:t>
            </a:r>
            <a:r>
              <a:rPr kumimoji="1" lang="en" altLang="ko-KR" dirty="0"/>
              <a:t>), where the </a:t>
            </a:r>
            <a:r>
              <a:rPr kumimoji="1" lang="en" altLang="ko-KR" i="1" dirty="0"/>
              <a:t>probability of missingness depends on the missing variable itself</a:t>
            </a:r>
            <a:r>
              <a:rPr kumimoji="1" lang="en" altLang="ko-KR" dirty="0"/>
              <a:t>, or </a:t>
            </a:r>
            <a:r>
              <a:rPr kumimoji="1" lang="en" altLang="ko-KR" i="1" dirty="0"/>
              <a:t>other missing and unobserved variables</a:t>
            </a:r>
            <a:r>
              <a:rPr kumimoji="1" lang="en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This setting requires </a:t>
            </a:r>
            <a:r>
              <a:rPr kumimoji="1" lang="en" altLang="ko-KR" i="1" dirty="0"/>
              <a:t>strong assumptions about the measurement policy </a:t>
            </a:r>
            <a:r>
              <a:rPr kumimoji="1" lang="en" altLang="ko-KR" dirty="0"/>
              <a:t>to successfully circumvent (Little and Rubin, 2002).</a:t>
            </a:r>
          </a:p>
        </p:txBody>
      </p:sp>
    </p:spTree>
    <p:extLst>
      <p:ext uri="{BB962C8B-B14F-4D97-AF65-F5344CB8AC3E}">
        <p14:creationId xmlns:p14="http://schemas.microsoft.com/office/powerpoint/2010/main" val="89976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2A70A-0CA5-9946-855F-4BB9D550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3.</a:t>
            </a:r>
            <a:r>
              <a:rPr kumimoji="1" lang="ko-KR" altLang="en-US" sz="3600" dirty="0"/>
              <a:t> </a:t>
            </a:r>
            <a:r>
              <a:rPr kumimoji="1" lang="en" altLang="ko-KR" sz="3600" dirty="0"/>
              <a:t>Unique Technical Challenges in Healthcare Tasks</a:t>
            </a:r>
            <a:br>
              <a:rPr kumimoji="1" lang="en" altLang="ko-KR" dirty="0"/>
            </a:br>
            <a:r>
              <a:rPr kumimoji="1" lang="en" altLang="ko-KR" sz="2700" i="1" dirty="0"/>
              <a:t>Models in Health Must Consider Missingness</a:t>
            </a:r>
            <a:endParaRPr kumimoji="1" lang="ko-KR" altLang="en-US" sz="2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1E5EC-9A32-4A49-9A23-A5746DB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a learning algorithm in a healthcare setting, the </a:t>
            </a:r>
            <a:r>
              <a:rPr kumimoji="1" lang="en" altLang="ko-KR" dirty="0">
                <a:solidFill>
                  <a:srgbClr val="0070C0"/>
                </a:solidFill>
              </a:rPr>
              <a:t>sources of</a:t>
            </a:r>
            <a:r>
              <a:rPr kumimoji="1" lang="ko-KR" altLang="en-US" dirty="0">
                <a:solidFill>
                  <a:srgbClr val="0070C0"/>
                </a:solidFill>
              </a:rPr>
              <a:t> </a:t>
            </a:r>
            <a:r>
              <a:rPr kumimoji="1" lang="en" altLang="ko-KR" dirty="0">
                <a:solidFill>
                  <a:srgbClr val="0070C0"/>
                </a:solidFill>
              </a:rPr>
              <a:t>missingness </a:t>
            </a:r>
            <a:r>
              <a:rPr kumimoji="1" lang="en" altLang="ko-KR" dirty="0"/>
              <a:t>must be carefully understood.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e.g., </a:t>
            </a:r>
            <a:r>
              <a:rPr kumimoji="1" lang="en" altLang="ko-KR" dirty="0">
                <a:solidFill>
                  <a:srgbClr val="0070C0"/>
                </a:solidFill>
              </a:rPr>
              <a:t>lab measurements </a:t>
            </a:r>
            <a:r>
              <a:rPr kumimoji="1" lang="en" altLang="ko-KR" dirty="0"/>
              <a:t>are typically </a:t>
            </a:r>
            <a:r>
              <a:rPr kumimoji="1" lang="en" altLang="ko-KR" dirty="0">
                <a:solidFill>
                  <a:srgbClr val="0070C0"/>
                </a:solidFill>
              </a:rPr>
              <a:t>ordered as part of a diagnostic work-up</a:t>
            </a:r>
            <a:r>
              <a:rPr kumimoji="1" lang="en" altLang="ko-KR" dirty="0"/>
              <a:t>, meaning that the </a:t>
            </a:r>
            <a:r>
              <a:rPr kumimoji="1" lang="en" altLang="ko-KR" dirty="0">
                <a:solidFill>
                  <a:srgbClr val="0070C0"/>
                </a:solidFill>
              </a:rPr>
              <a:t>presence of a data</a:t>
            </a:r>
            <a:r>
              <a:rPr kumimoji="1" lang="ko-KR" altLang="en-US" dirty="0">
                <a:solidFill>
                  <a:srgbClr val="0070C0"/>
                </a:solidFill>
              </a:rPr>
              <a:t> </a:t>
            </a:r>
            <a:r>
              <a:rPr kumimoji="1" lang="en" altLang="ko-KR" dirty="0">
                <a:solidFill>
                  <a:srgbClr val="0070C0"/>
                </a:solidFill>
              </a:rPr>
              <a:t>point conveys information about the patient’s state</a:t>
            </a:r>
            <a:r>
              <a:rPr kumimoji="1" lang="en" altLang="ko-KR" dirty="0"/>
              <a:t>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Consider a hospital where clinical staff measures patient </a:t>
            </a:r>
            <a:r>
              <a:rPr kumimoji="1" lang="en" altLang="ko-KR" dirty="0">
                <a:solidFill>
                  <a:srgbClr val="FF0000"/>
                </a:solidFill>
              </a:rPr>
              <a:t>lactate level</a:t>
            </a:r>
            <a:r>
              <a:rPr kumimoji="1" lang="en" altLang="ko-KR" dirty="0"/>
              <a:t>. </a:t>
            </a:r>
          </a:p>
          <a:p>
            <a:pPr lvl="3">
              <a:lnSpc>
                <a:spcPct val="120000"/>
              </a:lnSpc>
            </a:pPr>
            <a:r>
              <a:rPr kumimoji="1" lang="en" altLang="ko-KR" dirty="0"/>
              <a:t>If a </a:t>
            </a:r>
            <a:r>
              <a:rPr kumimoji="1" lang="en" altLang="ko-KR" i="1" dirty="0"/>
              <a:t>power outage </a:t>
            </a:r>
            <a:r>
              <a:rPr kumimoji="1" lang="en" altLang="ko-KR" dirty="0"/>
              <a:t>led to a set of lactate levels being lost, the data are MCAR. </a:t>
            </a:r>
          </a:p>
          <a:p>
            <a:pPr lvl="3">
              <a:lnSpc>
                <a:spcPct val="120000"/>
              </a:lnSpc>
            </a:pPr>
            <a:r>
              <a:rPr kumimoji="1" lang="en" altLang="ko-KR" dirty="0"/>
              <a:t>If nurses are less likely to measure lactate levels in patients with </a:t>
            </a:r>
            <a:r>
              <a:rPr kumimoji="1" lang="en" altLang="ko-KR" i="1" dirty="0"/>
              <a:t>traumatic injury</a:t>
            </a:r>
            <a:r>
              <a:rPr kumimoji="1" lang="en" altLang="ko-KR" dirty="0"/>
              <a:t>, and we record whether patients were admitted with trauma, the data are MAR. </a:t>
            </a:r>
          </a:p>
          <a:p>
            <a:pPr lvl="3">
              <a:lnSpc>
                <a:spcPct val="120000"/>
              </a:lnSpc>
            </a:pPr>
            <a:r>
              <a:rPr kumimoji="1" lang="en" altLang="ko-KR" dirty="0"/>
              <a:t>However, if nurses are less likely to measure lactate levels in patient </a:t>
            </a:r>
            <a:r>
              <a:rPr kumimoji="1" lang="en" altLang="ko-KR" i="1" dirty="0"/>
              <a:t>who they believe have low levels</a:t>
            </a:r>
            <a:r>
              <a:rPr kumimoji="1" lang="en" altLang="ko-KR" dirty="0"/>
              <a:t>, then the lactate measures themselves are MNAR, and the </a:t>
            </a:r>
            <a:r>
              <a:rPr kumimoji="1" lang="en" altLang="ko-KR" i="1" dirty="0"/>
              <a:t>measurement of the signal itself is meaningful</a:t>
            </a:r>
            <a:r>
              <a:rPr kumimoji="1" lang="en" altLang="ko-KR" dirty="0"/>
              <a:t>. </a:t>
            </a:r>
          </a:p>
          <a:p>
            <a:pPr>
              <a:lnSpc>
                <a:spcPct val="120000"/>
              </a:lnSpc>
            </a:pPr>
            <a:endParaRPr kumimoji="1" lang="en" altLang="ko-KR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" altLang="ko-KR" dirty="0">
                <a:solidFill>
                  <a:srgbClr val="FF0000"/>
                </a:solidFill>
              </a:rPr>
              <a:t>The key feature of missing data </a:t>
            </a:r>
            <a:r>
              <a:rPr kumimoji="1" lang="en" altLang="ko-KR" dirty="0"/>
              <a:t>is that there may be </a:t>
            </a:r>
            <a:r>
              <a:rPr kumimoji="1" lang="en" altLang="ko-KR" dirty="0">
                <a:solidFill>
                  <a:srgbClr val="FF0000"/>
                </a:solidFill>
              </a:rPr>
              <a:t>information conveyed by the absence </a:t>
            </a:r>
            <a:r>
              <a:rPr kumimoji="1" lang="en" altLang="ko-KR" dirty="0"/>
              <a:t>of an observation, and </a:t>
            </a:r>
            <a:r>
              <a:rPr kumimoji="1" lang="en" altLang="ko-KR" i="1" dirty="0"/>
              <a:t>ignoring this dependence may lead to models that make incorrect, and even harmful, predictions</a:t>
            </a:r>
            <a:r>
              <a:rPr kumimoji="1" lang="en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2A70A-0CA5-9946-855F-4BB9D550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3.</a:t>
            </a:r>
            <a:r>
              <a:rPr kumimoji="1" lang="ko-KR" altLang="en-US" sz="3600" dirty="0"/>
              <a:t> </a:t>
            </a:r>
            <a:r>
              <a:rPr kumimoji="1" lang="en" altLang="ko-KR" sz="3600" dirty="0"/>
              <a:t>Unique Technical Challenges in Healthcare Tasks</a:t>
            </a:r>
            <a:br>
              <a:rPr kumimoji="1" lang="en" altLang="ko-KR" dirty="0"/>
            </a:br>
            <a:r>
              <a:rPr kumimoji="1" lang="en" altLang="ko-KR" sz="2700" i="1" dirty="0"/>
              <a:t>Make Careful Choices in Defining Outcomes</a:t>
            </a:r>
            <a:endParaRPr kumimoji="1" lang="ko-KR" altLang="en-US" sz="2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1E5EC-9A32-4A49-9A23-A5746DB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dirty="0"/>
              <a:t>Outcomes are often used to create the gold-standard labels needed for supervised prediction tasks, </a:t>
            </a:r>
          </a:p>
          <a:p>
            <a:pPr>
              <a:lnSpc>
                <a:spcPct val="100000"/>
              </a:lnSpc>
            </a:pPr>
            <a:r>
              <a:rPr kumimoji="1" lang="en" altLang="ko-KR" dirty="0"/>
              <a:t>crucial in other settings as well, e.g., to ensure a well-defined cohorts in a clustering task. </a:t>
            </a:r>
          </a:p>
          <a:p>
            <a:pPr>
              <a:lnSpc>
                <a:spcPct val="100000"/>
              </a:lnSpc>
            </a:pPr>
            <a:r>
              <a:rPr kumimoji="1" lang="en" altLang="ko-KR" dirty="0"/>
              <a:t>There are three key factors to consider with outcome definitions: </a:t>
            </a:r>
          </a:p>
          <a:p>
            <a:pPr lvl="1">
              <a:lnSpc>
                <a:spcPct val="100000"/>
              </a:lnSpc>
            </a:pPr>
            <a:r>
              <a:rPr kumimoji="1" lang="en" altLang="ko-KR" dirty="0"/>
              <a:t>creating reliable outcomes, </a:t>
            </a:r>
          </a:p>
          <a:p>
            <a:pPr lvl="1">
              <a:lnSpc>
                <a:spcPct val="100000"/>
              </a:lnSpc>
            </a:pPr>
            <a:r>
              <a:rPr kumimoji="1" lang="en" altLang="ko-KR" dirty="0"/>
              <a:t>understanding the relevance of an outcome clinically, and </a:t>
            </a:r>
          </a:p>
          <a:p>
            <a:pPr lvl="1">
              <a:lnSpc>
                <a:spcPct val="100000"/>
              </a:lnSpc>
            </a:pPr>
            <a:r>
              <a:rPr kumimoji="1" lang="en" altLang="ko-KR" dirty="0"/>
              <a:t>the subtlety of label leakage in clinical data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68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2A70A-0CA5-9946-855F-4BB9D550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3.</a:t>
            </a:r>
            <a:r>
              <a:rPr kumimoji="1" lang="ko-KR" altLang="en-US" sz="3600" dirty="0"/>
              <a:t> </a:t>
            </a:r>
            <a:r>
              <a:rPr kumimoji="1" lang="en" altLang="ko-KR" sz="3600" dirty="0"/>
              <a:t>Unique Technical Challenges in Healthcare Tasks</a:t>
            </a:r>
            <a:br>
              <a:rPr kumimoji="1" lang="en" altLang="ko-KR" dirty="0"/>
            </a:br>
            <a:r>
              <a:rPr kumimoji="1" lang="en" altLang="ko-KR" sz="2700" i="1" dirty="0"/>
              <a:t>Make Careful Choices in Defining Outcomes</a:t>
            </a:r>
            <a:r>
              <a:rPr kumimoji="1" lang="en-US" altLang="ko-KR" sz="2700" i="1" dirty="0"/>
              <a:t>:</a:t>
            </a:r>
            <a:r>
              <a:rPr kumimoji="1" lang="ko-KR" altLang="en-US" sz="2700" i="1" dirty="0"/>
              <a:t> </a:t>
            </a:r>
            <a:br>
              <a:rPr kumimoji="1" lang="en-US" altLang="ko-KR" sz="2700" i="1" dirty="0"/>
            </a:br>
            <a:r>
              <a:rPr kumimoji="1" lang="en" altLang="ko-KR" sz="2800" i="1" dirty="0">
                <a:solidFill>
                  <a:srgbClr val="FF0000"/>
                </a:solidFill>
              </a:rPr>
              <a:t>Create reliable outcomes from</a:t>
            </a:r>
            <a:r>
              <a:rPr kumimoji="1" lang="ko-KR" altLang="en-US" sz="2800" i="1" dirty="0">
                <a:solidFill>
                  <a:srgbClr val="FF0000"/>
                </a:solidFill>
              </a:rPr>
              <a:t> </a:t>
            </a:r>
            <a:r>
              <a:rPr kumimoji="1" lang="en" altLang="ko-KR" sz="2800" i="1" dirty="0">
                <a:solidFill>
                  <a:srgbClr val="FF0000"/>
                </a:solidFill>
              </a:rPr>
              <a:t>heterogeneous source data</a:t>
            </a:r>
            <a:endParaRPr kumimoji="1" lang="ko-KR" altLang="en-US" sz="27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1E5EC-9A32-4A49-9A23-A5746DB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20000"/>
              </a:lnSpc>
            </a:pPr>
            <a:r>
              <a:rPr kumimoji="1" lang="en" altLang="ko-KR" dirty="0"/>
              <a:t>﻿Multiple data sources should be considered when creating labels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EHRs often lack precise structured labels.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structured labels may be available, but unreliable (</a:t>
            </a:r>
            <a:r>
              <a:rPr kumimoji="1" lang="en" altLang="ko-KR" dirty="0" err="1"/>
              <a:t>O’malley</a:t>
            </a:r>
            <a:r>
              <a:rPr kumimoji="1" lang="en" altLang="ko-KR" dirty="0"/>
              <a:t> et al., 2005). </a:t>
            </a:r>
          </a:p>
          <a:p>
            <a:pPr lvl="2">
              <a:lnSpc>
                <a:spcPct val="120000"/>
              </a:lnSpc>
            </a:pPr>
            <a:r>
              <a:rPr kumimoji="1" lang="en-US" altLang="ko-KR" sz="1600" dirty="0"/>
              <a:t>(e.g.)</a:t>
            </a:r>
            <a:r>
              <a:rPr kumimoji="1" lang="en" altLang="ko-KR" sz="1600" dirty="0"/>
              <a:t> a diagnostic </a:t>
            </a:r>
            <a:r>
              <a:rPr kumimoji="1" lang="en" altLang="ko-KR" sz="1600" i="1" dirty="0"/>
              <a:t>clinical code for pneumonia </a:t>
            </a:r>
            <a:r>
              <a:rPr kumimoji="1" lang="en" altLang="ko-KR" sz="1600" dirty="0"/>
              <a:t>could mean a patient was </a:t>
            </a:r>
            <a:r>
              <a:rPr kumimoji="1" lang="en" altLang="ko-KR" sz="1600" i="1" dirty="0"/>
              <a:t>screened </a:t>
            </a:r>
            <a:r>
              <a:rPr kumimoji="1" lang="en" altLang="ko-KR" sz="1600" dirty="0"/>
              <a:t>for pneumonia rather than that they actually </a:t>
            </a:r>
            <a:r>
              <a:rPr kumimoji="1" lang="en" altLang="ko-KR" sz="1600" i="1" dirty="0"/>
              <a:t>had pneumonia</a:t>
            </a:r>
            <a:r>
              <a:rPr kumimoji="1" lang="en" altLang="ko-KR" sz="1600" dirty="0"/>
              <a:t>, e.g., a 2013 study found that </a:t>
            </a:r>
            <a:r>
              <a:rPr kumimoji="1" lang="en" altLang="ko-KR" sz="1600" dirty="0">
                <a:solidFill>
                  <a:srgbClr val="0070C0"/>
                </a:solidFill>
              </a:rPr>
              <a:t>sensitivity and specificity</a:t>
            </a:r>
            <a:r>
              <a:rPr kumimoji="1" lang="en" altLang="ko-KR" sz="1600" dirty="0"/>
              <a:t> for a community-acquired pneumonia diagnostic code could be as low as 60% and 75%, respectively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Pool different data types and obtain a more reliable label is known as </a:t>
            </a:r>
            <a:r>
              <a:rPr kumimoji="1" lang="en" altLang="ko-KR" dirty="0">
                <a:solidFill>
                  <a:srgbClr val="FF0000"/>
                </a:solidFill>
              </a:rPr>
              <a:t>phenotyping</a:t>
            </a:r>
            <a:r>
              <a:rPr kumimoji="1" lang="en" altLang="ko-KR" dirty="0"/>
              <a:t> (</a:t>
            </a:r>
            <a:r>
              <a:rPr kumimoji="1" lang="en" altLang="ko-KR" dirty="0" err="1"/>
              <a:t>Richesson</a:t>
            </a:r>
            <a:r>
              <a:rPr kumimoji="1" lang="en" altLang="ko-KR" dirty="0"/>
              <a:t> et al., 2013), and is an important </a:t>
            </a:r>
            <a:r>
              <a:rPr kumimoji="1" lang="en" altLang="ko-KR" dirty="0">
                <a:solidFill>
                  <a:srgbClr val="0070C0"/>
                </a:solidFill>
              </a:rPr>
              <a:t>subfield of machine learning </a:t>
            </a:r>
            <a:r>
              <a:rPr kumimoji="1" lang="en" altLang="ko-KR" dirty="0"/>
              <a:t>in healthcare (Halpern et al., 2016; Yu et al., 2017).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need to integrate the </a:t>
            </a:r>
            <a:r>
              <a:rPr kumimoji="1" lang="en" altLang="ko-KR" dirty="0">
                <a:solidFill>
                  <a:srgbClr val="0070C0"/>
                </a:solidFill>
              </a:rPr>
              <a:t>rich information available in clinical notes</a:t>
            </a:r>
            <a:r>
              <a:rPr kumimoji="1" lang="en" altLang="ko-KR" dirty="0"/>
              <a:t>, and building </a:t>
            </a:r>
            <a:r>
              <a:rPr kumimoji="1" lang="en" altLang="ko-KR" dirty="0">
                <a:solidFill>
                  <a:srgbClr val="0070C0"/>
                </a:solidFill>
              </a:rPr>
              <a:t>NLP pipelines to extract information </a:t>
            </a:r>
            <a:r>
              <a:rPr kumimoji="1" lang="en" altLang="ko-KR" dirty="0"/>
              <a:t>from </a:t>
            </a:r>
            <a:r>
              <a:rPr kumimoji="1" lang="en" altLang="ko-KR" dirty="0">
                <a:solidFill>
                  <a:srgbClr val="0070C0"/>
                </a:solidFill>
              </a:rPr>
              <a:t>unstructured </a:t>
            </a:r>
            <a:r>
              <a:rPr kumimoji="1" lang="en" altLang="ko-KR" dirty="0"/>
              <a:t>clinical text accurately is an active subject of research (</a:t>
            </a:r>
            <a:r>
              <a:rPr kumimoji="1" lang="en" altLang="ko-KR" dirty="0" err="1"/>
              <a:t>Savova</a:t>
            </a:r>
            <a:r>
              <a:rPr kumimoji="1" lang="en" altLang="ko-KR" dirty="0"/>
              <a:t> et al., 2010)</a:t>
            </a:r>
          </a:p>
        </p:txBody>
      </p:sp>
    </p:spTree>
    <p:extLst>
      <p:ext uri="{BB962C8B-B14F-4D97-AF65-F5344CB8AC3E}">
        <p14:creationId xmlns:p14="http://schemas.microsoft.com/office/powerpoint/2010/main" val="407067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2A70A-0CA5-9946-855F-4BB9D550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3.</a:t>
            </a:r>
            <a:r>
              <a:rPr kumimoji="1" lang="ko-KR" altLang="en-US" sz="3600" dirty="0"/>
              <a:t> </a:t>
            </a:r>
            <a:r>
              <a:rPr kumimoji="1" lang="en" altLang="ko-KR" sz="3600" dirty="0"/>
              <a:t>Unique Technical Challenges in Healthcare Tasks</a:t>
            </a:r>
            <a:br>
              <a:rPr kumimoji="1" lang="en" altLang="ko-KR" dirty="0"/>
            </a:br>
            <a:r>
              <a:rPr kumimoji="1" lang="en" altLang="ko-KR" sz="2700" i="1" dirty="0"/>
              <a:t>Make Careful Choices in Defining Outcomes</a:t>
            </a:r>
            <a:r>
              <a:rPr kumimoji="1" lang="en-US" altLang="ko-KR" sz="2700" i="1" dirty="0"/>
              <a:t>:</a:t>
            </a:r>
            <a:r>
              <a:rPr kumimoji="1" lang="ko-KR" altLang="en-US" sz="2700" i="1" dirty="0"/>
              <a:t> </a:t>
            </a:r>
            <a:br>
              <a:rPr kumimoji="1" lang="en-US" altLang="ko-KR" sz="2700" i="1" dirty="0"/>
            </a:br>
            <a:r>
              <a:rPr kumimoji="1" lang="en" altLang="ko-KR" sz="2800" i="1" dirty="0">
                <a:solidFill>
                  <a:srgbClr val="FF0000"/>
                </a:solidFill>
              </a:rPr>
              <a:t>Understand the outcome in context of a healthcare system</a:t>
            </a:r>
            <a:endParaRPr kumimoji="1" lang="ko-KR" altLang="en-US" sz="27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1E5EC-9A32-4A49-9A23-A5746DB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00000"/>
              </a:lnSpc>
            </a:pPr>
            <a:r>
              <a:rPr kumimoji="1" lang="en" altLang="ko-KR" dirty="0"/>
              <a:t>As the field’s understanding evolves, so does the definition</a:t>
            </a:r>
            <a:r>
              <a:rPr kumimoji="1" lang="en-US" altLang="ko-KR" dirty="0"/>
              <a:t>/understanding of a disease</a:t>
            </a:r>
            <a:r>
              <a:rPr kumimoji="1" lang="en" altLang="ko-KR" dirty="0"/>
              <a:t> </a:t>
            </a:r>
          </a:p>
          <a:p>
            <a:pPr lvl="2">
              <a:lnSpc>
                <a:spcPct val="100000"/>
              </a:lnSpc>
            </a:pPr>
            <a:r>
              <a:rPr kumimoji="1" lang="en" altLang="ko-KR" dirty="0"/>
              <a:t>(e.g.) </a:t>
            </a:r>
            <a:r>
              <a:rPr kumimoji="1" lang="en" altLang="ko-KR" dirty="0">
                <a:solidFill>
                  <a:srgbClr val="FF0000"/>
                </a:solidFill>
              </a:rPr>
              <a:t>acute kidney injury (AKI</a:t>
            </a:r>
            <a:r>
              <a:rPr kumimoji="1" lang="en" altLang="ko-KR" dirty="0"/>
              <a:t>) is an important critical illness with </a:t>
            </a:r>
            <a:r>
              <a:rPr kumimoji="1" lang="en" altLang="ko-KR" dirty="0">
                <a:solidFill>
                  <a:srgbClr val="0070C0"/>
                </a:solidFill>
              </a:rPr>
              <a:t>two recent definitions</a:t>
            </a:r>
            <a:r>
              <a:rPr kumimoji="1" lang="en" altLang="ko-KR" dirty="0"/>
              <a:t>: RIFLE and KDIGO (Ricci et al., 2008; </a:t>
            </a:r>
            <a:r>
              <a:rPr kumimoji="1" lang="en" altLang="ko-KR" dirty="0" err="1"/>
              <a:t>Khwaja</a:t>
            </a:r>
            <a:r>
              <a:rPr kumimoji="1" lang="en" altLang="ko-KR" dirty="0"/>
              <a:t>, 2012). </a:t>
            </a:r>
          </a:p>
          <a:p>
            <a:pPr lvl="2">
              <a:lnSpc>
                <a:spcPct val="100000"/>
              </a:lnSpc>
            </a:pPr>
            <a:r>
              <a:rPr kumimoji="1" lang="en" altLang="ko-KR" dirty="0">
                <a:solidFill>
                  <a:srgbClr val="FF0000"/>
                </a:solidFill>
              </a:rPr>
              <a:t>septic shock</a:t>
            </a:r>
            <a:r>
              <a:rPr kumimoji="1" lang="en" altLang="ko-KR" dirty="0"/>
              <a:t> has received considerable attention from machine learning researchers (e.g., Henry et al. 2015; </a:t>
            </a:r>
            <a:r>
              <a:rPr kumimoji="1" lang="en" altLang="ko-KR" dirty="0" err="1"/>
              <a:t>Futoma</a:t>
            </a:r>
            <a:r>
              <a:rPr kumimoji="1" lang="en" altLang="ko-KR" dirty="0"/>
              <a:t> et al. 2017), and has been </a:t>
            </a:r>
            <a:r>
              <a:rPr kumimoji="1" lang="en" altLang="ko-KR" dirty="0">
                <a:solidFill>
                  <a:srgbClr val="0070C0"/>
                </a:solidFill>
              </a:rPr>
              <a:t>redefined several times over the last two decades </a:t>
            </a:r>
            <a:r>
              <a:rPr kumimoji="1" lang="en" altLang="ko-KR" dirty="0"/>
              <a:t>(Levy et al., 2003; Dellinger et al., 2013; Singer et al., 2016). </a:t>
            </a:r>
          </a:p>
          <a:p>
            <a:pPr lvl="1">
              <a:lnSpc>
                <a:spcPct val="100000"/>
              </a:lnSpc>
            </a:pPr>
            <a:r>
              <a:rPr kumimoji="1" lang="en" altLang="ko-KR" dirty="0"/>
              <a:t>tempting to use the </a:t>
            </a:r>
            <a:r>
              <a:rPr kumimoji="1" lang="en" altLang="ko-KR" dirty="0">
                <a:solidFill>
                  <a:srgbClr val="0070C0"/>
                </a:solidFill>
              </a:rPr>
              <a:t>actual behavior of clinicians as correct labels</a:t>
            </a:r>
            <a:r>
              <a:rPr kumimoji="1" lang="en" altLang="ko-KR" dirty="0"/>
              <a:t>, but it is important to remember that they </a:t>
            </a:r>
            <a:r>
              <a:rPr kumimoji="1" lang="en" altLang="ko-KR" dirty="0">
                <a:solidFill>
                  <a:srgbClr val="0070C0"/>
                </a:solidFill>
              </a:rPr>
              <a:t>may not be</a:t>
            </a:r>
            <a:r>
              <a:rPr kumimoji="1" lang="en" altLang="ko-KR" dirty="0"/>
              <a:t>. </a:t>
            </a:r>
          </a:p>
          <a:p>
            <a:pPr lvl="2">
              <a:lnSpc>
                <a:spcPct val="100000"/>
              </a:lnSpc>
            </a:pPr>
            <a:r>
              <a:rPr kumimoji="1" lang="en" altLang="ko-KR" dirty="0"/>
              <a:t>(e.g.) work that targets prediction of clinical actions must carefully consider </a:t>
            </a:r>
            <a:r>
              <a:rPr kumimoji="1" lang="en" altLang="ko-KR" dirty="0">
                <a:solidFill>
                  <a:srgbClr val="0070C0"/>
                </a:solidFill>
              </a:rPr>
              <a:t>whether the treatments are good labels</a:t>
            </a:r>
            <a:r>
              <a:rPr kumimoji="1" lang="en" altLang="ko-KR" dirty="0"/>
              <a:t>, and whether “incorrect predictions” are in fact forecasting treatments that would have been given by other clinicians rather than treatments that would optimally treat the patient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22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2A70A-0CA5-9946-855F-4BB9D550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3.</a:t>
            </a:r>
            <a:r>
              <a:rPr kumimoji="1" lang="ko-KR" altLang="en-US" sz="3600" dirty="0"/>
              <a:t> </a:t>
            </a:r>
            <a:r>
              <a:rPr kumimoji="1" lang="en" altLang="ko-KR" sz="3600" dirty="0"/>
              <a:t>Unique Technical Challenges in Healthcare Tasks</a:t>
            </a:r>
            <a:br>
              <a:rPr kumimoji="1" lang="en" altLang="ko-KR" dirty="0"/>
            </a:br>
            <a:r>
              <a:rPr kumimoji="1" lang="en" altLang="ko-KR" sz="2700" i="1" dirty="0"/>
              <a:t>Make Careful Choices in Defining Outcomes</a:t>
            </a:r>
            <a:r>
              <a:rPr kumimoji="1" lang="en-US" altLang="ko-KR" sz="2700" i="1" dirty="0"/>
              <a:t>:</a:t>
            </a:r>
            <a:r>
              <a:rPr kumimoji="1" lang="ko-KR" altLang="en-US" sz="2700" i="1" dirty="0"/>
              <a:t> </a:t>
            </a:r>
            <a:br>
              <a:rPr kumimoji="1" lang="en" altLang="ko-KR" sz="2800" i="1" dirty="0">
                <a:solidFill>
                  <a:srgbClr val="FF0000"/>
                </a:solidFill>
              </a:rPr>
            </a:br>
            <a:r>
              <a:rPr kumimoji="1" lang="en" altLang="ko-KR" sz="2800" i="1" dirty="0">
                <a:solidFill>
                  <a:srgbClr val="FF0000"/>
                </a:solidFill>
              </a:rPr>
              <a:t>Beware of label leakage</a:t>
            </a:r>
            <a:endParaRPr kumimoji="1" lang="ko-KR" altLang="en-US" sz="27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1E5EC-9A32-4A49-9A23-A5746DB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lnSpc>
                <a:spcPct val="100000"/>
              </a:lnSpc>
            </a:pPr>
            <a:r>
              <a:rPr kumimoji="1" lang="en" altLang="ko-KR" dirty="0"/>
              <a:t>﻿The information collected in an individual’s hospital: </a:t>
            </a:r>
            <a:r>
              <a:rPr kumimoji="1" lang="en" altLang="ko-KR" dirty="0">
                <a:solidFill>
                  <a:srgbClr val="FF0000"/>
                </a:solidFill>
              </a:rPr>
              <a:t>tightly coupled across time</a:t>
            </a:r>
            <a:r>
              <a:rPr kumimoji="1" lang="en" altLang="ko-KR" dirty="0"/>
              <a:t>, this result in information about the targeted task outcome</a:t>
            </a:r>
            <a:r>
              <a:rPr kumimoji="1" lang="en" altLang="ko-KR" dirty="0">
                <a:solidFill>
                  <a:srgbClr val="FF0000"/>
                </a:solidFill>
              </a:rPr>
              <a:t> leaking back into possible features </a:t>
            </a:r>
            <a:r>
              <a:rPr kumimoji="1" lang="en" altLang="ko-KR" dirty="0"/>
              <a:t>(e.g., </a:t>
            </a:r>
            <a:r>
              <a:rPr kumimoji="1" lang="en" altLang="ko-KR" dirty="0" err="1"/>
              <a:t>Razavian</a:t>
            </a:r>
            <a:r>
              <a:rPr kumimoji="1" lang="en" altLang="ko-KR" dirty="0"/>
              <a:t> et al. 2016). </a:t>
            </a:r>
          </a:p>
          <a:p>
            <a:pPr lvl="1">
              <a:lnSpc>
                <a:spcPct val="100000"/>
              </a:lnSpc>
            </a:pPr>
            <a:r>
              <a:rPr kumimoji="1" lang="en" altLang="ko-KR" dirty="0"/>
              <a:t>While exploiting such relationships between features and targets is a goal of learning, </a:t>
            </a:r>
            <a:r>
              <a:rPr kumimoji="1" lang="en" altLang="ko-KR" dirty="0">
                <a:solidFill>
                  <a:srgbClr val="0070C0"/>
                </a:solidFill>
              </a:rPr>
              <a:t>information leakage can render a prediction useless</a:t>
            </a:r>
            <a:r>
              <a:rPr kumimoji="1" lang="en" altLang="ko-KR" dirty="0"/>
              <a:t>. </a:t>
            </a:r>
          </a:p>
          <a:p>
            <a:pPr lvl="2">
              <a:lnSpc>
                <a:spcPct val="100000"/>
              </a:lnSpc>
            </a:pPr>
            <a:r>
              <a:rPr kumimoji="1" lang="en" altLang="ko-KR" dirty="0"/>
              <a:t>(e.g.) consider predicting mortality of hospital patients using all available data up until their time of death. Such a task could lead to a pathological prediction rule — “if the ventilator is turned off in the preceding hour, predict death.” </a:t>
            </a:r>
          </a:p>
          <a:p>
            <a:pPr lvl="3">
              <a:lnSpc>
                <a:spcPct val="100000"/>
              </a:lnSpc>
            </a:pPr>
            <a:r>
              <a:rPr kumimoji="1" lang="en" altLang="ko-KR" dirty="0"/>
              <a:t>This commonly happens when patients and their families decide to withdraw care at a terminal stage of illness. </a:t>
            </a:r>
          </a:p>
          <a:p>
            <a:pPr lvl="2">
              <a:lnSpc>
                <a:spcPct val="100000"/>
              </a:lnSpc>
            </a:pPr>
            <a:r>
              <a:rPr kumimoji="1" lang="en" altLang="ko-KR" dirty="0"/>
              <a:t>A machine learning </a:t>
            </a:r>
            <a:r>
              <a:rPr kumimoji="1" lang="en" altLang="ko-KR" dirty="0">
                <a:solidFill>
                  <a:srgbClr val="0070C0"/>
                </a:solidFill>
              </a:rPr>
              <a:t>algorithm trained naively </a:t>
            </a:r>
            <a:r>
              <a:rPr kumimoji="1" lang="en" altLang="ko-KR" dirty="0"/>
              <a:t>on this signal would have extremely high predictive performance by nearly any metric, yet would have absolutely no clinical utility.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94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R" sz="3200" dirty="0"/>
              <a:t>﻿</a:t>
            </a:r>
            <a:r>
              <a:rPr kumimoji="1" lang="en-US" altLang="ko-KR" sz="3200" dirty="0"/>
              <a:t>4.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Addressing a Hierarchy of Healthcare Opportunities</a:t>
            </a:r>
            <a:endParaRPr kumimoji="1"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ko-KR" dirty="0"/>
              <a:t>﻿goals should be clearly identified and validated as worth solving. </a:t>
            </a:r>
          </a:p>
          <a:p>
            <a:r>
              <a:rPr kumimoji="1" lang="en" altLang="ko-KR" dirty="0"/>
              <a:t>potential healthcare opportunities into three high-level categories: </a:t>
            </a:r>
          </a:p>
          <a:p>
            <a:pPr lvl="1"/>
            <a:r>
              <a:rPr kumimoji="1" lang="en" altLang="ko-KR" dirty="0"/>
              <a:t>automating clinical tasks, </a:t>
            </a:r>
          </a:p>
          <a:p>
            <a:pPr lvl="1"/>
            <a:r>
              <a:rPr kumimoji="1" lang="en" altLang="ko-KR" dirty="0"/>
              <a:t>providing clinical support, and </a:t>
            </a:r>
          </a:p>
          <a:p>
            <a:pPr lvl="1"/>
            <a:r>
              <a:rPr kumimoji="1" lang="en" altLang="ko-KR" dirty="0"/>
              <a:t>expanding clinical capacities.</a:t>
            </a:r>
          </a:p>
        </p:txBody>
      </p:sp>
    </p:spTree>
    <p:extLst>
      <p:ext uri="{BB962C8B-B14F-4D97-AF65-F5344CB8AC3E}">
        <p14:creationId xmlns:p14="http://schemas.microsoft.com/office/powerpoint/2010/main" val="242544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R" sz="3200" dirty="0"/>
              <a:t>﻿</a:t>
            </a:r>
            <a:r>
              <a:rPr kumimoji="1" lang="en-US" altLang="ko-KR" sz="3200" dirty="0"/>
              <a:t>4.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Addressing a Hierarchy of Healthcare Opportunities</a:t>
            </a:r>
            <a:br>
              <a:rPr kumimoji="1" lang="en" altLang="ko-KR" sz="3200" dirty="0"/>
            </a:br>
            <a:r>
              <a:rPr kumimoji="1" lang="en" altLang="ko-KR" sz="2000" i="1" dirty="0"/>
              <a:t>﻿Clinical Task Automation: Automating clinical tasks during diagnosis and treatment</a:t>
            </a:r>
            <a:endParaRPr kumimoji="1" lang="ko-KR" altLang="en-US" sz="2000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low-hanging fruit for machine learning researchers.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automation encompasses a class of work that clinicians currently do.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well-defined (i.e., known input and output spaces), and thus require the least amount of domain adaptation and investment.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The evaluation of task replacement is also straightforward —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models map directly onto a task or decision that clinicians are currently capable of doing with a high degree of accuracy, and performance should be measured against existing standards.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algorithms should replace clinical staff, but rather </a:t>
            </a:r>
            <a:r>
              <a:rPr kumimoji="1" lang="en" altLang="ko-KR" dirty="0">
                <a:solidFill>
                  <a:srgbClr val="0070C0"/>
                </a:solidFill>
              </a:rPr>
              <a:t>be used to optimize the clinical workflow</a:t>
            </a:r>
            <a:r>
              <a:rPr kumimoji="1" lang="en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Clinical roles </a:t>
            </a:r>
            <a:r>
              <a:rPr kumimoji="1" lang="en" altLang="ko-KR" dirty="0"/>
              <a:t>will likely </a:t>
            </a:r>
            <a:r>
              <a:rPr kumimoji="1" lang="en" altLang="ko-KR" dirty="0">
                <a:solidFill>
                  <a:srgbClr val="0070C0"/>
                </a:solidFill>
              </a:rPr>
              <a:t>evolve </a:t>
            </a:r>
            <a:r>
              <a:rPr kumimoji="1" lang="en" altLang="ko-KR" dirty="0"/>
              <a:t>as these techniques improve, </a:t>
            </a:r>
            <a:r>
              <a:rPr kumimoji="1" lang="en" altLang="ko-KR" dirty="0">
                <a:solidFill>
                  <a:srgbClr val="0070C0"/>
                </a:solidFill>
              </a:rPr>
              <a:t>empowering staff to spend more time on patient interaction and well-being </a:t>
            </a:r>
            <a:r>
              <a:rPr kumimoji="1" lang="en" altLang="ko-KR" dirty="0"/>
              <a:t>(Jha and </a:t>
            </a:r>
            <a:r>
              <a:rPr kumimoji="1" lang="en" altLang="ko-KR" dirty="0" err="1"/>
              <a:t>Topol</a:t>
            </a:r>
            <a:r>
              <a:rPr kumimoji="1" lang="en" altLang="ko-KR" dirty="0"/>
              <a:t>, 2016).</a:t>
            </a:r>
          </a:p>
        </p:txBody>
      </p:sp>
    </p:spTree>
    <p:extLst>
      <p:ext uri="{BB962C8B-B14F-4D97-AF65-F5344CB8AC3E}">
        <p14:creationId xmlns:p14="http://schemas.microsoft.com/office/powerpoint/2010/main" val="257359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R" sz="3200" dirty="0"/>
              <a:t>﻿</a:t>
            </a:r>
            <a:r>
              <a:rPr kumimoji="1" lang="en-US" altLang="ko-KR" sz="3200" dirty="0"/>
              <a:t>4.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Addressing a Hierarchy of Healthcare Opportunities</a:t>
            </a:r>
            <a:br>
              <a:rPr kumimoji="1" lang="en" altLang="ko-KR" sz="3200" dirty="0"/>
            </a:br>
            <a:r>
              <a:rPr kumimoji="1" lang="en" altLang="ko-KR" sz="2000" i="1" dirty="0"/>
              <a:t>﻿Clinical Task Automation: Automating clinical tasks during diagnosis and treatment</a:t>
            </a: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﻿</a:t>
            </a:r>
            <a:r>
              <a:rPr kumimoji="1" lang="en" altLang="ko-KR" i="1" dirty="0">
                <a:solidFill>
                  <a:srgbClr val="FF0000"/>
                </a:solidFill>
              </a:rPr>
              <a:t>﻿Automating medical image evaluation</a:t>
            </a:r>
            <a:endParaRPr kumimoji="1" lang="en" altLang="ko-KR" dirty="0"/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Medical imaging</a:t>
            </a:r>
            <a:r>
              <a:rPr kumimoji="1" lang="en-US" altLang="ko-KR" dirty="0"/>
              <a:t>:</a:t>
            </a:r>
            <a:r>
              <a:rPr kumimoji="1" lang="en" altLang="ko-KR" dirty="0"/>
              <a:t> to map from a fixed input space (e.g. the images) to an output (e.g. the diagnosis).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There have been several recent successes in applying deep learning to medical imaging tasks. </a:t>
            </a:r>
          </a:p>
          <a:p>
            <a:pPr>
              <a:lnSpc>
                <a:spcPct val="120000"/>
              </a:lnSpc>
            </a:pPr>
            <a:r>
              <a:rPr kumimoji="1" lang="en" altLang="ko-KR" i="1" dirty="0">
                <a:solidFill>
                  <a:srgbClr val="FF0000"/>
                </a:solidFill>
              </a:rPr>
              <a:t>﻿Automating routine processes.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automating routine clinical processes stands to reduce the burden place on clinical staff who are already pressed for time. </a:t>
            </a:r>
          </a:p>
          <a:p>
            <a:pPr lvl="2">
              <a:lnSpc>
                <a:spcPct val="120000"/>
              </a:lnSpc>
            </a:pPr>
            <a:r>
              <a:rPr kumimoji="1" lang="en-US" altLang="ko-KR" dirty="0"/>
              <a:t>(e.g.)</a:t>
            </a:r>
            <a:r>
              <a:rPr kumimoji="1" lang="en" altLang="ko-KR" dirty="0"/>
              <a:t> prioritizing triage order in the emergency department is often left to staff (</a:t>
            </a:r>
            <a:r>
              <a:rPr kumimoji="1" lang="en" altLang="ko-KR" dirty="0" err="1"/>
              <a:t>Ieraci</a:t>
            </a:r>
            <a:r>
              <a:rPr kumimoji="1" lang="en" altLang="ko-KR" dirty="0"/>
              <a:t> et al., 2008), but could be done algorithmically.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Likewise, summarizing the contents of patients’ medical records (McCoy et al., 2018) is a time-consuming, but valuable, task.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(e.g.) when hospital staff are unsure about patient’s disease status, they may call for an infectious disease consultation in which a specialist meticulously reviews all the available patient data, and manually summarizes disparate sources into a series of recommended tests and treatments (</a:t>
            </a:r>
            <a:r>
              <a:rPr kumimoji="1" lang="en" altLang="ko-KR" dirty="0" err="1"/>
              <a:t>Forsblom</a:t>
            </a:r>
            <a:r>
              <a:rPr kumimoji="1" lang="en" altLang="ko-KR" dirty="0"/>
              <a:t>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165349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571A97-B050-5549-86EA-269DDFB1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0"/>
            <a:ext cx="9077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3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R" sz="3200" dirty="0"/>
              <a:t>﻿</a:t>
            </a:r>
            <a:r>
              <a:rPr kumimoji="1" lang="en-US" altLang="ko-KR" sz="3200" dirty="0"/>
              <a:t>4.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Addressing a Hierarchy of Healthcare Opportunities</a:t>
            </a:r>
            <a:br>
              <a:rPr kumimoji="1" lang="en" altLang="ko-KR" sz="3200" dirty="0"/>
            </a:br>
            <a:r>
              <a:rPr kumimoji="1" lang="en" altLang="ko-KR" sz="2000" i="1" dirty="0"/>
              <a:t>Clinical Support and Augmentation: Optimizing clinical decision and practice support</a:t>
            </a: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support requires </a:t>
            </a:r>
            <a:r>
              <a:rPr kumimoji="1" lang="en" altLang="ko-KR" dirty="0">
                <a:solidFill>
                  <a:srgbClr val="0070C0"/>
                </a:solidFill>
              </a:rPr>
              <a:t>understanding clinical pain points </a:t>
            </a:r>
            <a:r>
              <a:rPr kumimoji="1" lang="en" altLang="ko-KR" dirty="0"/>
              <a:t>and working with clinical staff to understand appropriate input data, output targets and evaluation functions.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work that often suffers due to real-world </a:t>
            </a:r>
            <a:r>
              <a:rPr kumimoji="1" lang="en" altLang="ko-KR" dirty="0">
                <a:solidFill>
                  <a:srgbClr val="0070C0"/>
                </a:solidFill>
              </a:rPr>
              <a:t>constraints on time and resources</a:t>
            </a:r>
            <a:r>
              <a:rPr kumimoji="1" lang="en" altLang="ko-KR" dirty="0"/>
              <a:t>, often leading to information loss and errors (e.g., mistaken </a:t>
            </a:r>
            <a:r>
              <a:rPr kumimoji="1" lang="en" altLang="ko-KR" i="1" dirty="0"/>
              <a:t>patient identification, flawed interpretations, or incorrect recall </a:t>
            </a:r>
            <a:r>
              <a:rPr kumimoji="1" lang="en" altLang="ko-KR" dirty="0"/>
              <a:t>(</a:t>
            </a:r>
            <a:r>
              <a:rPr kumimoji="1" lang="en" altLang="ko-KR" dirty="0" err="1"/>
              <a:t>Shneiderman</a:t>
            </a:r>
            <a:r>
              <a:rPr kumimoji="1" lang="en" altLang="ko-KR" dirty="0"/>
              <a:t> et al., 2013))</a:t>
            </a:r>
          </a:p>
          <a:p>
            <a:pPr>
              <a:lnSpc>
                <a:spcPct val="120000"/>
              </a:lnSpc>
            </a:pPr>
            <a:r>
              <a:rPr kumimoji="1" lang="en" altLang="ko-KR" i="1" dirty="0">
                <a:solidFill>
                  <a:srgbClr val="FF0000"/>
                </a:solidFill>
              </a:rPr>
              <a:t>﻿Standardizing clinical processes.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﻿Variations in clinical training </a:t>
            </a:r>
            <a:r>
              <a:rPr kumimoji="1" lang="en" altLang="ko-KR" dirty="0"/>
              <a:t>and experience lead to </a:t>
            </a:r>
            <a:r>
              <a:rPr kumimoji="1" lang="en" altLang="ko-KR" dirty="0">
                <a:solidFill>
                  <a:srgbClr val="0070C0"/>
                </a:solidFill>
              </a:rPr>
              <a:t>ranges of treatment choices </a:t>
            </a:r>
            <a:r>
              <a:rPr kumimoji="1" lang="en" altLang="ko-KR" dirty="0"/>
              <a:t>that may not be optimal for targeting the underlying maladies of a patient’s state.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(e.g.) clinical staff unsure which medication sets or doses are most appropriate for a patient.  past work has examined recommending both standardized order sets to help care staff quickly assess what medications they may have missed and default dosages to avoid dangerous dosing</a:t>
            </a:r>
          </a:p>
          <a:p>
            <a:pPr>
              <a:lnSpc>
                <a:spcPct val="120000"/>
              </a:lnSpc>
            </a:pPr>
            <a:r>
              <a:rPr kumimoji="1" lang="en" altLang="ko-KR" i="1" dirty="0">
                <a:solidFill>
                  <a:srgbClr val="FF0000"/>
                </a:solidFill>
              </a:rPr>
              <a:t>﻿Integrating fragmented records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﻿Finite resources can also lead to a lack of communication and coordination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(e.g.) often fragmented, take years to identify </a:t>
            </a:r>
            <a:r>
              <a:rPr kumimoji="1" lang="en" altLang="ko-KR" dirty="0">
                <a:solidFill>
                  <a:srgbClr val="0070C0"/>
                </a:solidFill>
              </a:rPr>
              <a:t>domestic abuse survivors </a:t>
            </a:r>
            <a:r>
              <a:rPr kumimoji="1" lang="en" altLang="ko-KR" dirty="0"/>
              <a:t>because any single clinical visit in isolation will be consistent with many other likely causes (e.g. admission to an emergency department due to bruising is consistent with a spontaneous fall).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Only a </a:t>
            </a:r>
            <a:r>
              <a:rPr kumimoji="1" lang="en" altLang="ko-KR" dirty="0">
                <a:solidFill>
                  <a:srgbClr val="0070C0"/>
                </a:solidFill>
              </a:rPr>
              <a:t>thorough review </a:t>
            </a:r>
            <a:r>
              <a:rPr kumimoji="1" lang="en" altLang="ko-KR" dirty="0"/>
              <a:t>of a patient’s record will demonstrate the pattern of </a:t>
            </a:r>
            <a:r>
              <a:rPr kumimoji="1" lang="en" altLang="ko-KR" dirty="0">
                <a:solidFill>
                  <a:srgbClr val="0070C0"/>
                </a:solidFill>
              </a:rPr>
              <a:t>repeated admissions and other indicators </a:t>
            </a:r>
            <a:r>
              <a:rPr kumimoji="1" lang="en" altLang="ko-KR" dirty="0"/>
              <a:t>(</a:t>
            </a:r>
            <a:r>
              <a:rPr kumimoji="1" lang="en" altLang="ko-KR" dirty="0" err="1"/>
              <a:t>Kyriacou</a:t>
            </a:r>
            <a:r>
              <a:rPr kumimoji="1" lang="en" altLang="ko-KR" dirty="0"/>
              <a:t> et al., 1999) (e.g., </a:t>
            </a:r>
            <a:r>
              <a:rPr kumimoji="1" lang="en" altLang="ko-KR" dirty="0" err="1"/>
              <a:t>parters</a:t>
            </a:r>
            <a:r>
              <a:rPr kumimoji="1" lang="en" altLang="ko-KR" dirty="0"/>
              <a:t>’ alcohol abuse).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machine learning can be a powerful tool in aiding clinical staff by identifying patients with high risk, e.g., identifying domestic abuse up to 30 months in advance of the healthcare system (Reis et al., 2009).</a:t>
            </a:r>
          </a:p>
        </p:txBody>
      </p:sp>
    </p:spTree>
    <p:extLst>
      <p:ext uri="{BB962C8B-B14F-4D97-AF65-F5344CB8AC3E}">
        <p14:creationId xmlns:p14="http://schemas.microsoft.com/office/powerpoint/2010/main" val="5355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sz="3200" dirty="0"/>
              <a:t>﻿</a:t>
            </a:r>
            <a:r>
              <a:rPr kumimoji="1" lang="en-US" altLang="ko-KR" sz="3200" dirty="0"/>
              <a:t>4.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Addressing a Hierarchy of Healthcare Opportunities</a:t>
            </a:r>
            <a:br>
              <a:rPr kumimoji="1" lang="en" altLang="ko-KR" sz="3200" dirty="0"/>
            </a:br>
            <a:r>
              <a:rPr kumimoji="1" lang="en" altLang="ko-KR" sz="2000" i="1" dirty="0"/>
              <a:t>Expanding Clinical Capacities: New horizons in screening, diagnosis and treatment</a:t>
            </a: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opportunity to give the healthcare system a new set of capacities that deliver healthcare in better and smarter ways.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require the most involvement with clinical collaborators; as researchers work to </a:t>
            </a:r>
            <a:r>
              <a:rPr kumimoji="1" lang="en" altLang="ko-KR" dirty="0">
                <a:solidFill>
                  <a:srgbClr val="0070C0"/>
                </a:solidFill>
              </a:rPr>
              <a:t>create new tools </a:t>
            </a:r>
            <a:r>
              <a:rPr kumimoji="1" lang="en" altLang="ko-KR" dirty="0"/>
              <a:t>using previously unavailable or unused data, impact should be measured both in </a:t>
            </a:r>
            <a:r>
              <a:rPr kumimoji="1" lang="en" altLang="ko-KR" dirty="0">
                <a:solidFill>
                  <a:srgbClr val="0070C0"/>
                </a:solidFill>
              </a:rPr>
              <a:t>innovation and clinical value</a:t>
            </a:r>
            <a:r>
              <a:rPr kumimoji="1" lang="en" altLang="ko-KR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﻿</a:t>
            </a:r>
            <a:r>
              <a:rPr kumimoji="1" lang="en" altLang="ko-KR" i="1" dirty="0">
                <a:solidFill>
                  <a:srgbClr val="FF0000"/>
                </a:solidFill>
              </a:rPr>
              <a:t>Expanding the coverage of evidence.</a:t>
            </a:r>
            <a:r>
              <a:rPr kumimoji="1" lang="en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most clinicians operate with </a:t>
            </a:r>
            <a:r>
              <a:rPr kumimoji="1" lang="en" altLang="ko-KR" i="1" dirty="0"/>
              <a:t>limited evidence </a:t>
            </a:r>
            <a:r>
              <a:rPr kumimoji="1" lang="en" altLang="ko-KR" dirty="0"/>
              <a:t>guiding their decisions.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Randomized trials estimate average treatment effects for a trial population, but numerous day-to-day clinical decisions are not based on high-quality randomized control trials (</a:t>
            </a:r>
            <a:r>
              <a:rPr kumimoji="1" lang="en" altLang="ko-KR" b="1" dirty="0"/>
              <a:t>RCTs</a:t>
            </a:r>
            <a:r>
              <a:rPr kumimoji="1" lang="en" altLang="ko-KR" dirty="0"/>
              <a:t>) (</a:t>
            </a:r>
            <a:r>
              <a:rPr kumimoji="1" lang="en" altLang="ko-KR" dirty="0" err="1"/>
              <a:t>Landoni</a:t>
            </a:r>
            <a:r>
              <a:rPr kumimoji="1" lang="en" altLang="ko-KR" dirty="0"/>
              <a:t> et al., 2015).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For example, the majority of commonly used ICU treatments are not rigorously empirically validated (McGinnis et al.,2013);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some analysts have estimated that only </a:t>
            </a:r>
            <a:r>
              <a:rPr kumimoji="1" lang="en" altLang="ko-KR" i="1" dirty="0"/>
              <a:t>10–20% </a:t>
            </a:r>
            <a:r>
              <a:rPr kumimoji="1" lang="en" altLang="ko-KR" dirty="0"/>
              <a:t>(Mills et al., 2013) of treatments are backed by an RCT.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where an RCT exists, the trial population tends to be a narrow, focused subgroup defined by the trial’s inclusion criteria (Travers et al., 2007), but that </a:t>
            </a:r>
            <a:r>
              <a:rPr kumimoji="1" lang="en" altLang="ko-KR" dirty="0">
                <a:solidFill>
                  <a:srgbClr val="0070C0"/>
                </a:solidFill>
              </a:rPr>
              <a:t>cohort may not be representative </a:t>
            </a:r>
            <a:r>
              <a:rPr kumimoji="1" lang="en" altLang="ko-KR" dirty="0"/>
              <a:t>of the much more </a:t>
            </a:r>
            <a:r>
              <a:rPr kumimoji="1" lang="en" altLang="ko-KR" dirty="0">
                <a:solidFill>
                  <a:srgbClr val="0070C0"/>
                </a:solidFill>
              </a:rPr>
              <a:t>heterogeneous population </a:t>
            </a:r>
            <a:r>
              <a:rPr kumimoji="1" lang="en" altLang="ko-KR" dirty="0"/>
              <a:t>to which trial results are then applied (Phillips and </a:t>
            </a:r>
            <a:r>
              <a:rPr kumimoji="1" lang="en" altLang="ko-KR" dirty="0" err="1"/>
              <a:t>Hamberg</a:t>
            </a:r>
            <a:r>
              <a:rPr kumimoji="1" lang="en" altLang="ko-KR" dirty="0"/>
              <a:t>, 2016).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Finally, RCT results cannot reflect the complexity of </a:t>
            </a:r>
            <a:r>
              <a:rPr kumimoji="1" lang="en" altLang="ko-KR" dirty="0">
                <a:solidFill>
                  <a:srgbClr val="0070C0"/>
                </a:solidFill>
              </a:rPr>
              <a:t>treatment variation </a:t>
            </a:r>
            <a:r>
              <a:rPr kumimoji="1" lang="en" altLang="ko-KR" dirty="0"/>
              <a:t>because, in practice, </a:t>
            </a:r>
            <a:r>
              <a:rPr kumimoji="1" lang="en" altLang="ko-KR" dirty="0">
                <a:solidFill>
                  <a:srgbClr val="0070C0"/>
                </a:solidFill>
              </a:rPr>
              <a:t>patient care plans are highly individualized</a:t>
            </a:r>
            <a:r>
              <a:rPr kumimoji="1" lang="en" altLang="ko-KR" dirty="0"/>
              <a:t>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Prior work found that approximately 10% of diabetes and depression patients and almost 25% of hypertension patients had a unique treatment pathway (i.e., zero nearest neighbors) in a cohort of 250 million patients (</a:t>
            </a:r>
            <a:r>
              <a:rPr kumimoji="1" lang="en" altLang="ko-KR" dirty="0" err="1"/>
              <a:t>Hripcsak</a:t>
            </a:r>
            <a:r>
              <a:rPr kumimoji="1" lang="en" altLang="ko-KR" dirty="0"/>
              <a:t> et al., 2016).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One way forward would be to leverage this naturally occurring heterogeneity to design </a:t>
            </a:r>
            <a:r>
              <a:rPr kumimoji="1" lang="en" altLang="ko-KR" i="1" dirty="0"/>
              <a:t>natural experiments </a:t>
            </a:r>
            <a:r>
              <a:rPr kumimoji="1" lang="en" altLang="ko-KR" dirty="0"/>
              <a:t>(Angrist and </a:t>
            </a:r>
            <a:r>
              <a:rPr kumimoji="1" lang="en" altLang="ko-KR" dirty="0" err="1"/>
              <a:t>Pischke</a:t>
            </a:r>
            <a:r>
              <a:rPr kumimoji="1" lang="en" altLang="ko-KR" dirty="0"/>
              <a:t>, 2008) that </a:t>
            </a:r>
            <a:r>
              <a:rPr kumimoji="1" lang="en" altLang="ko-KR" i="1" dirty="0"/>
              <a:t>approximate the results of an RCT </a:t>
            </a:r>
            <a:r>
              <a:rPr kumimoji="1" lang="en" altLang="ko-KR" dirty="0"/>
              <a:t>using fewer resources, thereby allowing a much larger set of clinical questions to be investigated.</a:t>
            </a:r>
          </a:p>
        </p:txBody>
      </p:sp>
    </p:spTree>
    <p:extLst>
      <p:ext uri="{BB962C8B-B14F-4D97-AF65-F5344CB8AC3E}">
        <p14:creationId xmlns:p14="http://schemas.microsoft.com/office/powerpoint/2010/main" val="385556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sz="3200" dirty="0"/>
              <a:t>﻿</a:t>
            </a:r>
            <a:r>
              <a:rPr kumimoji="1" lang="en-US" altLang="ko-KR" sz="3200" dirty="0"/>
              <a:t>4.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Addressing a Hierarchy of Healthcare Opportunities</a:t>
            </a:r>
            <a:br>
              <a:rPr kumimoji="1" lang="en" altLang="ko-KR" sz="3200" dirty="0"/>
            </a:br>
            <a:r>
              <a:rPr kumimoji="1" lang="en" altLang="ko-KR" sz="2000" i="1" dirty="0"/>
              <a:t>Expanding Clinical Capacities: New horizons in screening, diagnosis and treatment</a:t>
            </a: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i="1" dirty="0">
                <a:solidFill>
                  <a:srgbClr val="FF0000"/>
                </a:solidFill>
              </a:rPr>
              <a:t>Moving towards continuous behavioral monitoring</a:t>
            </a:r>
            <a:r>
              <a:rPr kumimoji="1" lang="en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﻿Phenotyping </a:t>
            </a:r>
            <a:r>
              <a:rPr kumimoji="1" lang="en" altLang="ko-KR" dirty="0"/>
              <a:t>is an important goal: </a:t>
            </a:r>
            <a:r>
              <a:rPr kumimoji="1" lang="en" altLang="ko-KR" i="1" dirty="0"/>
              <a:t>wearable</a:t>
            </a:r>
            <a:r>
              <a:rPr kumimoji="1" lang="en" altLang="ko-KR" dirty="0"/>
              <a:t> data provides an ongoing way for devices to collect continuous non-invasive data and provide</a:t>
            </a:r>
            <a:r>
              <a:rPr kumimoji="1" lang="ko-KR" altLang="en-US" dirty="0"/>
              <a:t> </a:t>
            </a:r>
            <a:r>
              <a:rPr kumimoji="1" lang="en" altLang="ko-KR" dirty="0"/>
              <a:t>meaningful classifications or alerts when the patient is in need of clinical attention.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Recent work has focused on predicting such varied outcomes as </a:t>
            </a:r>
            <a:r>
              <a:rPr kumimoji="1" lang="en" altLang="ko-KR" i="1" dirty="0"/>
              <a:t>heart attack </a:t>
            </a:r>
            <a:r>
              <a:rPr kumimoji="1" lang="en" altLang="ko-KR" dirty="0"/>
              <a:t>from routinely collected data (Weng et al., 2017) and </a:t>
            </a:r>
            <a:r>
              <a:rPr kumimoji="1" lang="en" altLang="ko-KR" i="1" dirty="0"/>
              <a:t>hydrocephalus</a:t>
            </a:r>
            <a:r>
              <a:rPr kumimoji="1" lang="en" altLang="ko-KR" dirty="0"/>
              <a:t> from fetal MRI (Pisapia et al., 2017).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further settings where non-invasive monitoring may be the only practical way to provide detection. </a:t>
            </a:r>
          </a:p>
          <a:p>
            <a:pPr lvl="2">
              <a:lnSpc>
                <a:spcPct val="120000"/>
              </a:lnSpc>
            </a:pPr>
            <a:r>
              <a:rPr kumimoji="1" lang="en-US" altLang="ko-KR" dirty="0"/>
              <a:t>(e.g.)</a:t>
            </a:r>
            <a:r>
              <a:rPr kumimoji="1" lang="en" altLang="ko-KR" dirty="0"/>
              <a:t> automatic fall detection for geriatric patients, or enforcing hand washing compliance in a clinical setting (</a:t>
            </a:r>
            <a:r>
              <a:rPr kumimoji="1" lang="en" altLang="ko-KR" dirty="0" err="1"/>
              <a:t>Haque</a:t>
            </a:r>
            <a:r>
              <a:rPr kumimoji="1" lang="en" altLang="ko-KR" dirty="0"/>
              <a:t> et al., 2017).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prior challenges identified in label leakage, soft labels, confounding and missingness must be considered very carefully.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In the case of </a:t>
            </a:r>
            <a:r>
              <a:rPr kumimoji="1" lang="en" altLang="ko-KR" dirty="0">
                <a:solidFill>
                  <a:srgbClr val="0070C0"/>
                </a:solidFill>
              </a:rPr>
              <a:t>phenotyping chronic conditions</a:t>
            </a:r>
            <a:r>
              <a:rPr kumimoji="1" lang="en" altLang="ko-KR" dirty="0"/>
              <a:t>, patients with a disease are often </a:t>
            </a:r>
            <a:r>
              <a:rPr kumimoji="1" lang="en" altLang="ko-KR" dirty="0">
                <a:solidFill>
                  <a:srgbClr val="0070C0"/>
                </a:solidFill>
              </a:rPr>
              <a:t>already being treated </a:t>
            </a:r>
            <a:r>
              <a:rPr kumimoji="1" lang="en" altLang="ko-KR" dirty="0"/>
              <a:t>for that disease, and so early detection may sometimes amount to </a:t>
            </a:r>
            <a:r>
              <a:rPr kumimoji="1" lang="en" altLang="ko-KR" dirty="0">
                <a:solidFill>
                  <a:srgbClr val="0070C0"/>
                </a:solidFill>
              </a:rPr>
              <a:t>identifying an existing treatment</a:t>
            </a:r>
            <a:r>
              <a:rPr kumimoji="1" lang="en" altLang="ko-KR" dirty="0"/>
              <a:t>— e.g. looking at </a:t>
            </a:r>
            <a:r>
              <a:rPr kumimoji="1" lang="en" altLang="ko-KR" dirty="0">
                <a:solidFill>
                  <a:srgbClr val="0070C0"/>
                </a:solidFill>
              </a:rPr>
              <a:t>longitudinal patterns </a:t>
            </a:r>
            <a:r>
              <a:rPr kumimoji="1" lang="en" altLang="ko-KR" dirty="0"/>
              <a:t>of heart rate data to detect hypertension may really be detecting the use of beta blockers (used to treat hypertension) (Ballinger et al., 2018).</a:t>
            </a:r>
          </a:p>
        </p:txBody>
      </p:sp>
    </p:spTree>
    <p:extLst>
      <p:ext uri="{BB962C8B-B14F-4D97-AF65-F5344CB8AC3E}">
        <p14:creationId xmlns:p14="http://schemas.microsoft.com/office/powerpoint/2010/main" val="15841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sz="3200" dirty="0"/>
              <a:t>﻿</a:t>
            </a:r>
            <a:r>
              <a:rPr kumimoji="1" lang="en-US" altLang="ko-KR" sz="3200" dirty="0"/>
              <a:t>4.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Addressing a Hierarchy of Healthcare Opportunities</a:t>
            </a:r>
            <a:br>
              <a:rPr kumimoji="1" lang="en" altLang="ko-KR" sz="3200" dirty="0"/>
            </a:br>
            <a:r>
              <a:rPr kumimoji="1" lang="en" altLang="ko-KR" sz="2000" i="1" dirty="0"/>
              <a:t>Expanding Clinical Capacities: New horizons in screening, diagnosis and treatment</a:t>
            </a: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i="1" dirty="0">
                <a:solidFill>
                  <a:srgbClr val="FF0000"/>
                </a:solidFill>
              </a:rPr>
              <a:t>﻿Precision medicine for early individualized treatment</a:t>
            </a:r>
            <a:r>
              <a:rPr kumimoji="1" lang="en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individualize the treatment of each patient; particularly important in the case of </a:t>
            </a:r>
            <a:r>
              <a:rPr kumimoji="1" lang="en" altLang="ko-KR" dirty="0">
                <a:solidFill>
                  <a:srgbClr val="0070C0"/>
                </a:solidFill>
              </a:rPr>
              <a:t>syndromes </a:t>
            </a:r>
            <a:r>
              <a:rPr kumimoji="1" lang="en" altLang="ko-KR" dirty="0"/>
              <a:t>—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medical conditions defined by a collection of symptoms whose causes are unknown (Council, 2011). </a:t>
            </a:r>
          </a:p>
          <a:p>
            <a:pPr lvl="2">
              <a:lnSpc>
                <a:spcPct val="120000"/>
              </a:lnSpc>
            </a:pPr>
            <a:r>
              <a:rPr kumimoji="1" lang="en-US" altLang="ko-KR" dirty="0"/>
              <a:t>(e.g.)</a:t>
            </a:r>
            <a:r>
              <a:rPr kumimoji="1" lang="en" altLang="ko-KR" dirty="0"/>
              <a:t> acute kidney injury (AKI): collection of symptoms characterizing </a:t>
            </a:r>
            <a:r>
              <a:rPr kumimoji="1" lang="en" altLang="ko-KR" dirty="0">
                <a:solidFill>
                  <a:srgbClr val="0070C0"/>
                </a:solidFill>
              </a:rPr>
              <a:t>kidney failure</a:t>
            </a:r>
            <a:r>
              <a:rPr kumimoji="1" lang="en" altLang="ko-KR" dirty="0"/>
              <a:t>, not an underlying cause</a:t>
            </a:r>
          </a:p>
          <a:p>
            <a:pPr lvl="3">
              <a:lnSpc>
                <a:spcPct val="120000"/>
              </a:lnSpc>
            </a:pPr>
            <a:r>
              <a:rPr kumimoji="1" lang="en" altLang="ko-KR" dirty="0"/>
              <a:t>Two individuals may have developed AKI for different reasons </a:t>
            </a:r>
          </a:p>
          <a:p>
            <a:pPr lvl="3">
              <a:lnSpc>
                <a:spcPct val="120000"/>
              </a:lnSpc>
            </a:pPr>
            <a:r>
              <a:rPr kumimoji="1" lang="en" altLang="ko-KR" dirty="0"/>
              <a:t>many reasons that kidneys can fail. </a:t>
            </a:r>
          </a:p>
          <a:p>
            <a:pPr lvl="3"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More measurements </a:t>
            </a:r>
            <a:r>
              <a:rPr kumimoji="1" lang="en" altLang="ko-KR" dirty="0"/>
              <a:t>of the two individuals could reveal the difference in cause, which may in turn suggest </a:t>
            </a:r>
            <a:r>
              <a:rPr kumimoji="1" lang="en" altLang="ko-KR" dirty="0">
                <a:solidFill>
                  <a:srgbClr val="0070C0"/>
                </a:solidFill>
              </a:rPr>
              <a:t>alternative treatment strategies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By personalizing over time</a:t>
            </a:r>
            <a:r>
              <a:rPr kumimoji="1" lang="en" altLang="ko-KR" dirty="0"/>
              <a:t>, individual</a:t>
            </a:r>
            <a:r>
              <a:rPr kumimoji="1" lang="en-US" altLang="ko-KR" dirty="0"/>
              <a:t>-</a:t>
            </a:r>
            <a:r>
              <a:rPr kumimoji="1" lang="en" altLang="ko-KR" dirty="0"/>
              <a:t>specific treatment effects that address the cause of the syndrome in a particular individual.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Personalized treatment is enabled by growing </a:t>
            </a:r>
            <a:r>
              <a:rPr kumimoji="1" lang="en" altLang="ko-KR" dirty="0">
                <a:solidFill>
                  <a:srgbClr val="0070C0"/>
                </a:solidFill>
              </a:rPr>
              <a:t>repositories of longitudinal data</a:t>
            </a:r>
            <a:r>
              <a:rPr kumimoji="1" lang="en" altLang="ko-KR" dirty="0"/>
              <a:t>, where long-term progressions of an individual’s health are available.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new memory models </a:t>
            </a:r>
            <a:r>
              <a:rPr kumimoji="1" lang="en" altLang="ko-KR" dirty="0"/>
              <a:t>needed for sequence prediction tasks,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such records are </a:t>
            </a:r>
            <a:r>
              <a:rPr kumimoji="1" lang="en" altLang="ko-KR" dirty="0">
                <a:solidFill>
                  <a:srgbClr val="0070C0"/>
                </a:solidFill>
              </a:rPr>
              <a:t>not evenly spaced</a:t>
            </a:r>
            <a:r>
              <a:rPr kumimoji="1" lang="en" altLang="ko-KR" dirty="0"/>
              <a:t>, can cover very long durations, and early events can affect patient state many years later.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>
                <a:solidFill>
                  <a:srgbClr val="FF0000"/>
                </a:solidFill>
              </a:rPr>
              <a:t>Personalized patient models </a:t>
            </a:r>
            <a:r>
              <a:rPr kumimoji="1" lang="en" altLang="ko-KR" dirty="0"/>
              <a:t>target improved early stage of prediction: also leverage population level information, drawing on work in “cold starting” recommendation systems (Park and Chu, 2009).</a:t>
            </a:r>
          </a:p>
          <a:p>
            <a:pPr lvl="1">
              <a:lnSpc>
                <a:spcPct val="120000"/>
              </a:lnSpc>
            </a:pP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351235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sz="3200" dirty="0"/>
              <a:t>﻿</a:t>
            </a:r>
            <a:r>
              <a:rPr kumimoji="1" lang="en-US" altLang="ko-KR" sz="3200" dirty="0"/>
              <a:t>5.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﻿Opportunities for New Research in Machine Learning</a:t>
            </a:r>
            <a:br>
              <a:rPr kumimoji="1" lang="en" altLang="ko-KR" sz="3200" dirty="0"/>
            </a:b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﻿Addressing the hierarchy of opportunities in healthcare creates numerous technical opportunities for innovation.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clinical staff and machine learning researchers often have </a:t>
            </a:r>
            <a:r>
              <a:rPr kumimoji="1" lang="en" altLang="ko-KR" dirty="0">
                <a:solidFill>
                  <a:srgbClr val="FF0000"/>
                </a:solidFill>
              </a:rPr>
              <a:t>complementary sets of skills</a:t>
            </a:r>
            <a:r>
              <a:rPr kumimoji="1" lang="en" altLang="ko-KR" dirty="0"/>
              <a:t>, and many high-impact problems can only be tackled by </a:t>
            </a:r>
            <a:r>
              <a:rPr kumimoji="1" lang="en" altLang="ko-KR" dirty="0">
                <a:solidFill>
                  <a:srgbClr val="FF0000"/>
                </a:solidFill>
              </a:rPr>
              <a:t>collaborative efforts</a:t>
            </a:r>
            <a:r>
              <a:rPr kumimoji="1" lang="en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many of the inherent properties that are highly desirable in healthcare (e.g., interpretability) are likely to be important in other domains</a:t>
            </a:r>
          </a:p>
          <a:p>
            <a:pPr>
              <a:lnSpc>
                <a:spcPct val="120000"/>
              </a:lnSpc>
            </a:pPr>
            <a:r>
              <a:rPr kumimoji="1" lang="en" altLang="ko-KR" dirty="0">
                <a:solidFill>
                  <a:srgbClr val="FF0000"/>
                </a:solidFill>
              </a:rPr>
              <a:t>several promising directions </a:t>
            </a:r>
            <a:r>
              <a:rPr kumimoji="1" lang="en" altLang="ko-KR" dirty="0"/>
              <a:t>of research in machine learning for healthcare, specifically highlighting those that address issues of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data non-stationarity,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model interpretability, and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discovering appropriate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2500801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sz="3200" dirty="0"/>
              <a:t>﻿</a:t>
            </a:r>
            <a:r>
              <a:rPr kumimoji="1" lang="en-US" altLang="ko-KR" sz="3200" dirty="0"/>
              <a:t>5.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﻿Opportunities for New Research in Machine Learning</a:t>
            </a:r>
            <a:br>
              <a:rPr kumimoji="1" lang="en" altLang="ko-KR" sz="3200" dirty="0"/>
            </a:br>
            <a:r>
              <a:rPr kumimoji="1" lang="en" altLang="ko-KR" sz="2000" i="1" dirty="0"/>
              <a:t>﻿Accommodating Data and Practice Non-stationarity in Learning and Deployment</a:t>
            </a: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most existing work, models are trained on the dataset possible and assumed to be fit for deployment, it does </a:t>
            </a:r>
            <a:r>
              <a:rPr kumimoji="1" lang="en" altLang="ko-KR" dirty="0">
                <a:solidFill>
                  <a:srgbClr val="FF0000"/>
                </a:solidFill>
              </a:rPr>
              <a:t>not keep learning</a:t>
            </a:r>
            <a:r>
              <a:rPr kumimoji="1" lang="en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problematic in clinical settings, because patient populations and recommended treatment procedures will change over time; resulting in degraded predictive performance as the statistical properties of the target change.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(e.g.) clinicians previously assumed that estrogen was cardioprotective in menopausal women and hormone therapy was routinely prescribed as a preventative measure until large trials reported either no benefit or an increase in adverse cardiac events (Prentice et al., 2006).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In developing new models for healthcare, models must be made robust to these changes, or acknowledge their mis-calibration for the new population</a:t>
            </a:r>
          </a:p>
          <a:p>
            <a:pPr>
              <a:lnSpc>
                <a:spcPct val="120000"/>
              </a:lnSpc>
            </a:pP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2916980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sz="3200" dirty="0"/>
              <a:t>﻿</a:t>
            </a:r>
            <a:r>
              <a:rPr kumimoji="1" lang="en-US" altLang="ko-KR" sz="3200" dirty="0"/>
              <a:t>5.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﻿Opportunities for New Research in Machine Learning</a:t>
            </a:r>
            <a:br>
              <a:rPr kumimoji="1" lang="en" altLang="ko-KR" sz="3200" dirty="0"/>
            </a:br>
            <a:r>
              <a:rPr kumimoji="1" lang="en" altLang="ko-KR" sz="2000" i="1" dirty="0"/>
              <a:t>﻿Accommodating Data and Practice Non-stationarity in Learning and Deployment</a:t>
            </a: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i="1" dirty="0">
                <a:solidFill>
                  <a:srgbClr val="FF0000"/>
                </a:solidFill>
              </a:rPr>
              <a:t>Internal Validity - Shift over time.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example of concept drift, </a:t>
            </a:r>
            <a:r>
              <a:rPr kumimoji="1" lang="en" altLang="ko-KR" dirty="0">
                <a:solidFill>
                  <a:srgbClr val="0070C0"/>
                </a:solidFill>
              </a:rPr>
              <a:t>Google Flu </a:t>
            </a:r>
            <a:r>
              <a:rPr kumimoji="1" lang="en" altLang="ko-KR" dirty="0"/>
              <a:t>Trends persistently overestimated flu due to shifts in search behaviors (</a:t>
            </a:r>
            <a:r>
              <a:rPr kumimoji="1" lang="en" altLang="ko-KR" dirty="0" err="1"/>
              <a:t>Lazer</a:t>
            </a:r>
            <a:r>
              <a:rPr kumimoji="1" lang="en" altLang="ko-KR" dirty="0"/>
              <a:t> et al., 2014).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the initial model was a great success, leveraging Google search data to predict flu incidence; however, </a:t>
            </a:r>
            <a:r>
              <a:rPr kumimoji="1" lang="en" altLang="ko-KR" dirty="0">
                <a:solidFill>
                  <a:srgbClr val="0070C0"/>
                </a:solidFill>
              </a:rPr>
              <a:t>without update </a:t>
            </a:r>
            <a:r>
              <a:rPr kumimoji="1" lang="en" altLang="ko-KR" dirty="0"/>
              <a:t>the model began to overestimate flu incidence in subsequent years as </a:t>
            </a:r>
            <a:r>
              <a:rPr kumimoji="1" lang="en" altLang="ko-KR" dirty="0">
                <a:solidFill>
                  <a:srgbClr val="FF0000"/>
                </a:solidFill>
              </a:rPr>
              <a:t>user search behaviors had shifted</a:t>
            </a:r>
            <a:r>
              <a:rPr kumimoji="1" lang="en" altLang="ko-KR" dirty="0"/>
              <a:t>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example serves to </a:t>
            </a:r>
            <a:r>
              <a:rPr kumimoji="1" lang="en" altLang="ko-KR" dirty="0">
                <a:solidFill>
                  <a:srgbClr val="0070C0"/>
                </a:solidFill>
              </a:rPr>
              <a:t>motivate the need </a:t>
            </a:r>
            <a:r>
              <a:rPr kumimoji="1" lang="en" altLang="ko-KR" dirty="0"/>
              <a:t>for models that continually </a:t>
            </a:r>
            <a:r>
              <a:rPr kumimoji="1" lang="en" altLang="ko-KR" dirty="0">
                <a:solidFill>
                  <a:srgbClr val="0070C0"/>
                </a:solidFill>
              </a:rPr>
              <a:t>update as population characteristics </a:t>
            </a:r>
            <a:r>
              <a:rPr kumimoji="1" lang="en" altLang="ko-KR" dirty="0"/>
              <a:t>naturally evolve over time</a:t>
            </a:r>
          </a:p>
          <a:p>
            <a:pPr>
              <a:lnSpc>
                <a:spcPct val="120000"/>
              </a:lnSpc>
            </a:pPr>
            <a:r>
              <a:rPr kumimoji="1" lang="en" altLang="ko-KR" i="1" dirty="0">
                <a:solidFill>
                  <a:srgbClr val="FF0000"/>
                </a:solidFill>
              </a:rPr>
              <a:t>﻿External Validity - Shift over sources.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No: a priori that a model learned from one hospital will generalize to a new one.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factors impact generalizability: local hospital practices, different patient populations, available equipment, and even the specific kind of EHR each uses.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Even within the same hospital, transitions from one medical record system to another create non-obvious feature mapping problems, which themselves warrant machine learning (Gong et al., 2017).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This issue will remain until infrastructure to easily test across multiple sites and health systems becomes prevalent.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The absence of such standardization creates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opportunities with respect to data normalization</a:t>
            </a:r>
            <a:r>
              <a:rPr kumimoji="1" lang="en" altLang="ko-KR" dirty="0"/>
              <a:t>,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the development of models that are robust to — and potentially able to exploit — differences in data collection at different sites</a:t>
            </a:r>
            <a:r>
              <a:rPr kumimoji="1" lang="en" altLang="ko-KR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en" altLang="ko-KR" dirty="0">
                <a:solidFill>
                  <a:srgbClr val="FF0000"/>
                </a:solidFill>
              </a:rPr>
              <a:t>﻿Creating models robust to feedback loops.</a:t>
            </a:r>
            <a:r>
              <a:rPr kumimoji="1" lang="en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﻿Models that learn from existing clinical practice are susceptible to amplifying the biases endemic to modern healthcare.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While not yet observed in healthcare, such feedback loops have been noted in the deployment of </a:t>
            </a:r>
            <a:r>
              <a:rPr kumimoji="1" lang="en" altLang="ko-KR" dirty="0">
                <a:solidFill>
                  <a:srgbClr val="0070C0"/>
                </a:solidFill>
              </a:rPr>
              <a:t>predictive policing </a:t>
            </a:r>
            <a:r>
              <a:rPr kumimoji="1" lang="en" altLang="ko-KR" dirty="0"/>
              <a:t>(</a:t>
            </a:r>
            <a:r>
              <a:rPr kumimoji="1" lang="en" altLang="ko-KR" dirty="0" err="1"/>
              <a:t>Lum</a:t>
            </a:r>
            <a:r>
              <a:rPr kumimoji="1" lang="en" altLang="ko-KR" dirty="0"/>
              <a:t> and Isaac, 2016).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Such </a:t>
            </a:r>
            <a:r>
              <a:rPr kumimoji="1" lang="en" altLang="ko-KR" dirty="0">
                <a:solidFill>
                  <a:srgbClr val="0070C0"/>
                </a:solidFill>
              </a:rPr>
              <a:t>biases reflected in deployed predictions </a:t>
            </a:r>
            <a:r>
              <a:rPr kumimoji="1" lang="en" altLang="ko-KR" dirty="0"/>
              <a:t>can </a:t>
            </a:r>
            <a:r>
              <a:rPr kumimoji="1" lang="en" altLang="ko-KR" dirty="0">
                <a:solidFill>
                  <a:srgbClr val="0070C0"/>
                </a:solidFill>
              </a:rPr>
              <a:t>propagate into future training data</a:t>
            </a:r>
            <a:r>
              <a:rPr kumimoji="1" lang="en" altLang="ko-KR" dirty="0"/>
              <a:t>, effectively creating a feedback loop that causes further bias (Dressel and Farid, 2018).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While still in its infancy, </a:t>
            </a:r>
            <a:r>
              <a:rPr kumimoji="1" lang="en" altLang="ko-KR" dirty="0">
                <a:solidFill>
                  <a:srgbClr val="0070C0"/>
                </a:solidFill>
              </a:rPr>
              <a:t>work in algorithmic fairness </a:t>
            </a:r>
            <a:r>
              <a:rPr kumimoji="1" lang="en" altLang="ko-KR" dirty="0"/>
              <a:t>should be considered as it motivates the need for </a:t>
            </a:r>
            <a:r>
              <a:rPr kumimoji="1" lang="en" altLang="ko-KR" dirty="0">
                <a:solidFill>
                  <a:srgbClr val="0070C0"/>
                </a:solidFill>
              </a:rPr>
              <a:t>systems that are sufficiently aware that they can alert us to such unwanted behavior</a:t>
            </a:r>
            <a:r>
              <a:rPr kumimoji="1" lang="en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489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sz="3200" dirty="0"/>
              <a:t>﻿</a:t>
            </a:r>
            <a:r>
              <a:rPr kumimoji="1" lang="en-US" altLang="ko-KR" sz="3200" dirty="0"/>
              <a:t>5.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﻿Opportunities for New Research in Machine Learning</a:t>
            </a:r>
            <a:br>
              <a:rPr kumimoji="1" lang="en" altLang="ko-KR" sz="3200" dirty="0"/>
            </a:br>
            <a:r>
              <a:rPr kumimoji="1" lang="en" altLang="ko-KR" sz="2000" i="1" dirty="0"/>
              <a:t>﻿Creating interpretable models and recommendations</a:t>
            </a: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black box methods present new challenges.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quantitative training not been emphasized in a physician’s extensive medical training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most physicians not have a robust understanding of rubrics such as positive predictive value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Models cannot be deployed “in the wild” at a low cost, and clinical staff </a:t>
            </a:r>
            <a:r>
              <a:rPr kumimoji="1" lang="en" altLang="ko-KR" dirty="0">
                <a:solidFill>
                  <a:srgbClr val="0070C0"/>
                </a:solidFill>
              </a:rPr>
              <a:t>must justify deviations in treatment </a:t>
            </a:r>
            <a:r>
              <a:rPr kumimoji="1" lang="en" altLang="ko-KR" dirty="0"/>
              <a:t>to satisfy both clinical and legal requirements</a:t>
            </a:r>
          </a:p>
          <a:p>
            <a:pPr>
              <a:lnSpc>
                <a:spcPct val="120000"/>
              </a:lnSpc>
            </a:pPr>
            <a:r>
              <a:rPr kumimoji="1" lang="en" altLang="ko-KR" i="1" dirty="0">
                <a:solidFill>
                  <a:srgbClr val="FF0000"/>
                </a:solidFill>
              </a:rPr>
              <a:t>﻿Defining what </a:t>
            </a:r>
            <a:r>
              <a:rPr kumimoji="1" lang="en" altLang="ko-KR" i="1" dirty="0" err="1">
                <a:solidFill>
                  <a:srgbClr val="FF0000"/>
                </a:solidFill>
              </a:rPr>
              <a:t>interpretibility</a:t>
            </a:r>
            <a:r>
              <a:rPr kumimoji="1" lang="en" altLang="ko-KR" i="1" dirty="0">
                <a:solidFill>
                  <a:srgbClr val="FF0000"/>
                </a:solidFill>
              </a:rPr>
              <a:t> means.</a:t>
            </a:r>
            <a:r>
              <a:rPr kumimoji="1" lang="en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many possible ways to interpretability,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through </a:t>
            </a:r>
            <a:r>
              <a:rPr kumimoji="1" lang="en" altLang="ko-KR" i="1" dirty="0"/>
              <a:t>feature space minimization</a:t>
            </a:r>
            <a:r>
              <a:rPr kumimoji="1" lang="en" altLang="ko-KR" dirty="0"/>
              <a:t>, </a:t>
            </a:r>
            <a:r>
              <a:rPr kumimoji="1" lang="en" altLang="ko-KR" i="1" dirty="0"/>
              <a:t>model regularization</a:t>
            </a:r>
            <a:r>
              <a:rPr kumimoji="1" lang="en" altLang="ko-KR" dirty="0"/>
              <a:t>, or a </a:t>
            </a:r>
            <a:r>
              <a:rPr kumimoji="1" lang="en" altLang="ko-KR" i="1" dirty="0"/>
              <a:t>preference for particular classes </a:t>
            </a:r>
            <a:r>
              <a:rPr kumimoji="1" lang="en" altLang="ko-KR" dirty="0"/>
              <a:t>of models that have </a:t>
            </a:r>
            <a:r>
              <a:rPr kumimoji="1" lang="en" altLang="ko-KR" i="1" dirty="0"/>
              <a:t>well-known post-hoc analysis </a:t>
            </a:r>
            <a:r>
              <a:rPr kumimoji="1" lang="en" altLang="ko-KR" dirty="0"/>
              <a:t>methods (Doshi-Velez and Kim, 2017).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(e.g.) providing a </a:t>
            </a:r>
            <a:r>
              <a:rPr kumimoji="1" lang="en" altLang="ko-KR" dirty="0">
                <a:solidFill>
                  <a:srgbClr val="0070C0"/>
                </a:solidFill>
              </a:rPr>
              <a:t>posterior distribution </a:t>
            </a:r>
            <a:r>
              <a:rPr kumimoji="1" lang="en" altLang="ko-KR" dirty="0"/>
              <a:t>over </a:t>
            </a:r>
            <a:r>
              <a:rPr kumimoji="1" lang="en" altLang="ko-KR" dirty="0">
                <a:solidFill>
                  <a:srgbClr val="0070C0"/>
                </a:solidFill>
              </a:rPr>
              <a:t>possible decision lists </a:t>
            </a:r>
            <a:r>
              <a:rPr kumimoji="1" lang="en" altLang="ko-KR" dirty="0"/>
              <a:t>(e.g., “if hemiplegia and age &gt; 60 then stroke risk is 58.9%, else if...”) (</a:t>
            </a:r>
            <a:r>
              <a:rPr kumimoji="1" lang="en" altLang="ko-KR" dirty="0" err="1"/>
              <a:t>Letham</a:t>
            </a:r>
            <a:r>
              <a:rPr kumimoji="1" lang="en" altLang="ko-KR" dirty="0"/>
              <a:t> et al., 2015).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Such lists can provide a natural way for clinicians to think about the relative risks of their patient’s condition</a:t>
            </a:r>
          </a:p>
        </p:txBody>
      </p:sp>
    </p:spTree>
    <p:extLst>
      <p:ext uri="{BB962C8B-B14F-4D97-AF65-F5344CB8AC3E}">
        <p14:creationId xmlns:p14="http://schemas.microsoft.com/office/powerpoint/2010/main" val="1637437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sz="3200" dirty="0"/>
              <a:t>﻿</a:t>
            </a:r>
            <a:r>
              <a:rPr kumimoji="1" lang="en-US" altLang="ko-KR" sz="3200" dirty="0"/>
              <a:t>5.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﻿Opportunities for New Research in Machine Learning</a:t>
            </a:r>
            <a:br>
              <a:rPr kumimoji="1" lang="en" altLang="ko-KR" sz="3200" dirty="0"/>
            </a:br>
            <a:r>
              <a:rPr kumimoji="1" lang="en" altLang="ko-KR" sz="2000" i="1" dirty="0"/>
              <a:t>﻿Creating interpretable models and recommendations</a:t>
            </a: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i="1" dirty="0">
                <a:solidFill>
                  <a:srgbClr val="FF0000"/>
                </a:solidFill>
              </a:rPr>
              <a:t>﻿Moving from interpretation to justification</a:t>
            </a:r>
            <a:r>
              <a:rPr kumimoji="1" lang="en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other domains, many forms of interpretability rely on human expertise in the subject matter,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e.g., a model may highlight a single sentence from a user review (“</a:t>
            </a:r>
            <a:r>
              <a:rPr kumimoji="1" lang="en" altLang="ko-KR" i="1" dirty="0"/>
              <a:t>The coffee is wonderful</a:t>
            </a:r>
            <a:r>
              <a:rPr kumimoji="1" lang="en" altLang="ko-KR" dirty="0"/>
              <a:t>.”) as the rationale for a </a:t>
            </a:r>
            <a:r>
              <a:rPr kumimoji="1" lang="en" altLang="ko-KR" i="1" dirty="0"/>
              <a:t>review prediction</a:t>
            </a:r>
            <a:r>
              <a:rPr kumimoji="1" lang="en" altLang="ko-KR" dirty="0"/>
              <a:t>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Clinicians unlikely to have a similar contextual framework,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unlikely to be obvious </a:t>
            </a:r>
            <a:r>
              <a:rPr kumimoji="1" lang="en" altLang="ko-KR" dirty="0"/>
              <a:t>what </a:t>
            </a:r>
            <a:r>
              <a:rPr kumimoji="1" lang="en" altLang="ko-KR" dirty="0">
                <a:solidFill>
                  <a:srgbClr val="0070C0"/>
                </a:solidFill>
              </a:rPr>
              <a:t>a particular pattern of lab measurements</a:t>
            </a:r>
            <a:r>
              <a:rPr kumimoji="1" lang="en" altLang="ko-KR" dirty="0"/>
              <a:t> that maximally activates a models means, biologically or clinically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should instead provide </a:t>
            </a:r>
            <a:r>
              <a:rPr kumimoji="1" lang="en" altLang="ko-KR" dirty="0">
                <a:solidFill>
                  <a:srgbClr val="FF0000"/>
                </a:solidFill>
              </a:rPr>
              <a:t>“justifiability”</a:t>
            </a:r>
            <a:r>
              <a:rPr kumimoji="1" lang="en" altLang="ko-KR" dirty="0"/>
              <a:t>; beyond explaining a specific prediction, models should strive towards </a:t>
            </a:r>
            <a:r>
              <a:rPr kumimoji="1" lang="en" altLang="ko-KR" dirty="0">
                <a:solidFill>
                  <a:srgbClr val="FF0000"/>
                </a:solidFill>
              </a:rPr>
              <a:t>justifying the predictive path itself</a:t>
            </a:r>
            <a:r>
              <a:rPr kumimoji="1" lang="en" altLang="ko-KR" dirty="0"/>
              <a:t>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e.g., global decision boundaries are often non-linear and complex, but recent work has proposed that </a:t>
            </a:r>
            <a:r>
              <a:rPr kumimoji="1" lang="en" altLang="ko-KR" dirty="0">
                <a:solidFill>
                  <a:srgbClr val="0070C0"/>
                </a:solidFill>
              </a:rPr>
              <a:t>locally-interpretable results </a:t>
            </a:r>
            <a:r>
              <a:rPr kumimoji="1" lang="en" altLang="ko-KR" dirty="0"/>
              <a:t>can be presented for </a:t>
            </a:r>
            <a:r>
              <a:rPr kumimoji="1" lang="en" altLang="ko-KR" dirty="0">
                <a:solidFill>
                  <a:srgbClr val="0070C0"/>
                </a:solidFill>
              </a:rPr>
              <a:t>each individual prediction </a:t>
            </a:r>
            <a:r>
              <a:rPr kumimoji="1" lang="en" altLang="ko-KR" dirty="0"/>
              <a:t>(Ribeiro et al., 2016).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Another is </a:t>
            </a:r>
            <a:r>
              <a:rPr kumimoji="1" lang="en" altLang="ko-KR" dirty="0">
                <a:solidFill>
                  <a:srgbClr val="0070C0"/>
                </a:solidFill>
              </a:rPr>
              <a:t>learning influence functions </a:t>
            </a:r>
            <a:r>
              <a:rPr kumimoji="1" lang="en" altLang="ko-KR" dirty="0"/>
              <a:t>to trace a model’s prediction through the learning algorithm and </a:t>
            </a:r>
            <a:r>
              <a:rPr kumimoji="1" lang="en" altLang="ko-KR" dirty="0">
                <a:solidFill>
                  <a:srgbClr val="0070C0"/>
                </a:solidFill>
              </a:rPr>
              <a:t>back to its training </a:t>
            </a:r>
            <a:r>
              <a:rPr kumimoji="1" lang="en" altLang="ko-KR" dirty="0"/>
              <a:t>data, thereby identifying </a:t>
            </a:r>
            <a:r>
              <a:rPr kumimoji="1" lang="en" altLang="ko-KR" dirty="0">
                <a:solidFill>
                  <a:srgbClr val="0070C0"/>
                </a:solidFill>
              </a:rPr>
              <a:t>training points most responsible </a:t>
            </a:r>
            <a:r>
              <a:rPr kumimoji="1" lang="en" altLang="ko-KR" dirty="0"/>
              <a:t>for a given prediction (Koh and Liang, 2017).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Outside of reassuring end users, justifying a machine learning algorithm’s decision is also important for </a:t>
            </a:r>
            <a:r>
              <a:rPr kumimoji="1" lang="en" altLang="ko-KR" dirty="0">
                <a:solidFill>
                  <a:srgbClr val="0070C0"/>
                </a:solidFill>
              </a:rPr>
              <a:t>security concerns</a:t>
            </a:r>
            <a:r>
              <a:rPr kumimoji="1" lang="en" altLang="ko-KR" dirty="0"/>
              <a:t>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It has recently been argued that medicine may be uniquely vulnerable to </a:t>
            </a:r>
            <a:r>
              <a:rPr kumimoji="1" lang="en" altLang="ko-KR" dirty="0">
                <a:solidFill>
                  <a:srgbClr val="0070C0"/>
                </a:solidFill>
              </a:rPr>
              <a:t>“adversarial attacks”</a:t>
            </a:r>
            <a:r>
              <a:rPr kumimoji="1" lang="en" altLang="ko-KR" dirty="0"/>
              <a:t> (Finlayson et al., 2018), thus it is crucial that algorithms justify their outputs to help identify if a system is being compromised.</a:t>
            </a:r>
          </a:p>
        </p:txBody>
      </p:sp>
    </p:spTree>
    <p:extLst>
      <p:ext uri="{BB962C8B-B14F-4D97-AF65-F5344CB8AC3E}">
        <p14:creationId xmlns:p14="http://schemas.microsoft.com/office/powerpoint/2010/main" val="223371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sz="3200" dirty="0"/>
              <a:t>﻿</a:t>
            </a:r>
            <a:r>
              <a:rPr kumimoji="1" lang="en-US" altLang="ko-KR" sz="3200" dirty="0"/>
              <a:t>5.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﻿Opportunities for New Research in Machine Learning</a:t>
            </a:r>
            <a:br>
              <a:rPr kumimoji="1" lang="en" altLang="ko-KR" sz="3200" dirty="0"/>
            </a:br>
            <a:r>
              <a:rPr kumimoji="1" lang="en" altLang="ko-KR" sz="2000" i="1" dirty="0"/>
              <a:t>﻿Creating interpretable models and recommendations</a:t>
            </a: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i="1" dirty="0">
                <a:solidFill>
                  <a:srgbClr val="FF0000"/>
                </a:solidFill>
              </a:rPr>
              <a:t>﻿Adding interaction to machine learning and evaluation.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opportunity to create </a:t>
            </a:r>
            <a:r>
              <a:rPr kumimoji="1" lang="en" altLang="ko-KR" dirty="0">
                <a:solidFill>
                  <a:srgbClr val="0070C0"/>
                </a:solidFill>
              </a:rPr>
              <a:t>systems that interact and collaborate with human experts.</a:t>
            </a:r>
            <a:r>
              <a:rPr kumimoji="1" lang="en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Clinical staff provide more than their </a:t>
            </a:r>
            <a:r>
              <a:rPr kumimoji="1" lang="en" altLang="ko-KR" dirty="0">
                <a:solidFill>
                  <a:srgbClr val="0070C0"/>
                </a:solidFill>
              </a:rPr>
              <a:t>expertise</a:t>
            </a:r>
            <a:r>
              <a:rPr kumimoji="1" lang="en" altLang="ko-KR" dirty="0"/>
              <a:t>; they also act as </a:t>
            </a:r>
            <a:r>
              <a:rPr kumimoji="1" lang="en" altLang="ko-KR" dirty="0">
                <a:solidFill>
                  <a:srgbClr val="0070C0"/>
                </a:solidFill>
              </a:rPr>
              <a:t>caregivers</a:t>
            </a:r>
            <a:r>
              <a:rPr kumimoji="1" lang="en" altLang="ko-KR" dirty="0"/>
              <a:t>, and </a:t>
            </a:r>
            <a:r>
              <a:rPr kumimoji="1" lang="en" altLang="ko-KR" dirty="0">
                <a:solidFill>
                  <a:srgbClr val="0070C0"/>
                </a:solidFill>
              </a:rPr>
              <a:t>empathy</a:t>
            </a:r>
            <a:r>
              <a:rPr kumimoji="1" lang="en" altLang="ko-KR" dirty="0"/>
              <a:t> is recognized as an important element of clinical practice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Building collaborative systems can leverage the complementary strengths of physicians and learning systems.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e.g., active learning: the goal is to leverage an </a:t>
            </a:r>
            <a:r>
              <a:rPr kumimoji="1" lang="en" altLang="ko-KR" dirty="0">
                <a:solidFill>
                  <a:srgbClr val="0070C0"/>
                </a:solidFill>
              </a:rPr>
              <a:t>oracle </a:t>
            </a:r>
            <a:r>
              <a:rPr kumimoji="1" lang="en" altLang="ko-KR" dirty="0"/>
              <a:t>in order to learn using fewer samples (Settles, 2012).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apprenticeship learning is another related set of ideas (e.g. </a:t>
            </a:r>
            <a:r>
              <a:rPr kumimoji="1" lang="en" altLang="ko-KR" dirty="0" err="1"/>
              <a:t>Abbeel</a:t>
            </a:r>
            <a:r>
              <a:rPr kumimoji="1" lang="en" altLang="ko-KR" dirty="0"/>
              <a:t> and Ng 2004).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collaborative systems still in its early stages.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e.g., content creation algorithms that alternate back and forth between human and machine proposals (Cho, 2002),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intelligent, data-driven operations for drawing software (Zhu et al., 2016)</a:t>
            </a:r>
          </a:p>
        </p:txBody>
      </p:sp>
    </p:spTree>
    <p:extLst>
      <p:ext uri="{BB962C8B-B14F-4D97-AF65-F5344CB8AC3E}">
        <p14:creationId xmlns:p14="http://schemas.microsoft.com/office/powerpoint/2010/main" val="17459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5063C7B-8978-564A-968C-9D22605E9572}"/>
              </a:ext>
            </a:extLst>
          </p:cNvPr>
          <p:cNvSpPr txBox="1">
            <a:spLocks/>
          </p:cNvSpPr>
          <p:nvPr/>
        </p:nvSpPr>
        <p:spPr>
          <a:xfrm>
            <a:off x="533403" y="933891"/>
            <a:ext cx="11107366" cy="505186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" altLang="ko-KR" sz="8000" b="1" dirty="0">
                <a:latin typeface="Helvetica" pitchFamily="2" charset="0"/>
              </a:rPr>
              <a:t>Machine learning’s information from data, paired with the centrality of data in healthcare</a:t>
            </a:r>
            <a:endParaRPr lang="en" altLang="ko-KR" sz="8000" dirty="0">
              <a:latin typeface="Helvetica" pitchFamily="2" charset="0"/>
            </a:endParaRPr>
          </a:p>
          <a:p>
            <a:pPr lvl="1">
              <a:lnSpc>
                <a:spcPct val="120000"/>
              </a:lnSpc>
            </a:pPr>
            <a:r>
              <a:rPr lang="en" altLang="ko-KR" sz="5500" dirty="0">
                <a:solidFill>
                  <a:srgbClr val="FF0000"/>
                </a:solidFill>
                <a:latin typeface="Helvetica" pitchFamily="2" charset="0"/>
              </a:rPr>
              <a:t>Data </a:t>
            </a:r>
            <a:r>
              <a:rPr lang="en" altLang="ko-KR" sz="5500" dirty="0">
                <a:latin typeface="Helvetica" pitchFamily="2" charset="0"/>
              </a:rPr>
              <a:t>thus plays a fundamental role in addressing </a:t>
            </a:r>
            <a:r>
              <a:rPr lang="en" altLang="ko-KR" sz="5500" dirty="0">
                <a:solidFill>
                  <a:srgbClr val="FF0000"/>
                </a:solidFill>
                <a:latin typeface="Helvetica" pitchFamily="2" charset="0"/>
              </a:rPr>
              <a:t>health problems</a:t>
            </a:r>
          </a:p>
          <a:p>
            <a:pPr lvl="1">
              <a:lnSpc>
                <a:spcPct val="120000"/>
              </a:lnSpc>
            </a:pPr>
            <a:r>
              <a:rPr lang="en" altLang="ko-KR" sz="5500" dirty="0">
                <a:latin typeface="Helvetica" pitchFamily="2" charset="0"/>
              </a:rPr>
              <a:t>Using data, </a:t>
            </a:r>
            <a:r>
              <a:rPr lang="en" altLang="ko-KR" sz="5500" dirty="0">
                <a:solidFill>
                  <a:srgbClr val="FF0000"/>
                </a:solidFill>
                <a:latin typeface="Helvetica" pitchFamily="2" charset="0"/>
              </a:rPr>
              <a:t>machine learning </a:t>
            </a:r>
            <a:r>
              <a:rPr lang="en" altLang="ko-KR" sz="5500" dirty="0">
                <a:latin typeface="Helvetica" pitchFamily="2" charset="0"/>
              </a:rPr>
              <a:t>has driven </a:t>
            </a:r>
            <a:r>
              <a:rPr lang="en" altLang="ko-KR" sz="5500" dirty="0">
                <a:solidFill>
                  <a:srgbClr val="FF0000"/>
                </a:solidFill>
                <a:latin typeface="Helvetica" pitchFamily="2" charset="0"/>
              </a:rPr>
              <a:t>advances </a:t>
            </a:r>
            <a:r>
              <a:rPr lang="en" altLang="ko-KR" sz="5500" dirty="0">
                <a:latin typeface="Helvetica" pitchFamily="2" charset="0"/>
              </a:rPr>
              <a:t>in many domains</a:t>
            </a:r>
            <a:r>
              <a:rPr lang="en" altLang="ko-KR" sz="6200" dirty="0">
                <a:latin typeface="Helvetica" pitchFamily="2" charset="0"/>
              </a:rPr>
              <a:t> </a:t>
            </a:r>
          </a:p>
          <a:p>
            <a:pPr marL="0" indent="0">
              <a:lnSpc>
                <a:spcPct val="120000"/>
              </a:lnSpc>
              <a:buNone/>
            </a:pPr>
            <a:endParaRPr lang="en" altLang="ko-KR" sz="8000" b="1" dirty="0"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" altLang="ko-KR" sz="8000" b="1" dirty="0">
                <a:latin typeface="Helvetica" pitchFamily="2" charset="0"/>
              </a:rPr>
              <a:t>Machine learning for healthcare </a:t>
            </a:r>
            <a:endParaRPr lang="en" altLang="ko-KR" sz="8000" dirty="0">
              <a:latin typeface="Helvetica" pitchFamily="2" charset="0"/>
            </a:endParaRPr>
          </a:p>
          <a:p>
            <a:pPr lvl="1">
              <a:lnSpc>
                <a:spcPct val="120000"/>
              </a:lnSpc>
            </a:pPr>
            <a:r>
              <a:rPr lang="en" altLang="ko-KR" sz="5500" dirty="0">
                <a:latin typeface="Helvetica" pitchFamily="2" charset="0"/>
              </a:rPr>
              <a:t>diagnosing </a:t>
            </a:r>
            <a:r>
              <a:rPr lang="en" altLang="ko-KR" sz="5500" dirty="0">
                <a:solidFill>
                  <a:srgbClr val="0070C0"/>
                </a:solidFill>
                <a:latin typeface="Helvetica" pitchFamily="2" charset="0"/>
              </a:rPr>
              <a:t>diabetic retinopathy</a:t>
            </a:r>
            <a:r>
              <a:rPr lang="en" altLang="ko-KR" sz="5500" dirty="0">
                <a:latin typeface="Helvetica" pitchFamily="2" charset="0"/>
              </a:rPr>
              <a:t> </a:t>
            </a:r>
          </a:p>
          <a:p>
            <a:pPr lvl="1">
              <a:lnSpc>
                <a:spcPct val="120000"/>
              </a:lnSpc>
            </a:pPr>
            <a:r>
              <a:rPr lang="en" altLang="ko-KR" sz="5500" dirty="0">
                <a:latin typeface="Helvetica" pitchFamily="2" charset="0"/>
              </a:rPr>
              <a:t>detecting </a:t>
            </a:r>
            <a:r>
              <a:rPr lang="en" altLang="ko-KR" sz="5500" dirty="0">
                <a:solidFill>
                  <a:srgbClr val="0070C0"/>
                </a:solidFill>
                <a:latin typeface="Helvetica" pitchFamily="2" charset="0"/>
              </a:rPr>
              <a:t>lymph node </a:t>
            </a:r>
            <a:r>
              <a:rPr lang="en" altLang="ko-KR" sz="5500" dirty="0">
                <a:latin typeface="Helvetica" pitchFamily="2" charset="0"/>
              </a:rPr>
              <a:t>metastases from breast pathology </a:t>
            </a:r>
          </a:p>
          <a:p>
            <a:pPr lvl="1">
              <a:lnSpc>
                <a:spcPct val="120000"/>
              </a:lnSpc>
            </a:pPr>
            <a:r>
              <a:rPr lang="en" altLang="ko-KR" sz="5500" dirty="0">
                <a:solidFill>
                  <a:srgbClr val="0070C0"/>
                </a:solidFill>
                <a:latin typeface="Helvetica" pitchFamily="2" charset="0"/>
              </a:rPr>
              <a:t>autism subtyping </a:t>
            </a:r>
            <a:r>
              <a:rPr lang="en" altLang="ko-KR" sz="5500" dirty="0">
                <a:latin typeface="Helvetica" pitchFamily="2" charset="0"/>
              </a:rPr>
              <a:t>by clustering comorbidities </a:t>
            </a:r>
          </a:p>
          <a:p>
            <a:pPr lvl="1">
              <a:lnSpc>
                <a:spcPct val="120000"/>
              </a:lnSpc>
            </a:pPr>
            <a:r>
              <a:rPr lang="en" altLang="ko-KR" sz="5500" dirty="0">
                <a:latin typeface="Helvetica" pitchFamily="2" charset="0"/>
              </a:rPr>
              <a:t>large scale </a:t>
            </a:r>
            <a:r>
              <a:rPr lang="en" altLang="ko-KR" sz="5500" dirty="0">
                <a:solidFill>
                  <a:srgbClr val="0070C0"/>
                </a:solidFill>
                <a:latin typeface="Helvetica" pitchFamily="2" charset="0"/>
              </a:rPr>
              <a:t>phenotyping </a:t>
            </a:r>
            <a:r>
              <a:rPr lang="en" altLang="ko-KR" sz="5500" dirty="0">
                <a:latin typeface="Helvetica" pitchFamily="2" charset="0"/>
              </a:rPr>
              <a:t>from observational data </a:t>
            </a:r>
            <a:br>
              <a:rPr lang="en" altLang="ko-KR" dirty="0">
                <a:latin typeface="Helvetica" pitchFamily="2" charset="0"/>
              </a:rPr>
            </a:br>
            <a:endParaRPr lang="en" altLang="ko-KR" dirty="0"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" altLang="ko-KR" sz="8000" b="1" dirty="0"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" altLang="ko-KR" sz="8000" b="1" dirty="0">
                <a:latin typeface="Helvetica" pitchFamily="2" charset="0"/>
              </a:rPr>
              <a:t>Pitfalls and opportunities</a:t>
            </a:r>
            <a:endParaRPr lang="en" altLang="ko-KR" sz="8000" dirty="0">
              <a:latin typeface="Helvetica" pitchFamily="2" charset="0"/>
            </a:endParaRPr>
          </a:p>
          <a:p>
            <a:pPr lvl="1">
              <a:lnSpc>
                <a:spcPct val="120000"/>
              </a:lnSpc>
            </a:pPr>
            <a:r>
              <a:rPr lang="en" altLang="ko-KR" sz="5500" dirty="0">
                <a:solidFill>
                  <a:srgbClr val="FF0000"/>
                </a:solidFill>
                <a:latin typeface="Helvetica" pitchFamily="2" charset="0"/>
              </a:rPr>
              <a:t>personalized </a:t>
            </a:r>
            <a:r>
              <a:rPr lang="en" altLang="ko-KR" sz="5500" dirty="0">
                <a:latin typeface="Helvetica" pitchFamily="2" charset="0"/>
              </a:rPr>
              <a:t>predictions using </a:t>
            </a:r>
            <a:r>
              <a:rPr lang="en" altLang="ko-KR" sz="5500" dirty="0">
                <a:solidFill>
                  <a:srgbClr val="FF0000"/>
                </a:solidFill>
                <a:latin typeface="Helvetica" pitchFamily="2" charset="0"/>
              </a:rPr>
              <a:t>large amounts of noisy and biased </a:t>
            </a:r>
            <a:r>
              <a:rPr lang="en" altLang="ko-KR" sz="5500" dirty="0">
                <a:latin typeface="Helvetica" pitchFamily="2" charset="0"/>
              </a:rPr>
              <a:t>data </a:t>
            </a:r>
          </a:p>
          <a:p>
            <a:pPr lvl="1">
              <a:lnSpc>
                <a:spcPct val="120000"/>
              </a:lnSpc>
            </a:pPr>
            <a:r>
              <a:rPr lang="en" altLang="ko-KR" sz="5500" dirty="0">
                <a:latin typeface="Helvetica" pitchFamily="2" charset="0"/>
              </a:rPr>
              <a:t>opportunity to create </a:t>
            </a:r>
            <a:r>
              <a:rPr lang="en" altLang="ko-KR" sz="5500" dirty="0">
                <a:solidFill>
                  <a:srgbClr val="FF0000"/>
                </a:solidFill>
                <a:latin typeface="Helvetica" pitchFamily="2" charset="0"/>
              </a:rPr>
              <a:t>high-impact solutions </a:t>
            </a:r>
            <a:r>
              <a:rPr lang="en" altLang="ko-KR" sz="5500" dirty="0">
                <a:latin typeface="Helvetica" pitchFamily="2" charset="0"/>
              </a:rPr>
              <a:t>that are likely to be meaningful</a:t>
            </a:r>
            <a:endParaRPr lang="en" altLang="ko-KR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97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sz="3200" dirty="0"/>
              <a:t>﻿</a:t>
            </a:r>
            <a:r>
              <a:rPr kumimoji="1" lang="en-US" altLang="ko-KR" sz="3200" dirty="0"/>
              <a:t>5.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﻿Opportunities for New Research in Machine Learning</a:t>
            </a:r>
            <a:br>
              <a:rPr kumimoji="1" lang="en" altLang="ko-KR" sz="3200" dirty="0"/>
            </a:br>
            <a:r>
              <a:rPr kumimoji="1" lang="en" altLang="ko-KR" sz="2000" i="1" dirty="0"/>
              <a:t>Identifying Representations in a Large, Multi-source, Network</a:t>
            </a: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﻿Representation learning has prompted great advances in machine learning;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e.g., the lower dimensional, qualitatively meaningful representations of imaging datasets learned by convolutional neural networks.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Healthcare data lacks such obviously natural structures,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Investigations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multi-source integration, and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learning domain appropriate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082978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B16D-2AE9-8544-BF09-E3ED008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sz="3200" dirty="0"/>
              <a:t>﻿</a:t>
            </a:r>
            <a:r>
              <a:rPr kumimoji="1" lang="en-US" altLang="ko-KR" sz="3200" dirty="0"/>
              <a:t>5.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﻿Opportunities for New Research in Machine Learning</a:t>
            </a:r>
            <a:br>
              <a:rPr kumimoji="1" lang="en" altLang="ko-KR" sz="3200" dirty="0"/>
            </a:br>
            <a:r>
              <a:rPr kumimoji="1" lang="en" altLang="ko-KR" sz="2000" i="1" dirty="0"/>
              <a:t>Identifying Representations in a Large, Multi-source, Network</a:t>
            </a:r>
            <a:endParaRPr kumimoji="1" lang="ko-KR" altLang="en-US" sz="2000" i="1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B9F4-8B92-9648-BA05-4BCF1B4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i="1" dirty="0">
                <a:solidFill>
                  <a:srgbClr val="FF0000"/>
                </a:solidFill>
              </a:rPr>
              <a:t>﻿Integrating predictions from multi-source high-dimensional data.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Individual data include many sources and modalities, making integration more challenging in systems currently struggling with overload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Using </a:t>
            </a:r>
            <a:r>
              <a:rPr kumimoji="1" lang="en" altLang="ko-KR" dirty="0">
                <a:solidFill>
                  <a:srgbClr val="0070C0"/>
                </a:solidFill>
              </a:rPr>
              <a:t>high-dimensional data </a:t>
            </a:r>
            <a:r>
              <a:rPr kumimoji="1" lang="en" altLang="ko-KR" dirty="0"/>
              <a:t>to make </a:t>
            </a:r>
            <a:r>
              <a:rPr kumimoji="1" lang="en" altLang="ko-KR" dirty="0">
                <a:solidFill>
                  <a:srgbClr val="0070C0"/>
                </a:solidFill>
              </a:rPr>
              <a:t>well-calibrated predictions </a:t>
            </a:r>
            <a:r>
              <a:rPr kumimoji="1" lang="en" altLang="ko-KR" dirty="0"/>
              <a:t>of established risks is a way that researchers can </a:t>
            </a:r>
            <a:r>
              <a:rPr kumimoji="1" lang="en" altLang="ko-KR" dirty="0">
                <a:solidFill>
                  <a:srgbClr val="0070C0"/>
                </a:solidFill>
              </a:rPr>
              <a:t>contribute</a:t>
            </a:r>
            <a:r>
              <a:rPr kumimoji="1" lang="en" altLang="ko-KR" dirty="0"/>
              <a:t>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e.g., inferring drug-resistance status in tuberculosis from whole-genome sequencing data, predicting cardiovascular risk from EHR data, readmission and mortality risk from longitudinal EHR data, prediction of hydrocephalus from fetal MRI, and predicting cardiovascular risk from retinal images</a:t>
            </a:r>
          </a:p>
          <a:p>
            <a:pPr>
              <a:lnSpc>
                <a:spcPct val="120000"/>
              </a:lnSpc>
            </a:pPr>
            <a:r>
              <a:rPr kumimoji="1" lang="en" altLang="ko-KR" i="1" dirty="0">
                <a:solidFill>
                  <a:srgbClr val="FF0000"/>
                </a:solidFill>
              </a:rPr>
              <a:t>﻿Learning meaningful representations for the domain.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Learning </a:t>
            </a:r>
            <a:r>
              <a:rPr kumimoji="1" lang="en" altLang="ko-KR" dirty="0">
                <a:solidFill>
                  <a:srgbClr val="0070C0"/>
                </a:solidFill>
              </a:rPr>
              <a:t>meaningful state </a:t>
            </a:r>
            <a:r>
              <a:rPr kumimoji="1" lang="en" altLang="ko-KR" dirty="0"/>
              <a:t>representations that provide both </a:t>
            </a:r>
            <a:r>
              <a:rPr kumimoji="1" lang="en" altLang="ko-KR" dirty="0">
                <a:solidFill>
                  <a:srgbClr val="0070C0"/>
                </a:solidFill>
              </a:rPr>
              <a:t>good predictive </a:t>
            </a:r>
            <a:r>
              <a:rPr kumimoji="1" lang="en" altLang="ko-KR" dirty="0"/>
              <a:t>performance in diverse tasks, and understand many </a:t>
            </a:r>
            <a:r>
              <a:rPr kumimoji="1" lang="en" altLang="ko-KR" dirty="0">
                <a:solidFill>
                  <a:srgbClr val="0070C0"/>
                </a:solidFill>
              </a:rPr>
              <a:t>conditional relationships </a:t>
            </a:r>
            <a:r>
              <a:rPr kumimoji="1" lang="en" altLang="ko-KR" dirty="0"/>
              <a:t>of interest, is an important area of focus in healthcare.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Dealing with representations explicitly may be advantageous because they can conveniently express </a:t>
            </a:r>
            <a:r>
              <a:rPr kumimoji="1" lang="en" altLang="ko-KR" dirty="0">
                <a:solidFill>
                  <a:srgbClr val="0070C0"/>
                </a:solidFill>
              </a:rPr>
              <a:t>general priors </a:t>
            </a:r>
            <a:r>
              <a:rPr kumimoji="1" lang="en" altLang="ko-KR" dirty="0"/>
              <a:t>that are </a:t>
            </a:r>
            <a:r>
              <a:rPr kumimoji="1" lang="en" altLang="ko-KR" dirty="0">
                <a:solidFill>
                  <a:srgbClr val="0070C0"/>
                </a:solidFill>
              </a:rPr>
              <a:t>not specific to a single predictive task </a:t>
            </a:r>
            <a:r>
              <a:rPr kumimoji="1" lang="en" altLang="ko-KR" dirty="0"/>
              <a:t>(</a:t>
            </a:r>
            <a:r>
              <a:rPr kumimoji="1" lang="en" altLang="ko-KR" dirty="0" err="1"/>
              <a:t>Bengio</a:t>
            </a:r>
            <a:r>
              <a:rPr kumimoji="1" lang="en" altLang="ko-KR" dirty="0"/>
              <a:t> et al., 2013), and this is particularly important for zero-shot learning (</a:t>
            </a:r>
            <a:r>
              <a:rPr kumimoji="1" lang="en" altLang="ko-KR" dirty="0" err="1"/>
              <a:t>Socher</a:t>
            </a:r>
            <a:r>
              <a:rPr kumimoji="1" lang="en" altLang="ko-KR" dirty="0"/>
              <a:t> et al., 2013) in unseen categories.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There are several </a:t>
            </a:r>
            <a:r>
              <a:rPr kumimoji="1" lang="en" altLang="ko-KR" dirty="0">
                <a:solidFill>
                  <a:srgbClr val="0070C0"/>
                </a:solidFill>
              </a:rPr>
              <a:t>potential opportunities </a:t>
            </a:r>
            <a:r>
              <a:rPr kumimoji="1" lang="en" altLang="ko-KR" dirty="0"/>
              <a:t>to address in representations for a clinical setting.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First, a </a:t>
            </a:r>
            <a:r>
              <a:rPr kumimoji="1" lang="en" altLang="ko-KR" dirty="0">
                <a:solidFill>
                  <a:srgbClr val="0070C0"/>
                </a:solidFill>
              </a:rPr>
              <a:t>single patient input </a:t>
            </a:r>
            <a:r>
              <a:rPr kumimoji="1" lang="en" altLang="ko-KR" dirty="0"/>
              <a:t>(e.g., physiological data) can correspond to </a:t>
            </a:r>
            <a:r>
              <a:rPr kumimoji="1" lang="en" altLang="ko-KR" dirty="0">
                <a:solidFill>
                  <a:srgbClr val="0070C0"/>
                </a:solidFill>
              </a:rPr>
              <a:t>many possible correct outputs </a:t>
            </a:r>
            <a:r>
              <a:rPr kumimoji="1" lang="en" altLang="ko-KR" dirty="0"/>
              <a:t>(e.g., diagnostic codes), and this </a:t>
            </a:r>
            <a:r>
              <a:rPr kumimoji="1" lang="en" altLang="ko-KR" dirty="0">
                <a:solidFill>
                  <a:srgbClr val="0070C0"/>
                </a:solidFill>
              </a:rPr>
              <a:t>must be possible </a:t>
            </a:r>
            <a:r>
              <a:rPr kumimoji="1" lang="en" altLang="ko-KR" dirty="0"/>
              <a:t>in the </a:t>
            </a:r>
            <a:r>
              <a:rPr kumimoji="1" lang="en" altLang="ko-KR" dirty="0">
                <a:solidFill>
                  <a:srgbClr val="0070C0"/>
                </a:solidFill>
              </a:rPr>
              <a:t>representations we explore</a:t>
            </a:r>
            <a:r>
              <a:rPr kumimoji="1" lang="en" altLang="ko-KR" dirty="0"/>
              <a:t>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Additionally, there is likely value in incorporating structure and domain knowledge into representation learning. </a:t>
            </a:r>
          </a:p>
          <a:p>
            <a:pPr lvl="2">
              <a:lnSpc>
                <a:spcPct val="120000"/>
              </a:lnSpc>
            </a:pPr>
            <a:r>
              <a:rPr kumimoji="1" lang="en" altLang="ko-KR" dirty="0"/>
              <a:t>There has also been some </a:t>
            </a:r>
            <a:r>
              <a:rPr kumimoji="1" lang="en" altLang="ko-KR" dirty="0">
                <a:solidFill>
                  <a:srgbClr val="0070C0"/>
                </a:solidFill>
              </a:rPr>
              <a:t>initial exploration </a:t>
            </a:r>
            <a:r>
              <a:rPr kumimoji="1" lang="en" altLang="ko-KR" dirty="0"/>
              <a:t>into </a:t>
            </a:r>
          </a:p>
          <a:p>
            <a:pPr lvl="3">
              <a:lnSpc>
                <a:spcPct val="120000"/>
              </a:lnSpc>
            </a:pPr>
            <a:r>
              <a:rPr kumimoji="1" lang="en" altLang="ko-KR" dirty="0"/>
              <a:t>learning representations of </a:t>
            </a:r>
            <a:r>
              <a:rPr kumimoji="1" lang="en" altLang="ko-KR" dirty="0">
                <a:solidFill>
                  <a:srgbClr val="0070C0"/>
                </a:solidFill>
              </a:rPr>
              <a:t>other data types </a:t>
            </a:r>
            <a:r>
              <a:rPr kumimoji="1" lang="en" altLang="ko-KR" dirty="0"/>
              <a:t>that simultaneously capture </a:t>
            </a:r>
            <a:r>
              <a:rPr kumimoji="1" lang="en" altLang="ko-KR" dirty="0">
                <a:solidFill>
                  <a:srgbClr val="0070C0"/>
                </a:solidFill>
              </a:rPr>
              <a:t>hierarchy and similarity </a:t>
            </a:r>
            <a:r>
              <a:rPr kumimoji="1" lang="en" altLang="ko-KR" dirty="0"/>
              <a:t>(Nickel and </a:t>
            </a:r>
            <a:r>
              <a:rPr kumimoji="1" lang="en" altLang="ko-KR" dirty="0" err="1"/>
              <a:t>Kiela</a:t>
            </a:r>
            <a:r>
              <a:rPr kumimoji="1" lang="en" altLang="ko-KR" dirty="0"/>
              <a:t>, 2017), and </a:t>
            </a:r>
          </a:p>
          <a:p>
            <a:pPr lvl="3">
              <a:lnSpc>
                <a:spcPct val="120000"/>
              </a:lnSpc>
            </a:pPr>
            <a:r>
              <a:rPr kumimoji="1" lang="en" altLang="ko-KR" dirty="0"/>
              <a:t>recent work has examined </a:t>
            </a:r>
            <a:r>
              <a:rPr kumimoji="1" lang="en" altLang="ko-KR" dirty="0">
                <a:solidFill>
                  <a:srgbClr val="0070C0"/>
                </a:solidFill>
              </a:rPr>
              <a:t>using diagnostic code ontologies to aid prediction </a:t>
            </a:r>
            <a:r>
              <a:rPr kumimoji="1" lang="en" altLang="ko-KR" dirty="0"/>
              <a:t>(Choi et al., 2017), and </a:t>
            </a:r>
          </a:p>
          <a:p>
            <a:pPr lvl="3">
              <a:lnSpc>
                <a:spcPct val="120000"/>
              </a:lnSpc>
            </a:pPr>
            <a:r>
              <a:rPr kumimoji="1" lang="en" altLang="ko-KR" dirty="0"/>
              <a:t>adding </a:t>
            </a:r>
            <a:r>
              <a:rPr kumimoji="1" lang="en" altLang="ko-KR" dirty="0">
                <a:solidFill>
                  <a:srgbClr val="0070C0"/>
                </a:solidFill>
              </a:rPr>
              <a:t>nodes to the hidden </a:t>
            </a:r>
            <a:r>
              <a:rPr kumimoji="1" lang="en" altLang="ko-KR" dirty="0"/>
              <a:t>layer of neural network models based on </a:t>
            </a:r>
            <a:r>
              <a:rPr kumimoji="1" lang="en" altLang="ko-KR" dirty="0">
                <a:solidFill>
                  <a:srgbClr val="0070C0"/>
                </a:solidFill>
              </a:rPr>
              <a:t>known biological relationships between genes </a:t>
            </a:r>
            <a:r>
              <a:rPr kumimoji="1" lang="en" altLang="ko-KR" dirty="0"/>
              <a:t>(Lin et al., 2017).</a:t>
            </a:r>
          </a:p>
        </p:txBody>
      </p:sp>
    </p:spTree>
    <p:extLst>
      <p:ext uri="{BB962C8B-B14F-4D97-AF65-F5344CB8AC3E}">
        <p14:creationId xmlns:p14="http://schemas.microsoft.com/office/powerpoint/2010/main" val="4158597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C58B5E-55D6-5D4B-B5E9-A85C01C2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121"/>
            <a:ext cx="7167009" cy="2003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22F919-E235-0B4A-8463-B9264B5C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14193"/>
            <a:ext cx="7167009" cy="9254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4BCB41-2835-BE45-9F88-10D215DC1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09" y="-4"/>
            <a:ext cx="497419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9D14E5-7749-BD44-90FE-4AD91F409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36813"/>
            <a:ext cx="7217809" cy="12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3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215EA23-4E1A-894D-8307-AB9F9FCC0792}"/>
              </a:ext>
            </a:extLst>
          </p:cNvPr>
          <p:cNvSpPr txBox="1">
            <a:spLocks/>
          </p:cNvSpPr>
          <p:nvPr/>
        </p:nvSpPr>
        <p:spPr>
          <a:xfrm>
            <a:off x="838200" y="210835"/>
            <a:ext cx="10515600" cy="624833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br>
              <a:rPr lang="en" altLang="ko-KR" dirty="0">
                <a:latin typeface="Helvetica" pitchFamily="2" charset="0"/>
              </a:rPr>
            </a:br>
            <a:r>
              <a:rPr lang="en" altLang="ko-KR" sz="5600" dirty="0">
                <a:latin typeface="Helvetica" pitchFamily="2" charset="0"/>
              </a:rPr>
              <a:t>Overview of clinical </a:t>
            </a:r>
            <a:r>
              <a:rPr lang="en" altLang="ko-KR" sz="5600" dirty="0">
                <a:solidFill>
                  <a:srgbClr val="0070C0"/>
                </a:solidFill>
                <a:latin typeface="Helvetica" pitchFamily="2" charset="0"/>
              </a:rPr>
              <a:t>data types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altLang="ko-KR" sz="5600" dirty="0">
                <a:latin typeface="Helvetica" pitchFamily="2" charset="0"/>
              </a:rPr>
              <a:t>Unique technical </a:t>
            </a:r>
            <a:r>
              <a:rPr lang="en" altLang="ko-KR" sz="5600" dirty="0">
                <a:solidFill>
                  <a:srgbClr val="0070C0"/>
                </a:solidFill>
                <a:latin typeface="Helvetica" pitchFamily="2" charset="0"/>
              </a:rPr>
              <a:t>challenges</a:t>
            </a:r>
            <a:r>
              <a:rPr lang="en" altLang="ko-KR" sz="5600" dirty="0">
                <a:latin typeface="Helvetica" pitchFamily="2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altLang="ko-KR" sz="5600" dirty="0">
                <a:latin typeface="Helvetica" pitchFamily="2" charset="0"/>
              </a:rPr>
              <a:t>Hierarchy of clinical </a:t>
            </a:r>
            <a:r>
              <a:rPr lang="en" altLang="ko-KR" sz="5600" dirty="0">
                <a:solidFill>
                  <a:srgbClr val="0070C0"/>
                </a:solidFill>
                <a:latin typeface="Helvetica" pitchFamily="2" charset="0"/>
              </a:rPr>
              <a:t>opportunities</a:t>
            </a:r>
            <a:r>
              <a:rPr lang="en" altLang="ko-KR" sz="5600" dirty="0">
                <a:latin typeface="Helvetica" pitchFamily="2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" altLang="ko-KR" sz="3800" dirty="0">
                <a:latin typeface="Helvetica" pitchFamily="2" charset="0"/>
              </a:rPr>
              <a:t>automating clinical tasks, </a:t>
            </a:r>
          </a:p>
          <a:p>
            <a:pPr lvl="1">
              <a:lnSpc>
                <a:spcPct val="120000"/>
              </a:lnSpc>
            </a:pPr>
            <a:r>
              <a:rPr lang="en" altLang="ko-KR" sz="3800" dirty="0">
                <a:latin typeface="Helvetica" pitchFamily="2" charset="0"/>
              </a:rPr>
              <a:t>providing clinical support, and </a:t>
            </a:r>
          </a:p>
          <a:p>
            <a:pPr lvl="1">
              <a:lnSpc>
                <a:spcPct val="120000"/>
              </a:lnSpc>
            </a:pPr>
            <a:r>
              <a:rPr lang="en" altLang="ko-KR" sz="3800" dirty="0">
                <a:latin typeface="Helvetica" pitchFamily="2" charset="0"/>
              </a:rPr>
              <a:t>expanding clinical capacities.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altLang="ko-KR" sz="5600" dirty="0">
                <a:latin typeface="Helvetica" pitchFamily="2" charset="0"/>
              </a:rPr>
              <a:t>opportunities for </a:t>
            </a:r>
            <a:r>
              <a:rPr lang="en" altLang="ko-KR" sz="5600" dirty="0">
                <a:solidFill>
                  <a:srgbClr val="0070C0"/>
                </a:solidFill>
                <a:latin typeface="Helvetica" pitchFamily="2" charset="0"/>
              </a:rPr>
              <a:t>new research </a:t>
            </a:r>
            <a:r>
              <a:rPr lang="en" altLang="ko-KR" sz="5600" dirty="0">
                <a:latin typeface="Helvetica" pitchFamily="2" charset="0"/>
              </a:rPr>
              <a:t>machine learning :</a:t>
            </a:r>
          </a:p>
          <a:p>
            <a:pPr lvl="1">
              <a:lnSpc>
                <a:spcPct val="120000"/>
              </a:lnSpc>
            </a:pPr>
            <a:r>
              <a:rPr lang="en" altLang="ko-KR" sz="3800" dirty="0">
                <a:latin typeface="Helvetica" pitchFamily="2" charset="0"/>
              </a:rPr>
              <a:t>accommodating shifts in data sources and mechanisms, </a:t>
            </a:r>
          </a:p>
          <a:p>
            <a:pPr lvl="1">
              <a:lnSpc>
                <a:spcPct val="120000"/>
              </a:lnSpc>
            </a:pPr>
            <a:r>
              <a:rPr lang="en" altLang="ko-KR" sz="3800" dirty="0">
                <a:latin typeface="Helvetica" pitchFamily="2" charset="0"/>
              </a:rPr>
              <a:t>ensuring models are interpretable, and </a:t>
            </a:r>
          </a:p>
          <a:p>
            <a:pPr lvl="1">
              <a:lnSpc>
                <a:spcPct val="120000"/>
              </a:lnSpc>
            </a:pPr>
            <a:r>
              <a:rPr lang="en" altLang="ko-KR" sz="3800" dirty="0">
                <a:latin typeface="Helvetica" pitchFamily="2" charset="0"/>
              </a:rPr>
              <a:t>identifying good representation</a:t>
            </a:r>
            <a:r>
              <a:rPr lang="en" altLang="ko-KR" sz="5200" dirty="0">
                <a:latin typeface="Helvetica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2392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D1811-A198-7041-B59B-A7232ADF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</a:t>
            </a:r>
            <a:r>
              <a:rPr lang="ko-KR" altLang="en-US" sz="4000" dirty="0"/>
              <a:t> </a:t>
            </a:r>
            <a:r>
              <a:rPr lang="en" altLang="ko-KR" sz="4000" dirty="0"/>
              <a:t>The Promise and Perils of Clinical Data 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D5A5F-BBA6-7E46-8BA3-1A9B4F6C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﻿Variety of forms: ﻿</a:t>
            </a:r>
            <a:r>
              <a:rPr kumimoji="1" lang="en" altLang="ko-KR" dirty="0">
                <a:solidFill>
                  <a:srgbClr val="0070C0"/>
                </a:solidFill>
              </a:rPr>
              <a:t>EHRs</a:t>
            </a:r>
            <a:r>
              <a:rPr kumimoji="1" lang="en" altLang="ko-KR" dirty="0"/>
              <a:t>, support day-to-day operational needs (tracking care and revenue cycle management)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contain </a:t>
            </a:r>
            <a:r>
              <a:rPr kumimoji="1" lang="en" altLang="ko-KR" dirty="0">
                <a:solidFill>
                  <a:srgbClr val="0070C0"/>
                </a:solidFill>
              </a:rPr>
              <a:t>heterogeneous</a:t>
            </a:r>
            <a:r>
              <a:rPr kumimoji="1" lang="en" altLang="ko-KR" dirty="0"/>
              <a:t> data types.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range from </a:t>
            </a:r>
            <a:r>
              <a:rPr kumimoji="1" lang="en" altLang="ko-KR" dirty="0">
                <a:solidFill>
                  <a:srgbClr val="0070C0"/>
                </a:solidFill>
              </a:rPr>
              <a:t>high-frequency</a:t>
            </a:r>
            <a:r>
              <a:rPr kumimoji="1" lang="en" altLang="ko-KR" dirty="0"/>
              <a:t> data sampled hundreds of times per second,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to vital signs that are noted </a:t>
            </a:r>
            <a:r>
              <a:rPr kumimoji="1" lang="en" altLang="ko-KR" dirty="0">
                <a:solidFill>
                  <a:srgbClr val="0070C0"/>
                </a:solidFill>
              </a:rPr>
              <a:t>hourly</a:t>
            </a:r>
            <a:r>
              <a:rPr kumimoji="1" lang="en" altLang="ko-KR" dirty="0"/>
              <a:t>,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to laboratory tests that are recorded when the clinicians order them, to notes that are written </a:t>
            </a:r>
            <a:r>
              <a:rPr kumimoji="1" lang="en" altLang="ko-KR" dirty="0">
                <a:solidFill>
                  <a:srgbClr val="0070C0"/>
                </a:solidFill>
              </a:rPr>
              <a:t>every twelve hours</a:t>
            </a:r>
            <a:r>
              <a:rPr kumimoji="1" lang="en" altLang="ko-KR" dirty="0"/>
              <a:t>,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to more </a:t>
            </a:r>
            <a:r>
              <a:rPr kumimoji="1" lang="en" altLang="ko-KR" dirty="0">
                <a:solidFill>
                  <a:srgbClr val="0070C0"/>
                </a:solidFill>
              </a:rPr>
              <a:t>static demographic data</a:t>
            </a:r>
            <a:r>
              <a:rPr kumimoji="1" lang="en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large differences in data type, time scale, and sampling rates make modeling </a:t>
            </a:r>
            <a:r>
              <a:rPr kumimoji="1" lang="en" altLang="ko-KR" dirty="0">
                <a:solidFill>
                  <a:srgbClr val="FF0000"/>
                </a:solidFill>
              </a:rPr>
              <a:t>challenging</a:t>
            </a:r>
            <a:r>
              <a:rPr kumimoji="1" lang="en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Clinical data </a:t>
            </a:r>
            <a:r>
              <a:rPr kumimoji="1" lang="en" altLang="ko-KR" dirty="0">
                <a:solidFill>
                  <a:srgbClr val="FF0000"/>
                </a:solidFill>
              </a:rPr>
              <a:t>without machine learning in mind</a:t>
            </a:r>
            <a:r>
              <a:rPr kumimoji="1" lang="en" altLang="ko-KR" dirty="0"/>
              <a:t>, and collected under a policy of interventions to improve patients’ health. </a:t>
            </a:r>
          </a:p>
          <a:p>
            <a:pPr>
              <a:lnSpc>
                <a:spcPct val="120000"/>
              </a:lnSpc>
            </a:pPr>
            <a:endParaRPr kumimoji="1" lang="en" altLang="ko-KR" dirty="0"/>
          </a:p>
          <a:p>
            <a:pPr>
              <a:lnSpc>
                <a:spcPct val="120000"/>
              </a:lnSpc>
            </a:pPr>
            <a:r>
              <a:rPr kumimoji="1" lang="en" altLang="ko-KR" dirty="0"/>
              <a:t>Each data type comes with its own challenges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6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CF2CD-68FB-4643-85FC-7FD6A44E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2.</a:t>
            </a:r>
            <a:r>
              <a:rPr lang="ko-KR" altLang="en-US" sz="4000" dirty="0"/>
              <a:t> </a:t>
            </a:r>
            <a:r>
              <a:rPr lang="en" altLang="ko-KR" sz="4000" dirty="0"/>
              <a:t>The Promise and Perils of Clinical Data</a:t>
            </a:r>
            <a:r>
              <a:rPr lang="en" altLang="ko-KR" sz="2400" dirty="0"/>
              <a:t> </a:t>
            </a:r>
            <a:br>
              <a:rPr lang="en" altLang="ko-KR" sz="2400" dirty="0"/>
            </a:br>
            <a:r>
              <a:rPr kumimoji="1" lang="en" altLang="ko-KR" sz="2400" dirty="0">
                <a:solidFill>
                  <a:srgbClr val="FF0000"/>
                </a:solidFill>
              </a:rPr>
              <a:t>﻿</a:t>
            </a:r>
            <a:r>
              <a:rPr kumimoji="1" lang="en" altLang="ko-KR" sz="2400" i="1" dirty="0"/>
              <a:t>High-frequency monitors record real-time data at a patient’s bedside</a:t>
            </a:r>
            <a:endParaRPr kumimoji="1"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22E35-4AD8-2B47-900F-BF39FE6A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R" dirty="0"/>
              <a:t>﻿﻿High-frequency monitoring: like </a:t>
            </a:r>
            <a:r>
              <a:rPr kumimoji="1" lang="en" altLang="ko-KR" dirty="0">
                <a:solidFill>
                  <a:srgbClr val="0070C0"/>
                </a:solidFill>
              </a:rPr>
              <a:t>oxygen saturation</a:t>
            </a:r>
            <a:r>
              <a:rPr kumimoji="1" lang="en" altLang="ko-KR" dirty="0"/>
              <a:t>. </a:t>
            </a:r>
          </a:p>
          <a:p>
            <a:pPr lvl="1">
              <a:lnSpc>
                <a:spcPct val="100000"/>
              </a:lnSpc>
            </a:pPr>
            <a:r>
              <a:rPr kumimoji="1" lang="en" altLang="ko-KR" dirty="0"/>
              <a:t>frequent artifact corruption (e.g., from sensors falling off), </a:t>
            </a:r>
          </a:p>
          <a:p>
            <a:pPr lvl="1">
              <a:lnSpc>
                <a:spcPct val="100000"/>
              </a:lnSpc>
            </a:pPr>
            <a:r>
              <a:rPr kumimoji="1" lang="en" altLang="ko-KR" i="1" dirty="0"/>
              <a:t>aggregated, filtered, or discarded to remove artifacts </a:t>
            </a:r>
            <a:r>
              <a:rPr kumimoji="1" lang="en" altLang="ko-KR" dirty="0"/>
              <a:t>prior to any learning or feature extraction </a:t>
            </a:r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(e.g.) </a:t>
            </a:r>
            <a:r>
              <a:rPr kumimoji="1" lang="en" altLang="ko-KR" dirty="0">
                <a:solidFill>
                  <a:srgbClr val="0070C0"/>
                </a:solidFill>
              </a:rPr>
              <a:t>ECG</a:t>
            </a:r>
            <a:r>
              <a:rPr kumimoji="1" lang="en" altLang="ko-KR" dirty="0"/>
              <a:t> signal in the US must be be filtered at 60 Hz to remove power grid electrical interference (</a:t>
            </a:r>
            <a:r>
              <a:rPr kumimoji="1" lang="en" altLang="ko-KR" dirty="0" err="1"/>
              <a:t>Nimunkar</a:t>
            </a:r>
            <a:r>
              <a:rPr kumimoji="1" lang="en" altLang="ko-KR" dirty="0"/>
              <a:t> and Tompkins, 2007). </a:t>
            </a:r>
          </a:p>
          <a:p>
            <a:pPr>
              <a:lnSpc>
                <a:spcPct val="100000"/>
              </a:lnSpc>
            </a:pPr>
            <a:endParaRPr kumimoji="1" lang="en" altLang="ko-KR" dirty="0"/>
          </a:p>
          <a:p>
            <a:pPr>
              <a:lnSpc>
                <a:spcPct val="100000"/>
              </a:lnSpc>
            </a:pPr>
            <a:r>
              <a:rPr kumimoji="1" lang="en" altLang="ko-KR" dirty="0"/>
              <a:t>While clinical signals can be collected with minimal human interaction, they provide only a </a:t>
            </a:r>
            <a:r>
              <a:rPr kumimoji="1" lang="en" altLang="ko-KR" dirty="0">
                <a:solidFill>
                  <a:srgbClr val="FF0000"/>
                </a:solidFill>
              </a:rPr>
              <a:t>narrow view of patient state</a:t>
            </a:r>
            <a:r>
              <a:rPr kumimoji="1" lang="en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38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CF2CD-68FB-4643-85FC-7FD6A44E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2.</a:t>
            </a:r>
            <a:r>
              <a:rPr lang="ko-KR" altLang="en-US" sz="4000" dirty="0"/>
              <a:t> </a:t>
            </a:r>
            <a:r>
              <a:rPr lang="en" altLang="ko-KR" sz="4000" dirty="0"/>
              <a:t>The Promise and Perils of Clinical Data</a:t>
            </a:r>
            <a:r>
              <a:rPr lang="en" altLang="ko-KR" sz="2400" dirty="0"/>
              <a:t> </a:t>
            </a:r>
            <a:br>
              <a:rPr lang="en" altLang="ko-KR" sz="2400" dirty="0"/>
            </a:br>
            <a:r>
              <a:rPr kumimoji="1" lang="en" altLang="ko-KR" sz="2400" i="1" dirty="0"/>
              <a:t>﻿﻿Vitals and labs measure biomarkers of a patient’s state</a:t>
            </a:r>
            <a:endParaRPr kumimoji="1" lang="ko-KR" altLang="en-US" sz="2400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22E35-4AD8-2B47-900F-BF39FE6A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ko-KR" dirty="0"/>
              <a:t>﻿Vital signs, laboratory tests, and other numerical measurements by clinical staff are often </a:t>
            </a:r>
            <a:r>
              <a:rPr kumimoji="1" lang="en" altLang="ko-KR" dirty="0">
                <a:solidFill>
                  <a:srgbClr val="FF0000"/>
                </a:solidFill>
              </a:rPr>
              <a:t>irregularly</a:t>
            </a:r>
            <a:r>
              <a:rPr kumimoji="1" lang="en" altLang="ko-KR" dirty="0"/>
              <a:t> </a:t>
            </a:r>
            <a:r>
              <a:rPr kumimoji="1" lang="en" altLang="ko-KR" dirty="0">
                <a:solidFill>
                  <a:srgbClr val="FF0000"/>
                </a:solidFill>
              </a:rPr>
              <a:t>ordered</a:t>
            </a:r>
            <a:r>
              <a:rPr kumimoji="1" lang="en" altLang="ko-KR" dirty="0"/>
              <a:t> and subject to </a:t>
            </a:r>
            <a:r>
              <a:rPr kumimoji="1" lang="en" altLang="ko-KR" dirty="0">
                <a:solidFill>
                  <a:srgbClr val="FF0000"/>
                </a:solidFill>
              </a:rPr>
              <a:t>sporadic over-sampling</a:t>
            </a:r>
            <a:endParaRPr kumimoji="1" lang="en" altLang="ko-KR" dirty="0"/>
          </a:p>
          <a:p>
            <a:pPr>
              <a:lnSpc>
                <a:spcPct val="120000"/>
              </a:lnSpc>
            </a:pPr>
            <a:r>
              <a:rPr kumimoji="1" lang="en" altLang="ko-KR" dirty="0">
                <a:solidFill>
                  <a:srgbClr val="0070C0"/>
                </a:solidFill>
              </a:rPr>
              <a:t>Non-invasive </a:t>
            </a:r>
            <a:r>
              <a:rPr kumimoji="1" lang="en" altLang="ko-KR" dirty="0"/>
              <a:t>values can conflict with the high-frequency </a:t>
            </a:r>
            <a:r>
              <a:rPr kumimoji="1" lang="en" altLang="ko-KR" dirty="0">
                <a:solidFill>
                  <a:srgbClr val="0070C0"/>
                </a:solidFill>
              </a:rPr>
              <a:t>invasive </a:t>
            </a:r>
            <a:r>
              <a:rPr kumimoji="1" lang="en" altLang="ko-KR" dirty="0"/>
              <a:t>data (Li-</a:t>
            </a:r>
            <a:r>
              <a:rPr kumimoji="1" lang="en" altLang="ko-KR" dirty="0" err="1"/>
              <a:t>wei</a:t>
            </a:r>
            <a:r>
              <a:rPr kumimoji="1" lang="en" altLang="ko-KR" dirty="0"/>
              <a:t> et al., 2013), or </a:t>
            </a:r>
          </a:p>
          <a:p>
            <a:pPr>
              <a:lnSpc>
                <a:spcPct val="120000"/>
              </a:lnSpc>
            </a:pPr>
            <a:r>
              <a:rPr kumimoji="1" lang="en" altLang="ko-KR" dirty="0">
                <a:solidFill>
                  <a:srgbClr val="FF0000"/>
                </a:solidFill>
              </a:rPr>
              <a:t>staff</a:t>
            </a:r>
            <a:r>
              <a:rPr kumimoji="1" lang="en" altLang="ko-KR" dirty="0"/>
              <a:t> may feel</a:t>
            </a:r>
            <a:r>
              <a:rPr kumimoji="1" lang="en" altLang="ko-KR" dirty="0">
                <a:solidFill>
                  <a:srgbClr val="FF0000"/>
                </a:solidFill>
              </a:rPr>
              <a:t> </a:t>
            </a:r>
            <a:r>
              <a:rPr kumimoji="1" lang="en" altLang="ko-KR" dirty="0"/>
              <a:t>that they have a </a:t>
            </a:r>
            <a:r>
              <a:rPr kumimoji="1" lang="en" altLang="ko-KR" dirty="0">
                <a:solidFill>
                  <a:srgbClr val="FF0000"/>
                </a:solidFill>
              </a:rPr>
              <a:t>general sense of patient state</a:t>
            </a:r>
            <a:r>
              <a:rPr kumimoji="1" lang="en" altLang="ko-KR" dirty="0"/>
              <a:t>, and </a:t>
            </a:r>
            <a:r>
              <a:rPr kumimoji="1" lang="en" altLang="ko-KR" dirty="0">
                <a:solidFill>
                  <a:srgbClr val="0070C0"/>
                </a:solidFill>
              </a:rPr>
              <a:t>preferentially record </a:t>
            </a:r>
            <a:r>
              <a:rPr kumimoji="1" lang="en" altLang="ko-KR" dirty="0"/>
              <a:t>results that are </a:t>
            </a:r>
            <a:r>
              <a:rPr kumimoji="1" lang="en" altLang="ko-KR" dirty="0">
                <a:solidFill>
                  <a:srgbClr val="0070C0"/>
                </a:solidFill>
              </a:rPr>
              <a:t>consistent with that understanding </a:t>
            </a:r>
            <a:r>
              <a:rPr kumimoji="1" lang="en" altLang="ko-KR" dirty="0"/>
              <a:t>(Hug et al., 2011). </a:t>
            </a:r>
          </a:p>
          <a:p>
            <a:pPr>
              <a:lnSpc>
                <a:spcPct val="120000"/>
              </a:lnSpc>
            </a:pPr>
            <a:r>
              <a:rPr kumimoji="1" lang="en" altLang="ko-KR" dirty="0"/>
              <a:t>clinicians </a:t>
            </a:r>
            <a:r>
              <a:rPr kumimoji="1" lang="en" altLang="ko-KR" dirty="0">
                <a:solidFill>
                  <a:srgbClr val="FF0000"/>
                </a:solidFill>
              </a:rPr>
              <a:t>order laboratory tests </a:t>
            </a:r>
            <a:r>
              <a:rPr kumimoji="1" lang="en" altLang="ko-KR" dirty="0"/>
              <a:t>related to the </a:t>
            </a:r>
            <a:r>
              <a:rPr kumimoji="1" lang="en" altLang="ko-KR" dirty="0">
                <a:solidFill>
                  <a:srgbClr val="FF0000"/>
                </a:solidFill>
              </a:rPr>
              <a:t>amount of variability they expect in the test </a:t>
            </a:r>
            <a:r>
              <a:rPr kumimoji="1" lang="en" altLang="ko-KR" dirty="0"/>
              <a:t>(</a:t>
            </a:r>
            <a:r>
              <a:rPr kumimoji="1" lang="en" altLang="ko-KR" dirty="0" err="1"/>
              <a:t>Hripcsak</a:t>
            </a:r>
            <a:r>
              <a:rPr kumimoji="1" lang="en" altLang="ko-KR" dirty="0"/>
              <a:t> et al., 2015).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the </a:t>
            </a:r>
            <a:r>
              <a:rPr kumimoji="1" lang="en" altLang="ko-KR" dirty="0">
                <a:solidFill>
                  <a:srgbClr val="0070C0"/>
                </a:solidFill>
              </a:rPr>
              <a:t>absolute time </a:t>
            </a:r>
            <a:r>
              <a:rPr kumimoji="1" lang="en" altLang="ko-KR" dirty="0"/>
              <a:t>that a laboratory measurement occurs </a:t>
            </a:r>
            <a:r>
              <a:rPr kumimoji="1" lang="en" altLang="ko-KR" dirty="0">
                <a:solidFill>
                  <a:srgbClr val="0070C0"/>
                </a:solidFill>
              </a:rPr>
              <a:t>can be more predictive of patient health </a:t>
            </a:r>
            <a:r>
              <a:rPr kumimoji="1" lang="en" altLang="ko-KR" dirty="0"/>
              <a:t>than the </a:t>
            </a:r>
            <a:r>
              <a:rPr kumimoji="1" lang="en" altLang="ko-KR" dirty="0">
                <a:solidFill>
                  <a:srgbClr val="0070C0"/>
                </a:solidFill>
              </a:rPr>
              <a:t>value of the test </a:t>
            </a:r>
            <a:r>
              <a:rPr kumimoji="1" lang="en" altLang="ko-KR" dirty="0"/>
              <a:t>(Weber and </a:t>
            </a:r>
            <a:r>
              <a:rPr kumimoji="1" lang="en" altLang="ko-KR" dirty="0" err="1"/>
              <a:t>Kohane</a:t>
            </a:r>
            <a:r>
              <a:rPr kumimoji="1" lang="en" altLang="ko-KR" dirty="0"/>
              <a:t>, 2013; </a:t>
            </a:r>
            <a:r>
              <a:rPr kumimoji="1" lang="en" altLang="ko-KR" dirty="0" err="1"/>
              <a:t>Agniel</a:t>
            </a:r>
            <a:r>
              <a:rPr kumimoji="1" lang="en" altLang="ko-KR" dirty="0"/>
              <a:t> et al., 2018); </a:t>
            </a:r>
          </a:p>
          <a:p>
            <a:pPr lvl="1">
              <a:lnSpc>
                <a:spcPct val="120000"/>
              </a:lnSpc>
            </a:pPr>
            <a:r>
              <a:rPr kumimoji="1" lang="en" altLang="ko-KR" dirty="0"/>
              <a:t>e.g., a clinician will probably only wake you at 2 am to perform a blood test if you are very ill</a:t>
            </a:r>
          </a:p>
        </p:txBody>
      </p:sp>
    </p:spTree>
    <p:extLst>
      <p:ext uri="{BB962C8B-B14F-4D97-AF65-F5344CB8AC3E}">
        <p14:creationId xmlns:p14="http://schemas.microsoft.com/office/powerpoint/2010/main" val="241686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CF2CD-68FB-4643-85FC-7FD6A44E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2.</a:t>
            </a:r>
            <a:r>
              <a:rPr lang="ko-KR" altLang="en-US" sz="4000" dirty="0"/>
              <a:t> </a:t>
            </a:r>
            <a:r>
              <a:rPr lang="en" altLang="ko-KR" sz="4000" dirty="0"/>
              <a:t>The Promise and Perils of Clinical Data</a:t>
            </a:r>
            <a:r>
              <a:rPr lang="en" altLang="ko-KR" sz="2400" dirty="0"/>
              <a:t> </a:t>
            </a:r>
            <a:br>
              <a:rPr lang="en" altLang="ko-KR" sz="2400" dirty="0"/>
            </a:br>
            <a:r>
              <a:rPr kumimoji="1" lang="en" altLang="ko-KR" sz="2400" i="1" dirty="0"/>
              <a:t>﻿﻿Notes record the interaction between a patient and the healthcare team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22E35-4AD8-2B47-900F-BF39FE6A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kumimoji="1" lang="en" altLang="ko-KR" dirty="0"/>
              <a:t>clinical notes</a:t>
            </a:r>
            <a:r>
              <a:rPr kumimoji="1" lang="ko-KR" altLang="en-US" dirty="0"/>
              <a:t> </a:t>
            </a:r>
            <a:r>
              <a:rPr kumimoji="1" lang="en" altLang="ko-KR" dirty="0"/>
              <a:t>is designed to provide trained professionals a </a:t>
            </a:r>
            <a:r>
              <a:rPr kumimoji="1" lang="en" altLang="ko-KR" dirty="0">
                <a:solidFill>
                  <a:srgbClr val="0070C0"/>
                </a:solidFill>
              </a:rPr>
              <a:t>quick glance </a:t>
            </a:r>
            <a:r>
              <a:rPr kumimoji="1" lang="en" altLang="ko-KR" dirty="0"/>
              <a:t>into the </a:t>
            </a:r>
            <a:r>
              <a:rPr kumimoji="1" lang="en" altLang="ko-KR" dirty="0">
                <a:solidFill>
                  <a:srgbClr val="0070C0"/>
                </a:solidFill>
              </a:rPr>
              <a:t>most important aspects </a:t>
            </a:r>
            <a:r>
              <a:rPr kumimoji="1" lang="en" altLang="ko-KR" dirty="0"/>
              <a:t>of a patient’s clinical condition. </a:t>
            </a:r>
          </a:p>
          <a:p>
            <a:pPr>
              <a:lnSpc>
                <a:spcPct val="110000"/>
              </a:lnSpc>
            </a:pPr>
            <a:r>
              <a:rPr kumimoji="1" lang="en" altLang="ko-KR" dirty="0"/>
              <a:t>However, </a:t>
            </a:r>
            <a:r>
              <a:rPr kumimoji="1" lang="en" altLang="ko-KR" dirty="0">
                <a:solidFill>
                  <a:srgbClr val="0070C0"/>
                </a:solidFill>
              </a:rPr>
              <a:t>standard NLP </a:t>
            </a:r>
            <a:r>
              <a:rPr kumimoji="1" lang="en" altLang="ko-KR" dirty="0"/>
              <a:t>tasks such as sentiment analysis and word sense disambiguation are </a:t>
            </a:r>
            <a:r>
              <a:rPr kumimoji="1" lang="en" altLang="ko-KR" dirty="0">
                <a:solidFill>
                  <a:srgbClr val="FF0000"/>
                </a:solidFill>
              </a:rPr>
              <a:t>difficult in clinical notes</a:t>
            </a:r>
            <a:r>
              <a:rPr kumimoji="1" lang="en" altLang="ko-KR" dirty="0"/>
              <a:t>, </a:t>
            </a:r>
          </a:p>
          <a:p>
            <a:pPr lvl="1">
              <a:lnSpc>
                <a:spcPct val="110000"/>
              </a:lnSpc>
            </a:pPr>
            <a:r>
              <a:rPr kumimoji="1" lang="en" altLang="ko-KR" dirty="0"/>
              <a:t>which are misspelled, </a:t>
            </a:r>
          </a:p>
          <a:p>
            <a:pPr lvl="1">
              <a:lnSpc>
                <a:spcPct val="110000"/>
              </a:lnSpc>
            </a:pPr>
            <a:r>
              <a:rPr kumimoji="1" lang="en" altLang="ko-KR" dirty="0"/>
              <a:t>acronym-laden, and </a:t>
            </a:r>
          </a:p>
          <a:p>
            <a:pPr lvl="1">
              <a:lnSpc>
                <a:spcPct val="110000"/>
              </a:lnSpc>
            </a:pPr>
            <a:r>
              <a:rPr kumimoji="1" lang="en" altLang="ko-KR" dirty="0"/>
              <a:t>copy-paste heavy (Cohen et al., 2013, 2014). </a:t>
            </a:r>
          </a:p>
          <a:p>
            <a:pPr>
              <a:lnSpc>
                <a:spcPct val="110000"/>
              </a:lnSpc>
            </a:pPr>
            <a:r>
              <a:rPr kumimoji="1" lang="en" altLang="ko-KR" dirty="0"/>
              <a:t>Even clinical NLP packages designed to process clinical text can be misled (</a:t>
            </a:r>
            <a:r>
              <a:rPr kumimoji="1" lang="en" altLang="ko-KR" dirty="0" err="1"/>
              <a:t>Savova</a:t>
            </a:r>
            <a:r>
              <a:rPr kumimoji="1" lang="en" altLang="ko-KR" dirty="0"/>
              <a:t> et al., 2010). </a:t>
            </a:r>
          </a:p>
          <a:p>
            <a:pPr lvl="1">
              <a:lnSpc>
                <a:spcPct val="110000"/>
              </a:lnSpc>
            </a:pPr>
            <a:r>
              <a:rPr kumimoji="1" lang="en" altLang="ko-KR" dirty="0"/>
              <a:t>(e.g.) a clinical NLP tool trained on a large corpus of medical text: incorrectly identify many </a:t>
            </a:r>
            <a:r>
              <a:rPr kumimoji="1" lang="en" altLang="ko-KR" dirty="0">
                <a:solidFill>
                  <a:srgbClr val="0070C0"/>
                </a:solidFill>
              </a:rPr>
              <a:t>autistic </a:t>
            </a:r>
            <a:r>
              <a:rPr kumimoji="1" lang="en" altLang="ko-KR" dirty="0"/>
              <a:t>patient records with </a:t>
            </a:r>
            <a:r>
              <a:rPr kumimoji="1" lang="en" altLang="ko-KR" dirty="0">
                <a:solidFill>
                  <a:srgbClr val="0070C0"/>
                </a:solidFill>
              </a:rPr>
              <a:t>cancer. “TERM T2”</a:t>
            </a:r>
            <a:r>
              <a:rPr kumimoji="1" lang="en" altLang="ko-KR" dirty="0"/>
              <a:t> </a:t>
            </a:r>
          </a:p>
          <a:p>
            <a:pPr>
              <a:lnSpc>
                <a:spcPct val="110000"/>
              </a:lnSpc>
            </a:pP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287083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F3287-8D57-4847-B68A-4401E6FA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R" sz="3200" dirty="0"/>
              <a:t>﻿</a:t>
            </a:r>
            <a:r>
              <a:rPr kumimoji="1" lang="en-US" altLang="ko-KR" sz="3200" dirty="0"/>
              <a:t>3.</a:t>
            </a:r>
            <a:r>
              <a:rPr kumimoji="1" lang="ko-KR" altLang="en-US" sz="3200" dirty="0"/>
              <a:t> </a:t>
            </a:r>
            <a:r>
              <a:rPr kumimoji="1" lang="en" altLang="ko-KR" sz="3200" dirty="0"/>
              <a:t>Unique Technical Challenges in Healthcare Tasks</a:t>
            </a:r>
            <a:endParaRPr kumimoji="1"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13751-955D-E344-AAAF-6904C76C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Important factors that should be considered carefully, </a:t>
            </a:r>
          </a:p>
          <a:p>
            <a:pPr lvl="1"/>
            <a:r>
              <a:rPr kumimoji="1" lang="en" altLang="ko-KR" dirty="0">
                <a:solidFill>
                  <a:srgbClr val="FF0000"/>
                </a:solidFill>
              </a:rPr>
              <a:t>causality, </a:t>
            </a:r>
          </a:p>
          <a:p>
            <a:pPr lvl="1"/>
            <a:r>
              <a:rPr kumimoji="1" lang="en" altLang="ko-KR" dirty="0">
                <a:solidFill>
                  <a:srgbClr val="FF0000"/>
                </a:solidFill>
              </a:rPr>
              <a:t>missingness, and </a:t>
            </a:r>
          </a:p>
          <a:p>
            <a:pPr lvl="1"/>
            <a:r>
              <a:rPr kumimoji="1" lang="en" altLang="ko-KR" dirty="0">
                <a:solidFill>
                  <a:srgbClr val="FF0000"/>
                </a:solidFill>
              </a:rPr>
              <a:t>outcome definition</a:t>
            </a:r>
            <a:r>
              <a:rPr kumimoji="1" lang="en" altLang="ko-KR" dirty="0"/>
              <a:t>. </a:t>
            </a:r>
          </a:p>
          <a:p>
            <a:pPr lvl="1"/>
            <a:endParaRPr kumimoji="1" lang="en" altLang="ko-KR" dirty="0"/>
          </a:p>
          <a:p>
            <a:r>
              <a:rPr kumimoji="1" lang="en" altLang="ko-KR" dirty="0"/>
              <a:t>important across both modeling frameworks (e.g., supervised vs. unsupervised), and learning targets (e.g., classification vs. regression).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6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1875</Words>
  <Application>Microsoft Macintosh PowerPoint</Application>
  <PresentationFormat>와이드스크린</PresentationFormat>
  <Paragraphs>320</Paragraphs>
  <Slides>32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Helvetica</vt:lpstr>
      <vt:lpstr>Office 테마</vt:lpstr>
      <vt:lpstr>Opportunities in Machine Learning for Healthcare</vt:lpstr>
      <vt:lpstr>PowerPoint 프레젠테이션</vt:lpstr>
      <vt:lpstr>PowerPoint 프레젠테이션</vt:lpstr>
      <vt:lpstr>PowerPoint 프레젠테이션</vt:lpstr>
      <vt:lpstr>2. The Promise and Perils of Clinical Data </vt:lpstr>
      <vt:lpstr>2. The Promise and Perils of Clinical Data  ﻿High-frequency monitors record real-time data at a patient’s bedside</vt:lpstr>
      <vt:lpstr>2. The Promise and Perils of Clinical Data  ﻿﻿Vitals and labs measure biomarkers of a patient’s state</vt:lpstr>
      <vt:lpstr>2. The Promise and Perils of Clinical Data  ﻿﻿Notes record the interaction between a patient and the healthcare team</vt:lpstr>
      <vt:lpstr>3. Unique Technical Challenges in Healthcare Tasks</vt:lpstr>
      <vt:lpstr>3. Unique Technical Challenges in Healthcare Tasks ﻿Understanding Causality is Key</vt:lpstr>
      <vt:lpstr>3. Unique Technical Challenges in Healthcare Tasks Models in Health Must Consider Missingness</vt:lpstr>
      <vt:lpstr>3. Unique Technical Challenges in Healthcare Tasks Models in Health Must Consider Missingness</vt:lpstr>
      <vt:lpstr>3. Unique Technical Challenges in Healthcare Tasks Make Careful Choices in Defining Outcomes</vt:lpstr>
      <vt:lpstr>3. Unique Technical Challenges in Healthcare Tasks Make Careful Choices in Defining Outcomes:  Create reliable outcomes from heterogeneous source data</vt:lpstr>
      <vt:lpstr>3. Unique Technical Challenges in Healthcare Tasks Make Careful Choices in Defining Outcomes:  Understand the outcome in context of a healthcare system</vt:lpstr>
      <vt:lpstr>3. Unique Technical Challenges in Healthcare Tasks Make Careful Choices in Defining Outcomes:  Beware of label leakage</vt:lpstr>
      <vt:lpstr>4. Addressing a Hierarchy of Healthcare Opportunities</vt:lpstr>
      <vt:lpstr>4. Addressing a Hierarchy of Healthcare Opportunities ﻿Clinical Task Automation: Automating clinical tasks during diagnosis and treatment</vt:lpstr>
      <vt:lpstr>4. Addressing a Hierarchy of Healthcare Opportunities ﻿Clinical Task Automation: Automating clinical tasks during diagnosis and treatment</vt:lpstr>
      <vt:lpstr>4. Addressing a Hierarchy of Healthcare Opportunities Clinical Support and Augmentation: Optimizing clinical decision and practice support</vt:lpstr>
      <vt:lpstr>4. Addressing a Hierarchy of Healthcare Opportunities Expanding Clinical Capacities: New horizons in screening, diagnosis and treatment</vt:lpstr>
      <vt:lpstr>4. Addressing a Hierarchy of Healthcare Opportunities Expanding Clinical Capacities: New horizons in screening, diagnosis and treatment</vt:lpstr>
      <vt:lpstr>4. Addressing a Hierarchy of Healthcare Opportunities Expanding Clinical Capacities: New horizons in screening, diagnosis and treatment</vt:lpstr>
      <vt:lpstr>5. ﻿Opportunities for New Research in Machine Learning </vt:lpstr>
      <vt:lpstr>5. ﻿Opportunities for New Research in Machine Learning ﻿Accommodating Data and Practice Non-stationarity in Learning and Deployment</vt:lpstr>
      <vt:lpstr>5. ﻿Opportunities for New Research in Machine Learning ﻿Accommodating Data and Practice Non-stationarity in Learning and Deployment</vt:lpstr>
      <vt:lpstr>5. ﻿Opportunities for New Research in Machine Learning ﻿Creating interpretable models and recommendations</vt:lpstr>
      <vt:lpstr>5. ﻿Opportunities for New Research in Machine Learning ﻿Creating interpretable models and recommendations</vt:lpstr>
      <vt:lpstr>5. ﻿Opportunities for New Research in Machine Learning ﻿Creating interpretable models and recommendations</vt:lpstr>
      <vt:lpstr>5. ﻿Opportunities for New Research in Machine Learning Identifying Representations in a Large, Multi-source, Network</vt:lpstr>
      <vt:lpstr>5. ﻿Opportunities for New Research in Machine Learning Identifying Representations in a Large, Multi-source, Network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Opportunities in Machine Learning for Healthcare</dc:title>
  <dc:creator>윤태환</dc:creator>
  <cp:lastModifiedBy>윤태환</cp:lastModifiedBy>
  <cp:revision>43</cp:revision>
  <dcterms:created xsi:type="dcterms:W3CDTF">2019-04-29T23:51:15Z</dcterms:created>
  <dcterms:modified xsi:type="dcterms:W3CDTF">2019-04-30T09:53:11Z</dcterms:modified>
</cp:coreProperties>
</file>