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80" r:id="rId19"/>
    <p:sldId id="310" r:id="rId20"/>
    <p:sldId id="282" r:id="rId21"/>
    <p:sldId id="284" r:id="rId22"/>
    <p:sldId id="285" r:id="rId23"/>
    <p:sldId id="283" r:id="rId24"/>
    <p:sldId id="265" r:id="rId25"/>
    <p:sldId id="266" r:id="rId26"/>
    <p:sldId id="286" r:id="rId27"/>
    <p:sldId id="287" r:id="rId28"/>
    <p:sldId id="269" r:id="rId29"/>
    <p:sldId id="270" r:id="rId30"/>
    <p:sldId id="288" r:id="rId31"/>
    <p:sldId id="289" r:id="rId32"/>
    <p:sldId id="293" r:id="rId33"/>
    <p:sldId id="294" r:id="rId34"/>
    <p:sldId id="295" r:id="rId35"/>
    <p:sldId id="304" r:id="rId36"/>
    <p:sldId id="305" r:id="rId37"/>
    <p:sldId id="306" r:id="rId38"/>
    <p:sldId id="309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익명" initials="" lastIdx="1" clrIdx="0"/>
  <p:cmAuthor id="1" name="Dong-Seok Sh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82149" autoAdjust="0"/>
  </p:normalViewPr>
  <p:slideViewPr>
    <p:cSldViewPr snapToGrid="0">
      <p:cViewPr varScale="1">
        <p:scale>
          <a:sx n="84" d="100"/>
          <a:sy n="8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3T18:40:56.288" idx="1">
    <p:pos x="6000" y="0"/>
    <p:text>최진우 ㅎㅇ</p:text>
  </p:cm>
  <p:cm authorId="1" dt="2018-01-13T18:40:56.288" idx="1">
    <p:pos x="6000" y="0"/>
    <p:text>ㅎㅇ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da8419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da8419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da8419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8da8419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da8419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da8419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da841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8da841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da841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da841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8da8419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8da8419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da8419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8da8419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af0c44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af0c44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83556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83556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835564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835564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af0c44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af0c44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835564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835564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835564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835564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835564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835564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83556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83556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835564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835564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83556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83556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83556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83556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83556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83556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83556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83556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835564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835564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b4bb8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b4bb8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83556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83556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835564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835564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835564c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3835564c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835564c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835564c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835564c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835564c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835564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835564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3835564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3835564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3835564c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3835564c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3835564c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3835564c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8b4bb8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8b4bb8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b4bb8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b4bb8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b4bb80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b4bb80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da841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da841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da841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da841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altLang="ko" b="1" dirty="0"/>
              <a:t>IDII(Interaction Design Institute Ivrea)</a:t>
            </a:r>
            <a:endParaRPr lang="fr-FR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da8419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da8419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rt-resistor-22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part-butt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part-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part-arduino-un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sz="6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" name="Google Shape;17;p2" descr="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 내용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기본 내용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sz="5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sz="3600" b="1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소개하기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아두이노 쉴드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 위에 끼워서 사용할 수 있는 부품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MP3 쉴드, 모터 쉴드, 이더넷 또는 WiFi 쉴드 등 아주 다양한 종류의 쉴드들이 존재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쉽다!</a:t>
            </a:r>
            <a:endParaRPr/>
          </a:p>
        </p:txBody>
      </p:sp>
      <p:pic>
        <p:nvPicPr>
          <p:cNvPr id="144" name="Google Shape;144;p28" descr="0102_00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처음 목표 금액은 30달러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실제 아두이노가 완성되었을 때 목표한 대로 30달러에 가까운 가격으로 판매 시작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호환 보드를 상당히 싼 값에 구매 가능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싸다!</a:t>
            </a:r>
            <a:endParaRPr/>
          </a:p>
        </p:txBody>
      </p:sp>
      <p:pic>
        <p:nvPicPr>
          <p:cNvPr id="165" name="Google Shape;165;p31" descr="0102_0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아두이노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아두이노 UNO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가장 많은 사랑을 받는 모델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아두이노를 처음 시작하는 사람에게 추천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</a:t>
            </a:r>
            <a:r>
              <a:rPr lang="ko" b="1"/>
              <a:t>UNO</a:t>
            </a:r>
            <a:r>
              <a:rPr lang="ko"/>
              <a:t>”는 이탈리아어로 </a:t>
            </a:r>
            <a:br>
              <a:rPr lang="ko"/>
            </a:br>
            <a:r>
              <a:rPr lang="ko"/>
              <a:t>‘</a:t>
            </a:r>
            <a:r>
              <a:rPr lang="ko" b="1"/>
              <a:t>1</a:t>
            </a:r>
            <a:r>
              <a:rPr lang="ko"/>
              <a:t>’을 뜻함</a:t>
            </a:r>
            <a:endParaRPr b="1"/>
          </a:p>
        </p:txBody>
      </p:sp>
      <p:pic>
        <p:nvPicPr>
          <p:cNvPr id="176" name="Google Shape;176;p33" descr="0103_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63938"/>
            <a:ext cx="5073052" cy="361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아두이노 MEGA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UNO보다 </a:t>
            </a:r>
            <a:br>
              <a:rPr lang="ko"/>
            </a:br>
            <a:r>
              <a:rPr lang="ko"/>
              <a:t>성능이 좋은 부품 사용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주로 전문적인 프로젝트에서 </a:t>
            </a:r>
            <a:br>
              <a:rPr lang="ko"/>
            </a:br>
            <a:r>
              <a:rPr lang="ko"/>
              <a:t>많이 사용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3D 프린터 프로젝트 분야에서 많이 사용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아두이노와 안드로이드를 쉽게 연결하기 위해 만들어진 아두이노 MEGA ADK라는 변형 모델도 있음</a:t>
            </a:r>
            <a:endParaRPr/>
          </a:p>
        </p:txBody>
      </p:sp>
      <p:pic>
        <p:nvPicPr>
          <p:cNvPr id="182" name="Google Shape;182;p34" descr="0103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710"/>
            <a:ext cx="5073048" cy="255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웨어러블 LILYPAD 아두이노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웨어러블 컴퓨터</a:t>
            </a:r>
            <a:br>
              <a:rPr lang="ko"/>
            </a:br>
            <a:r>
              <a:rPr lang="ko"/>
              <a:t>우리 몸에 착용 가능한 컴퓨터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옷이나 천에 바느질해 사용할 수 있고, 전기가 통하는 실을 이용하면 원하는 부품을 연결해 사용할 수도 있음</a:t>
            </a:r>
            <a:endParaRPr/>
          </a:p>
        </p:txBody>
      </p:sp>
      <p:pic>
        <p:nvPicPr>
          <p:cNvPr id="194" name="Google Shape;194;p36" descr="0103_00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0401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초소형 아두이노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MINI와 아두이노 NANO는 부피가 작은 물건에 넣고 쓸 수 있도록 만든 모델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크기가 작다고 성능이 떨어지지 않음</a:t>
            </a:r>
            <a:endParaRPr/>
          </a:p>
        </p:txBody>
      </p:sp>
      <p:pic>
        <p:nvPicPr>
          <p:cNvPr id="200" name="Google Shape;200;p37" descr="0103_0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전기로 작동하는 아두이노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전자부품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전기를 통해 동작하는 부품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센서와 액추에이터도 </a:t>
            </a:r>
            <a:br>
              <a:rPr lang="ko"/>
            </a:br>
            <a:r>
              <a:rPr lang="ko"/>
              <a:t>전자부품의 한 종류</a:t>
            </a:r>
            <a:endParaRPr/>
          </a:p>
        </p:txBody>
      </p:sp>
      <p:pic>
        <p:nvPicPr>
          <p:cNvPr id="90" name="Google Shape;90;p19" descr="part-resistor-2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73" y="533162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descr="part-butt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100" y="1497963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 descr="part-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450" y="1086012"/>
            <a:ext cx="1221850" cy="35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4F7E1-A40C-447D-BB9D-601B0ABBD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A33E4-24E7-4295-A806-BBD91CF1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하드웨어란?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3V3 (또는 3V)</a:t>
            </a:r>
            <a:r>
              <a:rPr lang="ko"/>
              <a:t> : 3V 전압핀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5V </a:t>
            </a:r>
            <a:r>
              <a:rPr lang="ko"/>
              <a:t>: 5V 전압핀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건전지의 플러스 부분과 같음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일반적인 아두이노 모델의 경우 5V를 사용함</a:t>
            </a:r>
            <a:endParaRPr/>
          </a:p>
        </p:txBody>
      </p:sp>
      <p:pic>
        <p:nvPicPr>
          <p:cNvPr id="104" name="Google Shape;104;p21" descr="0201_0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30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GND</a:t>
            </a:r>
            <a:r>
              <a:rPr lang="ko"/>
              <a:t> : 그라운드라는 표시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전압이 0V인 곳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건전지의 마이너스와 같음</a:t>
            </a:r>
            <a:endParaRPr/>
          </a:p>
        </p:txBody>
      </p:sp>
      <p:pic>
        <p:nvPicPr>
          <p:cNvPr id="116" name="Google Shape;116;p23" descr="0201_00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30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700" b="1"/>
              <a:t>프로세서</a:t>
            </a:r>
            <a:r>
              <a:rPr lang="ko" sz="1700"/>
              <a:t> : 컴퓨터의 두뇌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ko" sz="1700"/>
              <a:t>주로 아트멜(Atmel)의 아트메가(Atmega) 프로세서 사용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ko" sz="1700"/>
              <a:t>아트메가가 5V에 작동하기 때문에 아두이노 모델들이 5V 사용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ko" sz="1700" b="1"/>
              <a:t>아두이노 DUE, 아두이노 ZERO</a:t>
            </a:r>
            <a:r>
              <a:rPr lang="ko" sz="1700"/>
              <a:t> : 암(ARM) 프로세서 사용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ko" sz="1700" b="1"/>
              <a:t>암(ARM)</a:t>
            </a:r>
            <a:r>
              <a:rPr lang="ko" sz="1700"/>
              <a:t> : 주로 스마트폰에 들어가는 고성능 프로세서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1600"/>
              </a:spcAft>
              <a:buSzPts val="1700"/>
              <a:buChar char="●"/>
            </a:pPr>
            <a:r>
              <a:rPr lang="ko" sz="1700"/>
              <a:t>암이 3.3V에 작동하기 때문에 아두이노 DUE와 아두이노 ZERO는 3.3V에 동작</a:t>
            </a:r>
            <a:endParaRPr sz="1700"/>
          </a:p>
        </p:txBody>
      </p:sp>
      <p:pic>
        <p:nvPicPr>
          <p:cNvPr id="122" name="Google Shape;122;p24" descr="Untitl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85791"/>
            <a:ext cx="5073050" cy="317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헤더 소켓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핀을 꼽을 수 있는 부분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점퍼 와이어를 연결할 수 있음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수컷</a:t>
            </a:r>
            <a:r>
              <a:rPr lang="ko"/>
              <a:t> : 끝 부분이 핀으로 된 것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 b="1"/>
              <a:t>암컷</a:t>
            </a:r>
            <a:r>
              <a:rPr lang="ko"/>
              <a:t> : 끝 부분이 구멍으로 된 것</a:t>
            </a:r>
            <a:endParaRPr/>
          </a:p>
        </p:txBody>
      </p:sp>
      <p:pic>
        <p:nvPicPr>
          <p:cNvPr id="110" name="Google Shape;110;p22" descr="0201_0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아두이노의 눈, 코, 입 : 센서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아두이노가 주위 환경을 알기 위해 눈, 코, 입과 같은 </a:t>
            </a:r>
            <a:br>
              <a:rPr lang="ko"/>
            </a:br>
            <a:r>
              <a:rPr lang="ko"/>
              <a:t>전자부품 필요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센서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눈, 코, 입의 역할을 하는 전자부품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주위 환경에 대한 정보를 확인한 뒤 전기적인 신호를 이용해 아두이노 같은 컴퓨터한테 정보를 알려준다.</a:t>
            </a:r>
            <a:endParaRPr/>
          </a:p>
        </p:txBody>
      </p:sp>
      <p:pic>
        <p:nvPicPr>
          <p:cNvPr id="133" name="Google Shape;133;p26" descr="0202_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센서의 종류 다양함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휨 센서</a:t>
            </a:r>
            <a:r>
              <a:rPr lang="ko"/>
              <a:t> : 얼마나 구부렸는지 인식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밝기 센서</a:t>
            </a:r>
            <a:r>
              <a:rPr lang="ko"/>
              <a:t> : 주위 밝기를 인식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 b="1"/>
              <a:t>거리 센서</a:t>
            </a:r>
            <a:r>
              <a:rPr lang="ko"/>
              <a:t> : 물체나 벽과의 </a:t>
            </a:r>
            <a:br>
              <a:rPr lang="ko"/>
            </a:br>
            <a:r>
              <a:rPr lang="ko"/>
              <a:t>거리 인식</a:t>
            </a:r>
            <a:endParaRPr/>
          </a:p>
        </p:txBody>
      </p:sp>
      <p:pic>
        <p:nvPicPr>
          <p:cNvPr id="139" name="Google Shape;139;p27" descr="0202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아두이노의 팔, 다리 : 액추에이터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아두이노가 어떤 활동을 하도록 만들기 위한 전자부품 필요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액추에이터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팔, 다리의 역할을 하는 전자부품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아두이노와 같은 컴퓨터가 전기적인 신호를 이용해 원하는 활동을 할 수 있도록 해준다.</a:t>
            </a:r>
            <a:endParaRPr/>
          </a:p>
        </p:txBody>
      </p:sp>
      <p:pic>
        <p:nvPicPr>
          <p:cNvPr id="150" name="Google Shape;150;p29" descr="0203_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5"/>
            <a:ext cx="5073050" cy="31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액추에이터의 종류 다양함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LED</a:t>
            </a:r>
            <a:r>
              <a:rPr lang="ko"/>
              <a:t> : 빛을 냄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피에조 스피커</a:t>
            </a:r>
            <a:r>
              <a:rPr lang="ko"/>
              <a:t> : 소리를 냄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 b="1"/>
              <a:t>모터</a:t>
            </a:r>
            <a:r>
              <a:rPr lang="ko"/>
              <a:t> : 원하는 각도 또는 </a:t>
            </a:r>
            <a:br>
              <a:rPr lang="ko"/>
            </a:br>
            <a:r>
              <a:rPr lang="ko"/>
              <a:t>속도로 회전 </a:t>
            </a:r>
            <a:endParaRPr/>
          </a:p>
        </p:txBody>
      </p:sp>
      <p:pic>
        <p:nvPicPr>
          <p:cNvPr id="156" name="Google Shape;156;p30" descr="0203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오픈소스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가지고 있는 기술을 공개하고 </a:t>
            </a:r>
            <a:br>
              <a:rPr lang="ko"/>
            </a:br>
            <a:r>
              <a:rPr lang="ko"/>
              <a:t>다른 사람들이 자유롭게 수정하고</a:t>
            </a:r>
            <a:br>
              <a:rPr lang="ko"/>
            </a:br>
            <a:r>
              <a:rPr lang="ko"/>
              <a:t>배포할 수 있도록 한 것 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오픈소스 소프트웨어가 생기면서 </a:t>
            </a:r>
            <a:br>
              <a:rPr lang="ko"/>
            </a:br>
            <a:r>
              <a:rPr lang="ko"/>
              <a:t>오픈소스라는 말이 만들어짐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소스코드</a:t>
            </a:r>
            <a:br>
              <a:rPr lang="ko"/>
            </a:br>
            <a:r>
              <a:rPr lang="ko"/>
              <a:t>프로그램을 만드는 비법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오픈소스 소프트웨어는 소스코드를 공개해 </a:t>
            </a:r>
            <a:br>
              <a:rPr lang="ko"/>
            </a:br>
            <a:r>
              <a:rPr lang="ko"/>
              <a:t>다른 사람들이 자유롭게 수정하고 </a:t>
            </a:r>
            <a:br>
              <a:rPr lang="ko"/>
            </a:br>
            <a:r>
              <a:rPr lang="ko"/>
              <a:t>공유할 수 있도록 한 것</a:t>
            </a:r>
            <a:endParaRPr/>
          </a:p>
        </p:txBody>
      </p:sp>
      <p:pic>
        <p:nvPicPr>
          <p:cNvPr id="84" name="Google Shape;84;p18" descr="0101_0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0" y="1157763"/>
            <a:ext cx="4524749" cy="28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외 중요한 전자부품들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가장 많이 사용하는 전자부품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전기를 열로 바꿔주는 전자부품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4개 또는 그 이상의 띠가 </a:t>
            </a:r>
            <a:br>
              <a:rPr lang="ko"/>
            </a:br>
            <a:r>
              <a:rPr lang="ko"/>
              <a:t>표시되어 있음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띠의 색이 저항 값을 뜻함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저항 값 표시 : 옴(Ω)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</a:t>
            </a:r>
            <a:endParaRPr/>
          </a:p>
        </p:txBody>
      </p:sp>
      <p:pic>
        <p:nvPicPr>
          <p:cNvPr id="168" name="Google Shape;168;p32" descr="0204_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납땜을 하지 않더라도 </a:t>
            </a:r>
            <a:br>
              <a:rPr lang="ko"/>
            </a:br>
            <a:r>
              <a:rPr lang="ko"/>
              <a:t>전자부품을 연결할 수 있음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우리나라 말로 빵판으로 불림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핀을 꼽을 수 있는 구멍들이 있어 이 구멍에 점퍼 와이어 또는 전자부품을 바로 꼽아 사용</a:t>
            </a:r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브레드 보드</a:t>
            </a:r>
            <a:endParaRPr/>
          </a:p>
        </p:txBody>
      </p:sp>
      <p:pic>
        <p:nvPicPr>
          <p:cNvPr id="201" name="Google Shape;201;p37" descr="0204_0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납땜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납을 녹여 전자부품 등을 서로 연결하는 것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납을 녹일 때 높은 열을 내는 인두라는 기계 사용</a:t>
            </a:r>
            <a:endParaRPr/>
          </a:p>
        </p:txBody>
      </p:sp>
      <p:pic>
        <p:nvPicPr>
          <p:cNvPr id="207" name="Google Shape;207;p38" descr="Desolder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416"/>
            <a:ext cx="5073051" cy="356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가로와 세로 방향에 따라 </a:t>
            </a:r>
            <a:br>
              <a:rPr lang="ko"/>
            </a:br>
            <a:r>
              <a:rPr lang="ko"/>
              <a:t>철심이 박혀있음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같은 철심 위에 있는 구멍들은 모두 서로 연결되어 있음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긴 브레드보드 중에 긴 줄의 중간 부분이 끊어져 있는 경우가 있음</a:t>
            </a:r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브레드 보드</a:t>
            </a:r>
            <a:endParaRPr/>
          </a:p>
        </p:txBody>
      </p:sp>
      <p:pic>
        <p:nvPicPr>
          <p:cNvPr id="214" name="Google Shape;214;p39" descr="0204_00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IDE 설치하기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IDE(Integrated development environment)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우리나라 말로 통합개발환경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프로그래밍에 필요한 도구들을 하나로 모아 정리한 것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아두이노에 들어갈 프로그램을 아두이노 IDE로 작성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IDE 다운로드 페이지</a:t>
            </a:r>
            <a:br>
              <a:rPr lang="ko"/>
            </a:b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http://arduino.cc/en/Main/Software</a:t>
            </a:r>
            <a:r>
              <a:rPr lang="ko"/>
              <a:t>)</a:t>
            </a:r>
            <a:endParaRPr/>
          </a:p>
        </p:txBody>
      </p:sp>
      <p:pic>
        <p:nvPicPr>
          <p:cNvPr id="279" name="Google Shape;279;p49" descr="0206_00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1914"/>
            <a:ext cx="5073047" cy="133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윈도우의 설치 파일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인스톨러(Windows Installer) : 드라이버까지 자동으로 설치해주기 때문에 추천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압축 파일(Windows ZIP file for non admin install)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설치 경로를 변경할 때 한글이 포함되지 않도록 해야함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설치 경로가 너무 길어서도 안됨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설치하고 아두이노를 실행했을 때 이와 같이 창이 뜨면 정상적으로 설치가 완료된 것</a:t>
            </a:r>
            <a:endParaRPr/>
          </a:p>
        </p:txBody>
      </p:sp>
      <p:pic>
        <p:nvPicPr>
          <p:cNvPr id="303" name="Google Shape;303;p53" descr="0206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129150"/>
            <a:ext cx="4071000" cy="48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리눅스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가장 대표적인 오픈소스 소프트웨어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오픈소스 기반으로 만들어진</a:t>
            </a:r>
            <a:br>
              <a:rPr lang="ko"/>
            </a:br>
            <a:r>
              <a:rPr lang="ko"/>
              <a:t>운영체제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안드로이드</a:t>
            </a:r>
            <a:br>
              <a:rPr lang="ko"/>
            </a:br>
            <a:r>
              <a:rPr lang="ko"/>
              <a:t>리눅스에서 발전되어 만들어짐</a:t>
            </a:r>
            <a:endParaRPr/>
          </a:p>
        </p:txBody>
      </p:sp>
      <p:pic>
        <p:nvPicPr>
          <p:cNvPr id="90" name="Google Shape;90;p19" descr="0101_00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100"/>
            <a:ext cx="4968451" cy="3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오픈소스 하드웨어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하드웨어 설계도를 다른 사람이 자유롭게 보고 수정할 수 </a:t>
            </a:r>
            <a:br>
              <a:rPr lang="ko"/>
            </a:br>
            <a:r>
              <a:rPr lang="ko"/>
              <a:t>있도록 한 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일부는 원한다면 설계도를 이용해 똑같이 만든 뒤 다시 </a:t>
            </a:r>
            <a:br>
              <a:rPr lang="ko"/>
            </a:br>
            <a:r>
              <a:rPr lang="ko"/>
              <a:t>다른 사람에게 팔 수도 있음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아두이노</a:t>
            </a:r>
            <a:br>
              <a:rPr lang="ko"/>
            </a:br>
            <a:r>
              <a:rPr lang="ko"/>
              <a:t>대표적인 오픈소스 하드웨어</a:t>
            </a:r>
            <a:endParaRPr/>
          </a:p>
        </p:txBody>
      </p:sp>
      <p:pic>
        <p:nvPicPr>
          <p:cNvPr id="96" name="Google Shape;96;p20" descr="0101_0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5" y="1330800"/>
            <a:ext cx="3971002" cy="2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아두이노의 탄생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피지컬 컴퓨팅의 중심은 사람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사람과 기술이 서로 쉽게 의사소통할 수 있도록 </a:t>
            </a:r>
            <a:br>
              <a:rPr lang="ko"/>
            </a:br>
            <a:r>
              <a:rPr lang="ko"/>
              <a:t>하는 것이 목적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피지컬 컴퓨팅 작품</a:t>
            </a:r>
            <a:br>
              <a:rPr lang="ko"/>
            </a:br>
            <a:r>
              <a:rPr lang="ko"/>
              <a:t>사람이 다가갈수록 빛이 나거나 만지는 것에 따라 </a:t>
            </a:r>
            <a:br>
              <a:rPr lang="ko"/>
            </a:br>
            <a:r>
              <a:rPr lang="ko"/>
              <a:t>다양한 소리가 나는 것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IDII는 이와 같이 피지컬 컴퓨팅을 전문적으로 가르침</a:t>
            </a:r>
            <a:endParaRPr/>
          </a:p>
        </p:txBody>
      </p:sp>
      <p:pic>
        <p:nvPicPr>
          <p:cNvPr id="113" name="Google Shape;113;p23" descr="0102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6738"/>
            <a:ext cx="4464051" cy="27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 b="1" dirty="0"/>
              <a:t>마시모 반지</a:t>
            </a:r>
            <a:endParaRPr sz="2000" b="1" dirty="0"/>
          </a:p>
          <a:p>
            <a:pPr lvl="0">
              <a:spcBef>
                <a:spcPts val="1600"/>
              </a:spcBef>
            </a:pPr>
            <a:r>
              <a:rPr lang="ko" altLang="ko-KR" dirty="0"/>
              <a:t>이탈리아, 이브레아에서 탄생</a:t>
            </a:r>
            <a:br>
              <a:rPr lang="ko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프로그램을 설계하는 직업인 소프트웨어 아키텍트</a:t>
            </a:r>
            <a:br>
              <a:rPr lang="ko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IDII에서 가급적 많은 일반인과 학생들에게 피지컬 컴퓨팅을 알리고 가르치고 싶어했음</a:t>
            </a:r>
            <a:br>
              <a:rPr lang="ko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피지컬 컴퓨팅 수업에 필요한 시간과 재료가 많이 부족했음 </a:t>
            </a:r>
            <a:endParaRPr dirty="0"/>
          </a:p>
        </p:txBody>
      </p:sp>
      <p:pic>
        <p:nvPicPr>
          <p:cNvPr id="119" name="Google Shape;119;p24" descr="0102_0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1227208"/>
            <a:ext cx="4030750" cy="2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아두이노 IDE</a:t>
            </a:r>
            <a:br>
              <a:rPr lang="ko"/>
            </a:br>
            <a:r>
              <a:rPr lang="ko"/>
              <a:t>프로세싱과 동일한 형태의 </a:t>
            </a:r>
            <a:br>
              <a:rPr lang="ko"/>
            </a:br>
            <a:r>
              <a:rPr lang="ko"/>
              <a:t>IDE를 사용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/>
              <a:t>아두이노</a:t>
            </a:r>
            <a:br>
              <a:rPr lang="ko"/>
            </a:br>
            <a:r>
              <a:rPr lang="ko"/>
              <a:t>프로그래밍이나 하드웨어를 잘 모르는 일반인 또는 학생들을 위해 만들어짐</a:t>
            </a:r>
            <a:endParaRPr/>
          </a:p>
        </p:txBody>
      </p:sp>
      <p:pic>
        <p:nvPicPr>
          <p:cNvPr id="137" name="Google Shape;137;p27" descr="0102_0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5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461</Words>
  <Application>Microsoft Office PowerPoint</Application>
  <PresentationFormat>화면 슬라이드 쇼(16:9)</PresentationFormat>
  <Paragraphs>126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Malgun Gothic</vt:lpstr>
      <vt:lpstr>Arial</vt:lpstr>
      <vt:lpstr>Simple Light</vt:lpstr>
      <vt:lpstr>아두이노 소개하기</vt:lpstr>
      <vt:lpstr>오픈소스 하드웨어란?</vt:lpstr>
      <vt:lpstr>PowerPoint 프레젠테이션</vt:lpstr>
      <vt:lpstr>PowerPoint 프레젠테이션</vt:lpstr>
      <vt:lpstr>PowerPoint 프레젠테이션</vt:lpstr>
      <vt:lpstr>아두이노의 탄생</vt:lpstr>
      <vt:lpstr>PowerPoint 프레젠테이션</vt:lpstr>
      <vt:lpstr>PowerPoint 프레젠테이션</vt:lpstr>
      <vt:lpstr>PowerPoint 프레젠테이션</vt:lpstr>
      <vt:lpstr>아두이노는 쉽다!</vt:lpstr>
      <vt:lpstr>아두이노는 싸다!</vt:lpstr>
      <vt:lpstr>다양한 아두이노</vt:lpstr>
      <vt:lpstr>PowerPoint 프레젠테이션</vt:lpstr>
      <vt:lpstr>PowerPoint 프레젠테이션</vt:lpstr>
      <vt:lpstr>PowerPoint 프레젠테이션</vt:lpstr>
      <vt:lpstr>PowerPoint 프레젠테이션</vt:lpstr>
      <vt:lpstr>전기로 작동하는 아두이노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아두이노의 눈, 코, 입 : 센서</vt:lpstr>
      <vt:lpstr>PowerPoint 프레젠테이션</vt:lpstr>
      <vt:lpstr>PowerPoint 프레젠테이션</vt:lpstr>
      <vt:lpstr>아두이노의 팔, 다리 : 액추에이터</vt:lpstr>
      <vt:lpstr>PowerPoint 프레젠테이션</vt:lpstr>
      <vt:lpstr>PowerPoint 프레젠테이션</vt:lpstr>
      <vt:lpstr>그 외 중요한 전자부품들</vt:lpstr>
      <vt:lpstr>저항</vt:lpstr>
      <vt:lpstr>브레드 보드</vt:lpstr>
      <vt:lpstr>PowerPoint 프레젠테이션</vt:lpstr>
      <vt:lpstr>브레드 보드</vt:lpstr>
      <vt:lpstr>아두이노 IDE 설치하기</vt:lpstr>
      <vt:lpstr>PowerPoint 프레젠테이션</vt:lpstr>
      <vt:lpstr>윈도우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소개하기</dc:title>
  <dc:creator>seoung young jeoung</dc:creator>
  <cp:lastModifiedBy>seoung young jeoung</cp:lastModifiedBy>
  <cp:revision>6</cp:revision>
  <dcterms:modified xsi:type="dcterms:W3CDTF">2019-09-22T08:53:27Z</dcterms:modified>
</cp:coreProperties>
</file>