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492" r:id="rId2"/>
    <p:sldId id="710" r:id="rId3"/>
    <p:sldId id="736" r:id="rId4"/>
    <p:sldId id="721" r:id="rId5"/>
    <p:sldId id="722" r:id="rId6"/>
    <p:sldId id="723" r:id="rId7"/>
    <p:sldId id="725" r:id="rId8"/>
    <p:sldId id="727" r:id="rId9"/>
    <p:sldId id="737" r:id="rId10"/>
    <p:sldId id="732" r:id="rId11"/>
    <p:sldId id="745" r:id="rId12"/>
    <p:sldId id="746" r:id="rId13"/>
    <p:sldId id="747" r:id="rId14"/>
    <p:sldId id="748" r:id="rId15"/>
    <p:sldId id="733" r:id="rId16"/>
    <p:sldId id="711" r:id="rId17"/>
    <p:sldId id="714" r:id="rId18"/>
    <p:sldId id="715" r:id="rId19"/>
    <p:sldId id="713" r:id="rId20"/>
    <p:sldId id="712" r:id="rId21"/>
    <p:sldId id="706" r:id="rId22"/>
    <p:sldId id="728" r:id="rId23"/>
    <p:sldId id="708" r:id="rId24"/>
    <p:sldId id="749" r:id="rId25"/>
    <p:sldId id="750" r:id="rId26"/>
    <p:sldId id="751" r:id="rId27"/>
    <p:sldId id="729" r:id="rId28"/>
    <p:sldId id="709" r:id="rId29"/>
    <p:sldId id="717" r:id="rId30"/>
    <p:sldId id="718" r:id="rId31"/>
    <p:sldId id="719" r:id="rId32"/>
    <p:sldId id="720" r:id="rId33"/>
    <p:sldId id="716" r:id="rId34"/>
    <p:sldId id="752" r:id="rId35"/>
    <p:sldId id="753" r:id="rId36"/>
    <p:sldId id="756" r:id="rId37"/>
    <p:sldId id="757" r:id="rId38"/>
    <p:sldId id="758" r:id="rId39"/>
    <p:sldId id="759" r:id="rId40"/>
    <p:sldId id="760" r:id="rId41"/>
    <p:sldId id="761" r:id="rId42"/>
    <p:sldId id="762" r:id="rId43"/>
    <p:sldId id="734" r:id="rId44"/>
    <p:sldId id="773" r:id="rId45"/>
    <p:sldId id="763" r:id="rId46"/>
    <p:sldId id="774" r:id="rId47"/>
    <p:sldId id="775" r:id="rId48"/>
    <p:sldId id="776" r:id="rId49"/>
    <p:sldId id="777" r:id="rId50"/>
    <p:sldId id="778" r:id="rId51"/>
    <p:sldId id="779" r:id="rId52"/>
    <p:sldId id="764" r:id="rId53"/>
    <p:sldId id="765" r:id="rId54"/>
    <p:sldId id="766" r:id="rId55"/>
    <p:sldId id="767" r:id="rId56"/>
    <p:sldId id="780" r:id="rId57"/>
    <p:sldId id="781" r:id="rId58"/>
    <p:sldId id="782" r:id="rId59"/>
    <p:sldId id="742" r:id="rId60"/>
    <p:sldId id="735" r:id="rId61"/>
    <p:sldId id="743" r:id="rId62"/>
    <p:sldId id="744" r:id="rId63"/>
    <p:sldId id="738" r:id="rId64"/>
    <p:sldId id="739" r:id="rId65"/>
    <p:sldId id="740" r:id="rId66"/>
    <p:sldId id="741" r:id="rId67"/>
    <p:sldId id="754" r:id="rId68"/>
    <p:sldId id="755" r:id="rId69"/>
    <p:sldId id="783" r:id="rId70"/>
    <p:sldId id="784" r:id="rId71"/>
    <p:sldId id="785" r:id="rId72"/>
    <p:sldId id="786" r:id="rId73"/>
    <p:sldId id="787" r:id="rId74"/>
    <p:sldId id="788" r:id="rId75"/>
    <p:sldId id="789" r:id="rId76"/>
    <p:sldId id="790" r:id="rId77"/>
    <p:sldId id="791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072" autoAdjust="0"/>
  </p:normalViewPr>
  <p:slideViewPr>
    <p:cSldViewPr snapToGrid="0">
      <p:cViewPr varScale="1">
        <p:scale>
          <a:sx n="66" d="100"/>
          <a:sy n="66" d="100"/>
        </p:scale>
        <p:origin x="64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793C-2530-4A15-AF5D-4BFCC1E0E512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2840-62FE-4F4D-8D3D-C4F5BC2D6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6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1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20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31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64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24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9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82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93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96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89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9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9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791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25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379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182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532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610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353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06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6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250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60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32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81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900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723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015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632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requests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r>
              <a:rPr lang="en-US" altLang="ko-KR" dirty="0" smtClean="0"/>
              <a:t># API </a:t>
            </a:r>
            <a:r>
              <a:rPr lang="ko-KR" altLang="en-US" dirty="0" smtClean="0"/>
              <a:t>키를 지정합니다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자신의 키로 변경해서 사용해주세요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apikey</a:t>
            </a:r>
            <a:r>
              <a:rPr lang="en-US" altLang="ko-KR" dirty="0" smtClean="0"/>
              <a:t> = "474d59dd890c4108f62f192e0c6fce01"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날씨를 확인할 도시 지정하기  </a:t>
            </a:r>
          </a:p>
          <a:p>
            <a:r>
              <a:rPr lang="en-US" altLang="ko-KR" dirty="0" smtClean="0"/>
              <a:t>cities = ["</a:t>
            </a:r>
            <a:r>
              <a:rPr lang="en-US" altLang="ko-KR" dirty="0" err="1" smtClean="0"/>
              <a:t>Seoul,KR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Tokyo,JP</a:t>
            </a:r>
            <a:r>
              <a:rPr lang="en-US" altLang="ko-KR" dirty="0" smtClean="0"/>
              <a:t>", "New </a:t>
            </a:r>
            <a:r>
              <a:rPr lang="en-US" altLang="ko-KR" dirty="0" err="1" smtClean="0"/>
              <a:t>York,US</a:t>
            </a:r>
            <a:r>
              <a:rPr lang="en-US" altLang="ko-KR" dirty="0" smtClean="0"/>
              <a:t>"]</a:t>
            </a:r>
          </a:p>
          <a:p>
            <a:r>
              <a:rPr lang="en-US" altLang="ko-KR" dirty="0" smtClean="0"/>
              <a:t># API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--- (※3)</a:t>
            </a:r>
          </a:p>
          <a:p>
            <a:r>
              <a:rPr lang="en-US" altLang="ko-KR" dirty="0" err="1" smtClean="0"/>
              <a:t>api</a:t>
            </a:r>
            <a:r>
              <a:rPr lang="en-US" altLang="ko-KR" dirty="0" smtClean="0"/>
              <a:t> = "http://api.openweathermap.org/data/2.5/</a:t>
            </a:r>
            <a:r>
              <a:rPr lang="en-US" altLang="ko-KR" dirty="0" err="1" smtClean="0"/>
              <a:t>weather?q</a:t>
            </a:r>
            <a:r>
              <a:rPr lang="en-US" altLang="ko-KR" dirty="0" smtClean="0"/>
              <a:t>={city}&amp;APPID={key}"</a:t>
            </a:r>
          </a:p>
          <a:p>
            <a:r>
              <a:rPr lang="en-US" altLang="ko-KR" dirty="0" smtClean="0"/>
              <a:t># </a:t>
            </a:r>
            <a:r>
              <a:rPr lang="ko-KR" altLang="en-US" dirty="0" err="1" smtClean="0"/>
              <a:t>켈빈</a:t>
            </a:r>
            <a:r>
              <a:rPr lang="ko-KR" altLang="en-US" dirty="0" smtClean="0"/>
              <a:t> 온도를 섭씨 온도로 변환하는 함수  </a:t>
            </a:r>
          </a:p>
          <a:p>
            <a:r>
              <a:rPr lang="en-US" altLang="ko-KR" dirty="0" smtClean="0"/>
              <a:t>k2c = lambda k: k - 273.15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각 도시의 정보 추출하기  </a:t>
            </a:r>
          </a:p>
          <a:p>
            <a:r>
              <a:rPr lang="en-US" altLang="ko-KR" dirty="0" smtClean="0"/>
              <a:t>for name in cities:</a:t>
            </a:r>
          </a:p>
          <a:p>
            <a:r>
              <a:rPr lang="en-US" altLang="ko-KR" dirty="0" smtClean="0"/>
              <a:t>    # API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구성하기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api.format</a:t>
            </a:r>
            <a:r>
              <a:rPr lang="en-US" altLang="ko-KR" dirty="0" smtClean="0"/>
              <a:t>(city=name, key=</a:t>
            </a:r>
            <a:r>
              <a:rPr lang="en-US" altLang="ko-KR" dirty="0" err="1" smtClean="0"/>
              <a:t>apikey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# API</a:t>
            </a:r>
            <a:r>
              <a:rPr lang="ko-KR" altLang="en-US" dirty="0" smtClean="0"/>
              <a:t>에 요청을 보내 데이터 추출하기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r = </a:t>
            </a:r>
            <a:r>
              <a:rPr lang="en-US" altLang="ko-KR" dirty="0" err="1" smtClean="0"/>
              <a:t>requests.get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#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형식으로 변환하기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data = </a:t>
            </a:r>
            <a:r>
              <a:rPr lang="en-US" altLang="ko-KR" dirty="0" err="1" smtClean="0"/>
              <a:t>json.loads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r.text</a:t>
            </a:r>
            <a:r>
              <a:rPr lang="en-US" altLang="ko-KR" dirty="0" smtClean="0"/>
              <a:t>)    </a:t>
            </a:r>
          </a:p>
          <a:p>
            <a:r>
              <a:rPr lang="en-US" altLang="ko-KR" dirty="0" smtClean="0"/>
              <a:t>    # </a:t>
            </a:r>
            <a:r>
              <a:rPr lang="ko-KR" altLang="en-US" dirty="0" smtClean="0"/>
              <a:t>결과 출력하기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print("+ </a:t>
            </a:r>
            <a:r>
              <a:rPr lang="ko-KR" altLang="en-US" dirty="0" smtClean="0"/>
              <a:t>도시 </a:t>
            </a:r>
            <a:r>
              <a:rPr lang="en-US" altLang="ko-KR" dirty="0" smtClean="0"/>
              <a:t>=", data["name"])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날씨 </a:t>
            </a:r>
            <a:r>
              <a:rPr lang="en-US" altLang="ko-KR" dirty="0" smtClean="0"/>
              <a:t>=", data["weather"][0]["description"])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최저 기온 </a:t>
            </a:r>
            <a:r>
              <a:rPr lang="en-US" altLang="ko-KR" dirty="0" smtClean="0"/>
              <a:t>=", k2c(data["main"]["</a:t>
            </a:r>
            <a:r>
              <a:rPr lang="en-US" altLang="ko-KR" dirty="0" err="1" smtClean="0"/>
              <a:t>temp_min</a:t>
            </a:r>
            <a:r>
              <a:rPr lang="en-US" altLang="ko-KR" dirty="0" smtClean="0"/>
              <a:t>"]))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최고 기온 </a:t>
            </a:r>
            <a:r>
              <a:rPr lang="en-US" altLang="ko-KR" dirty="0" smtClean="0"/>
              <a:t>=", k2c(data["main"]["</a:t>
            </a:r>
            <a:r>
              <a:rPr lang="en-US" altLang="ko-KR" dirty="0" err="1" smtClean="0"/>
              <a:t>temp_max</a:t>
            </a:r>
            <a:r>
              <a:rPr lang="en-US" altLang="ko-KR" dirty="0" smtClean="0"/>
              <a:t>"]))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습도 </a:t>
            </a:r>
            <a:r>
              <a:rPr lang="en-US" altLang="ko-KR" dirty="0" smtClean="0"/>
              <a:t>=", data["main"]["humidity"])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기압 </a:t>
            </a:r>
            <a:r>
              <a:rPr lang="en-US" altLang="ko-KR" dirty="0" smtClean="0"/>
              <a:t>=", data["main"]["pressure"])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풍향 </a:t>
            </a:r>
            <a:r>
              <a:rPr lang="en-US" altLang="ko-KR" dirty="0" smtClean="0"/>
              <a:t>=", data["wind"]["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풍속 </a:t>
            </a:r>
            <a:r>
              <a:rPr lang="en-US" altLang="ko-KR" dirty="0" smtClean="0"/>
              <a:t>=", data["wind"]["speed"])</a:t>
            </a:r>
          </a:p>
          <a:p>
            <a:r>
              <a:rPr lang="en-US" altLang="ko-KR" dirty="0" smtClean="0"/>
              <a:t>    print("")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89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2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875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598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264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553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85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66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751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320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4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344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975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343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115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104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540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259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A847-385D-42AA-BB4D-9B2AD96520BD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038E-A6C5-446A-BEED-6835083C6588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D6-D79A-43D9-A5A8-7AB9AB7B1E5E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4E3-1C06-4E19-8791-9A818EF65336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12-F7B0-4B93-9B60-6E5FB6C54C72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DDA7-5D95-4151-AFD2-47307971184C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6791-88C1-4FCD-A687-E1FCAE7AF18A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0F2-2D5F-43D1-9F5E-D309DDAEBE49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C202-AD58-4A56-9C6D-75ADDD2AD6AA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2C6-7D13-4D35-BFBC-C51E112D179E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842-1D91-4D7F-9871-0539A4119A30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009-0D2F-4D04-85C6-1AC53FF5954D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&#46321;&#51004;&#47196;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-python.readthedocs.io/index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o.go.kr/openIndexPage.do" TargetMode="External"/><Relationship Id="rId3" Type="http://schemas.openxmlformats.org/officeDocument/2006/relationships/hyperlink" Target="http://www.apistore.co.kr/api/apiList.do" TargetMode="External"/><Relationship Id="rId7" Type="http://schemas.openxmlformats.org/officeDocument/2006/relationships/hyperlink" Target="http://developer.auction.co.kr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danawa.com/main/index.html" TargetMode="External"/><Relationship Id="rId5" Type="http://schemas.openxmlformats.org/officeDocument/2006/relationships/hyperlink" Target="https://developers.naver.com/main" TargetMode="External"/><Relationship Id="rId4" Type="http://schemas.openxmlformats.org/officeDocument/2006/relationships/hyperlink" Target="http://mashup.or.kr/business/main/main.do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.daum.net/moviedb/grade?movieId=133855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WebScrapping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Python </a:t>
            </a:r>
            <a:r>
              <a:rPr lang="en-US" altLang="ko-KR" sz="1800" dirty="0"/>
              <a:t>built-in module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HTTP request</a:t>
            </a:r>
            <a:r>
              <a:rPr lang="ko-KR" altLang="en-US" sz="18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로그인 및 세션을 유지하기가 </a:t>
            </a:r>
            <a:r>
              <a:rPr lang="ko-KR" altLang="en-US" sz="1800" dirty="0" smtClean="0"/>
              <a:t>번거로움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작업을 위한 여러 모듈을 모은 패키지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</a:t>
            </a:r>
            <a:r>
              <a:rPr lang="ko-KR" altLang="en-US" sz="1800" dirty="0"/>
              <a:t>을 열고 읽기 위한 </a:t>
            </a:r>
            <a:r>
              <a:rPr lang="en-US" altLang="ko-KR" sz="1800" dirty="0" err="1"/>
              <a:t>urllib.request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urllib.request</a:t>
            </a:r>
            <a:r>
              <a:rPr lang="ko-KR" altLang="en-US" sz="1800" dirty="0"/>
              <a:t>에 의해 발생하는 예외를 포함하는 </a:t>
            </a:r>
            <a:r>
              <a:rPr lang="en-US" altLang="ko-KR" sz="1800" dirty="0" err="1"/>
              <a:t>urllib.error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구문 분석을 위한 </a:t>
            </a:r>
            <a:r>
              <a:rPr lang="en-US" altLang="ko-KR" sz="1800" dirty="0" err="1"/>
              <a:t>urllib.parse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robots.txt </a:t>
            </a:r>
            <a:r>
              <a:rPr lang="ko-KR" altLang="en-US" sz="1800" dirty="0"/>
              <a:t>파일을 구문 분석하기 위한 </a:t>
            </a:r>
            <a:r>
              <a:rPr lang="en-US" altLang="ko-KR" sz="1800" dirty="0" err="1"/>
              <a:t>urllib.robotparser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사이트에 있는 데이터에 접근하는 기능을 제공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인증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리다이렉트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쿠키</a:t>
            </a:r>
            <a:r>
              <a:rPr lang="en-US" altLang="ko-KR" sz="1800" dirty="0" smtClean="0"/>
              <a:t>(Cookie)</a:t>
            </a:r>
            <a:r>
              <a:rPr lang="ko-KR" altLang="en-US" sz="1800" dirty="0" smtClean="0"/>
              <a:t>등 인터넷을 이용한 다양한 요청과 처리를 지원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urlretrieved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저장할 파일 경로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파일 다운로드 함수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8815" y="2805738"/>
            <a:ext cx="9502346" cy="2035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urllib.request.urlretrieve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./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output/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데이터를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메모리로 로드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7690" y="1766209"/>
            <a:ext cx="9502346" cy="280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test2.png</a:t>
            </a:r>
            <a:r>
              <a:rPr lang="en-US" altLang="ko-KR" sz="1600" b="1" dirty="0">
                <a:solidFill>
                  <a:srgbClr val="002060"/>
                </a:solidFill>
              </a:rPr>
              <a:t>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파일로 저장하기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, mode="</a:t>
            </a:r>
            <a:r>
              <a:rPr lang="en-US" altLang="ko-KR" sz="1600" b="1" dirty="0" err="1">
                <a:solidFill>
                  <a:srgbClr val="002060"/>
                </a:solidFill>
              </a:rPr>
              <a:t>wb</a:t>
            </a:r>
            <a:r>
              <a:rPr lang="en-US" altLang="ko-KR" sz="1600" b="1" dirty="0">
                <a:solidFill>
                  <a:srgbClr val="002060"/>
                </a:solidFill>
              </a:rPr>
              <a:t>") as f: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f.write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인코딩해서</a:t>
            </a:r>
            <a:r>
              <a:rPr lang="ko-KR" altLang="en-US" sz="1800" dirty="0" smtClean="0"/>
              <a:t> 요청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Get</a:t>
            </a:r>
            <a:r>
              <a:rPr lang="ko-KR" altLang="en-US" sz="1800" dirty="0" smtClean="0"/>
              <a:t>방식 요청  </a:t>
            </a:r>
            <a:r>
              <a:rPr lang="en-US" altLang="ko-KR" sz="1800" dirty="0" smtClean="0"/>
              <a:t>:  </a:t>
            </a:r>
            <a:r>
              <a:rPr lang="en-US" altLang="ko-KR" sz="1800" dirty="0" err="1" smtClean="0"/>
              <a:t>url?key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value&amp;key</a:t>
            </a:r>
            <a:r>
              <a:rPr lang="en-US" altLang="ko-KR" sz="1800" dirty="0" smtClean="0"/>
              <a:t>=value&amp;… </a:t>
            </a:r>
            <a:r>
              <a:rPr lang="ko-KR" altLang="en-US" sz="1800" dirty="0" smtClean="0"/>
              <a:t>형식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1062" y="2210543"/>
            <a:ext cx="7461793" cy="3741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'108‘   #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stnId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는 기상 정보를 알고 싶은 지역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요청 전용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생성합니다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23629"/>
              </p:ext>
            </p:extLst>
          </p:nvPr>
        </p:nvGraphicFramePr>
        <p:xfrm>
          <a:off x="8966734" y="1347537"/>
          <a:ext cx="2737586" cy="3688080"/>
        </p:xfrm>
        <a:graphic>
          <a:graphicData uri="http://schemas.openxmlformats.org/drawingml/2006/table">
            <a:tbl>
              <a:tblPr/>
              <a:tblGrid>
                <a:gridCol w="1669182"/>
                <a:gridCol w="1068404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지역번호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서울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강원도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제주특별자치구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/>
              <a:t>command line </a:t>
            </a:r>
            <a:r>
              <a:rPr lang="ko-KR" altLang="en-US" sz="1800" dirty="0" smtClean="0"/>
              <a:t>에서 지정 </a:t>
            </a:r>
            <a:r>
              <a:rPr lang="en-US" altLang="ko-KR" sz="1800" dirty="0" smtClean="0"/>
              <a:t>(sys</a:t>
            </a:r>
            <a:r>
              <a:rPr lang="ko-KR" altLang="en-US" sz="1800" dirty="0" smtClean="0"/>
              <a:t>모듈을 사용하여 </a:t>
            </a:r>
            <a:r>
              <a:rPr lang="en-US" altLang="ko-KR" sz="1800" dirty="0" smtClean="0"/>
              <a:t>command line </a:t>
            </a:r>
            <a:r>
              <a:rPr lang="ko-KR" altLang="en-US" sz="1800" dirty="0" smtClean="0"/>
              <a:t>매개변수 추출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2937" y="1679581"/>
            <a:ext cx="9502346" cy="4955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sys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as parse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명령줄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매개변수 추출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) &lt;= 1: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print("USAGE: download-forecast-</a:t>
            </a:r>
            <a:r>
              <a:rPr lang="en-US" altLang="ko-KR" sz="1600" b="1" dirty="0" err="1">
                <a:solidFill>
                  <a:srgbClr val="002060"/>
                </a:solidFill>
              </a:rPr>
              <a:t>argv</a:t>
            </a:r>
            <a:r>
              <a:rPr lang="en-US" altLang="ko-KR" sz="1600" b="1" dirty="0">
                <a:solidFill>
                  <a:srgbClr val="002060"/>
                </a:solidFill>
              </a:rPr>
              <a:t> &lt;Region Number&gt;")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sys.exit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[1]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mechanize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</a:t>
            </a:r>
            <a:r>
              <a:rPr lang="en-US" altLang="ko-KR" sz="1800" dirty="0"/>
              <a:t> </a:t>
            </a:r>
            <a:r>
              <a:rPr lang="ko-KR" altLang="en-US" sz="1800" dirty="0"/>
              <a:t>기반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html form</a:t>
            </a:r>
            <a:r>
              <a:rPr lang="ko-KR" altLang="en-US" sz="1800" dirty="0"/>
              <a:t>을 채우고 </a:t>
            </a:r>
            <a:r>
              <a:rPr lang="en-US" altLang="ko-KR" sz="1800" dirty="0"/>
              <a:t>submit</a:t>
            </a:r>
            <a:r>
              <a:rPr lang="ko-KR" altLang="en-US" sz="1800" dirty="0"/>
              <a:t>을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Python2</a:t>
            </a:r>
            <a:r>
              <a:rPr lang="ko-KR" altLang="en-US" sz="1800" dirty="0"/>
              <a:t>만 지원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HTML</a:t>
            </a:r>
            <a:r>
              <a:rPr lang="ko-KR" altLang="en-US" sz="1600" dirty="0"/>
              <a:t>소스를 </a:t>
            </a:r>
            <a:r>
              <a:rPr lang="en-US" altLang="ko-KR" sz="1600" dirty="0"/>
              <a:t>String</a:t>
            </a:r>
            <a:r>
              <a:rPr lang="ko-KR" altLang="en-US" sz="1600" dirty="0"/>
              <a:t>으로 변환시켜서 변수에 저장시켜주는 역할을 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간편하게 </a:t>
            </a:r>
            <a:r>
              <a:rPr lang="en-US" altLang="ko-KR" sz="1600" dirty="0"/>
              <a:t>HTTP request</a:t>
            </a:r>
            <a:r>
              <a:rPr lang="ko-KR" altLang="en-US" sz="16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python2 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python3</a:t>
            </a:r>
            <a:r>
              <a:rPr lang="ko-KR" altLang="en-US" sz="1600" dirty="0"/>
              <a:t>을 완벽하게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코드가 간결하고 </a:t>
            </a:r>
            <a:r>
              <a:rPr lang="en-US" altLang="ko-KR" sz="1600" dirty="0"/>
              <a:t>documentation</a:t>
            </a:r>
            <a:r>
              <a:rPr lang="ko-KR" altLang="en-US" sz="1600" dirty="0"/>
              <a:t>이 잘 되어 있음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HTTP </a:t>
            </a:r>
            <a:r>
              <a:rPr lang="en-US" altLang="ko-KR" sz="1600" dirty="0"/>
              <a:t>GET, POST, PUT, DELETE </a:t>
            </a:r>
            <a:r>
              <a:rPr lang="ko-KR" altLang="en-US" sz="1600" dirty="0"/>
              <a:t>등을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편리한 </a:t>
            </a:r>
            <a:r>
              <a:rPr lang="ko-KR" altLang="en-US" sz="1600" dirty="0" err="1"/>
              <a:t>데이타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기능을 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로 만들어 </a:t>
            </a:r>
            <a:r>
              <a:rPr lang="en-US" altLang="ko-KR" sz="1600" dirty="0"/>
              <a:t>GET, POST </a:t>
            </a:r>
            <a:r>
              <a:rPr lang="ko-KR" altLang="en-US" sz="1600" dirty="0"/>
              <a:t>등에서 사용하면 필요한 </a:t>
            </a:r>
            <a:r>
              <a:rPr lang="en-US" altLang="ko-KR" sz="1600" dirty="0"/>
              <a:t>Request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자동으로 처리해 준다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3249828"/>
            <a:ext cx="9502346" cy="3398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GET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('http://httpbin.org/get')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POST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 = {"id": 1, "name": "Kim", "age": 10}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('http://httpbin.org/post',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requests.put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('http://httpbin.org/put')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requests.delete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('http://httpbin.org/delete')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GET </a:t>
            </a:r>
            <a:r>
              <a:rPr lang="ko-KR" altLang="en-US" sz="1800" dirty="0"/>
              <a:t>요청할 때 </a:t>
            </a:r>
            <a:r>
              <a:rPr lang="en-US" altLang="ko-KR" sz="1800" dirty="0"/>
              <a:t>parameter </a:t>
            </a:r>
            <a:r>
              <a:rPr lang="ko-KR" altLang="en-US" sz="1800" dirty="0" smtClean="0"/>
              <a:t>전달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087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{'param1': 'value1', 'param2': 'value'}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POST </a:t>
            </a:r>
            <a:r>
              <a:rPr lang="ko-KR" altLang="en-US" dirty="0"/>
              <a:t>요청할 때 </a:t>
            </a:r>
            <a:r>
              <a:rPr lang="en-US" altLang="ko-KR" dirty="0"/>
              <a:t>data </a:t>
            </a:r>
            <a:r>
              <a:rPr lang="ko-KR" altLang="en-US" dirty="0" smtClean="0"/>
              <a:t>전달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09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data = {'param1': 'value1', 'param2': 'value'}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res = requests.post(URL, data=data)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2681" y="4938585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requests,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{'outer': {'inner': 'value'}}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(URL, data=</a:t>
            </a:r>
            <a:r>
              <a:rPr lang="en-US" altLang="ko-KR" sz="1600" b="1" dirty="0" err="1">
                <a:solidFill>
                  <a:srgbClr val="C00000"/>
                </a:solidFill>
              </a:rPr>
              <a:t>json.dumps</a:t>
            </a:r>
            <a:r>
              <a:rPr lang="en-US" altLang="ko-KR" sz="1600" b="1" dirty="0">
                <a:solidFill>
                  <a:srgbClr val="002060"/>
                </a:solidFill>
              </a:rPr>
              <a:t>(data))</a:t>
            </a:r>
          </a:p>
        </p:txBody>
      </p:sp>
    </p:spTree>
    <p:extLst>
      <p:ext uri="{BB962C8B-B14F-4D97-AF65-F5344CB8AC3E}">
        <p14:creationId xmlns:p14="http://schemas.microsoft.com/office/powerpoint/2010/main" val="22110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헤더 추가</a:t>
            </a:r>
            <a:r>
              <a:rPr lang="en-US" altLang="ko-KR" sz="1800" dirty="0"/>
              <a:t>, </a:t>
            </a:r>
            <a:r>
              <a:rPr lang="ko-KR" altLang="en-US" sz="1800" dirty="0"/>
              <a:t>쿠키 </a:t>
            </a:r>
            <a:r>
              <a:rPr lang="ko-KR" altLang="en-US" sz="1800" dirty="0" smtClean="0"/>
              <a:t>추가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headers </a:t>
            </a:r>
            <a:r>
              <a:rPr lang="en-US" altLang="ko-KR" sz="1600" b="1" dirty="0">
                <a:solidFill>
                  <a:srgbClr val="002060"/>
                </a:solidFill>
              </a:rPr>
              <a:t>= {'Content-Type': 'application/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; charset=utf-8'}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 = {'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session_id</a:t>
            </a:r>
            <a:r>
              <a:rPr lang="en-US" altLang="ko-KR" sz="1600" b="1" dirty="0">
                <a:solidFill>
                  <a:srgbClr val="002060"/>
                </a:solidFill>
              </a:rPr>
              <a:t>': '</a:t>
            </a:r>
            <a:r>
              <a:rPr lang="en-US" altLang="ko-KR" sz="1600" b="1" dirty="0" err="1">
                <a:solidFill>
                  <a:srgbClr val="002060"/>
                </a:solidFill>
              </a:rPr>
              <a:t>sorryidontcare</a:t>
            </a:r>
            <a:r>
              <a:rPr lang="en-US" altLang="ko-KR" sz="1600" b="1" dirty="0">
                <a:solidFill>
                  <a:srgbClr val="002060"/>
                </a:solidFill>
              </a:rPr>
              <a:t>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>
                <a:solidFill>
                  <a:srgbClr val="C00000"/>
                </a:solidFill>
              </a:rPr>
              <a:t>headers</a:t>
            </a:r>
            <a:r>
              <a:rPr lang="en-US" altLang="ko-KR" sz="1600" b="1" dirty="0">
                <a:solidFill>
                  <a:srgbClr val="002060"/>
                </a:solidFill>
              </a:rPr>
              <a:t>=headers, </a:t>
            </a:r>
            <a:r>
              <a:rPr lang="en-US" altLang="ko-KR" sz="1600" b="1" dirty="0">
                <a:solidFill>
                  <a:srgbClr val="C00000"/>
                </a:solidFill>
              </a:rPr>
              <a:t>cookies</a:t>
            </a:r>
            <a:r>
              <a:rPr lang="en-US" altLang="ko-KR" sz="1600" b="1" dirty="0">
                <a:solidFill>
                  <a:srgbClr val="002060"/>
                </a:solidFill>
              </a:rPr>
              <a:t>=cookies)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Response</a:t>
            </a:r>
            <a:r>
              <a:rPr lang="ko-KR" altLang="en-US" dirty="0" smtClean="0"/>
              <a:t>객체의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10"/>
            <a:ext cx="3571103" cy="2776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apparent_encoding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close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connection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content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elapsed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encoding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headers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history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is_permenent_redirect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is_redirect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13854" y="3550509"/>
            <a:ext cx="3571103" cy="2776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iter_content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iter_lines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ok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raise_for_status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raw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reason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status_code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Responses </a:t>
            </a:r>
            <a:r>
              <a:rPr lang="ko-KR" altLang="en-US" sz="1800" b="1" dirty="0" smtClean="0"/>
              <a:t>객체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requests.get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) - 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웹페이지</a:t>
            </a:r>
            <a:r>
              <a:rPr lang="ko-KR" altLang="en-US" sz="1800" dirty="0"/>
              <a:t> 호출 결과를 가진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객체를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status_code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 HTTP Status </a:t>
            </a:r>
            <a:r>
              <a:rPr lang="ko-KR" altLang="en-US" sz="1800" dirty="0"/>
              <a:t>결과를 체크할 수 있다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text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리턴된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문자열로 </a:t>
            </a:r>
            <a:r>
              <a:rPr lang="ko-KR" altLang="en-US" sz="1800" dirty="0" smtClean="0"/>
              <a:t>리턴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</a:t>
            </a:r>
            <a:r>
              <a:rPr lang="ko-KR" altLang="en-US" sz="1800" dirty="0" smtClean="0"/>
              <a:t>타입</a:t>
            </a:r>
            <a:r>
              <a:rPr lang="en-US" altLang="ko-KR" sz="1800" dirty="0" smtClean="0"/>
              <a:t>, requests </a:t>
            </a:r>
            <a:r>
              <a:rPr lang="ko-KR" altLang="en-US" sz="1800" dirty="0"/>
              <a:t>모듈에서 자동으로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인코딩해</a:t>
            </a:r>
            <a:r>
              <a:rPr lang="ko-KR" altLang="en-US" sz="1800" dirty="0"/>
              <a:t> 준다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(requests</a:t>
            </a:r>
            <a:r>
              <a:rPr lang="ko-KR" altLang="en-US" sz="1800" dirty="0"/>
              <a:t>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헤더를 통해 결과 </a:t>
            </a:r>
            <a:r>
              <a:rPr lang="ko-KR" altLang="en-US" sz="1800" dirty="0" err="1"/>
              <a:t>데이타의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추측하여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속성에 그 값을 지정하고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</a:t>
            </a:r>
            <a:r>
              <a:rPr lang="ko-KR" altLang="en-US" sz="1800" dirty="0" err="1"/>
              <a:t>엑세스할</a:t>
            </a:r>
            <a:r>
              <a:rPr lang="ko-KR" altLang="en-US" sz="1800" dirty="0"/>
              <a:t> 때 이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변경해야 한다면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읽기 전에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변경하면 된다</a:t>
            </a:r>
            <a:r>
              <a:rPr lang="en-US" altLang="ko-KR" sz="1800" dirty="0" smtClean="0"/>
              <a:t>.)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content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바이트</a:t>
            </a:r>
            <a:r>
              <a:rPr lang="en-US" altLang="ko-KR" sz="1800" dirty="0"/>
              <a:t>(bytes)</a:t>
            </a:r>
            <a:r>
              <a:rPr lang="ko-KR" altLang="en-US" sz="1800" dirty="0"/>
              <a:t>로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raise_for_status</a:t>
            </a:r>
            <a:r>
              <a:rPr lang="en-US" altLang="ko-KR" sz="1800" dirty="0"/>
              <a:t>() - </a:t>
            </a:r>
            <a:r>
              <a:rPr lang="ko-KR" altLang="en-US" sz="1800" dirty="0"/>
              <a:t>만약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에서 에러가 있을 경우 프로그램을 중단시키는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6868" y="3694671"/>
            <a:ext cx="6005384" cy="158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('http://naver.com') # </a:t>
            </a:r>
            <a:r>
              <a:rPr lang="ko-KR" altLang="en-US" sz="1600" b="1" dirty="0" err="1">
                <a:solidFill>
                  <a:srgbClr val="002060"/>
                </a:solidFill>
              </a:rPr>
              <a:t>네이버</a:t>
            </a:r>
            <a:r>
              <a:rPr lang="ko-KR" altLang="en-US" sz="1600" b="1" dirty="0">
                <a:solidFill>
                  <a:srgbClr val="002060"/>
                </a:solidFill>
              </a:rPr>
              <a:t> 홈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'UTF-8'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('http://finance.naver.com') # </a:t>
            </a:r>
            <a:r>
              <a:rPr lang="ko-KR" altLang="en-US" sz="1600" b="1" dirty="0">
                <a:solidFill>
                  <a:srgbClr val="002060"/>
                </a:solidFill>
              </a:rPr>
              <a:t>증권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'ISO-8859-1'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2478" y="4868562"/>
            <a:ext cx="6005384" cy="1865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('http://finance.naver.com/')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C00000"/>
                </a:solidFill>
              </a:rPr>
              <a:t>resp.encoding</a:t>
            </a:r>
            <a:r>
              <a:rPr lang="en-US" altLang="ko-KR" sz="1600" b="1" dirty="0">
                <a:solidFill>
                  <a:srgbClr val="C00000"/>
                </a:solidFill>
              </a:rPr>
              <a:t>=None</a:t>
            </a:r>
            <a:r>
              <a:rPr lang="en-US" altLang="ko-KR" sz="1600" b="1" dirty="0">
                <a:solidFill>
                  <a:srgbClr val="002060"/>
                </a:solidFill>
              </a:rPr>
              <a:t>   # None </a:t>
            </a:r>
            <a:r>
              <a:rPr lang="ko-KR" altLang="en-US" sz="1600" b="1" dirty="0">
                <a:solidFill>
                  <a:srgbClr val="002060"/>
                </a:solidFill>
              </a:rPr>
              <a:t>으로 설정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euc-kr</a:t>
            </a:r>
            <a:r>
              <a:rPr lang="en-US" altLang="ko-KR" sz="1600" b="1" dirty="0">
                <a:solidFill>
                  <a:srgbClr val="002060"/>
                </a:solidFill>
              </a:rPr>
              <a:t>'  # </a:t>
            </a:r>
            <a:r>
              <a:rPr lang="ko-KR" altLang="en-US" sz="1600" b="1" dirty="0">
                <a:solidFill>
                  <a:srgbClr val="002060"/>
                </a:solidFill>
              </a:rPr>
              <a:t>한글 </a:t>
            </a:r>
            <a:r>
              <a:rPr lang="ko-KR" altLang="en-US" sz="1600" b="1" dirty="0" err="1">
                <a:solidFill>
                  <a:srgbClr val="002060"/>
                </a:solidFill>
              </a:rPr>
              <a:t>인코딩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html </a:t>
            </a:r>
            <a:r>
              <a:rPr lang="en-US" altLang="ko-KR" sz="1600" b="1" dirty="0">
                <a:solidFill>
                  <a:srgbClr val="C0000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resp.text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print(html)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/>
              <a:t>크롤링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페이지의 하이퍼링크를 순회하면서 웹 페이지를 </a:t>
            </a:r>
            <a:r>
              <a:rPr lang="ko-KR" altLang="en-US" sz="1600" dirty="0" err="1"/>
              <a:t>다운로드하는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사이트에서 원하는 정보를 자동으로 수집하는 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 smtClean="0"/>
              <a:t>스크레이핑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다운로드한</a:t>
            </a:r>
            <a:r>
              <a:rPr lang="ko-KR" altLang="en-US" sz="1600" dirty="0"/>
              <a:t> 웹 페이지에서 필요한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추출하는 작업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페이지를 구성하고 있는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콘텐츠나</a:t>
            </a:r>
            <a:r>
              <a:rPr lang="ko-KR" altLang="en-US" sz="1600" dirty="0"/>
              <a:t> 속성의 값을 읽는 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웹페이지를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읽어오는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웹사이트에서 읽어온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문서에서 필요한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뽑아내는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웹페이지를</a:t>
            </a:r>
            <a:r>
              <a:rPr lang="ko-KR" altLang="en-US" sz="1800" b="1" dirty="0"/>
              <a:t> 읽어오는 </a:t>
            </a:r>
            <a:r>
              <a:rPr lang="ko-KR" altLang="en-US" sz="1800" b="1" dirty="0" smtClean="0"/>
              <a:t>모듈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기본적으로 제공하는 </a:t>
            </a:r>
            <a:r>
              <a:rPr lang="en-US" altLang="ko-KR" sz="1600" dirty="0" err="1"/>
              <a:t>urllib</a:t>
            </a:r>
            <a:r>
              <a:rPr lang="en-US" altLang="ko-KR" sz="1600" dirty="0"/>
              <a:t>, urllib2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편리한 </a:t>
            </a:r>
            <a:r>
              <a:rPr lang="en-US" altLang="ko-KR" sz="1600" dirty="0"/>
              <a:t>HTTP </a:t>
            </a:r>
            <a:r>
              <a:rPr lang="ko-KR" altLang="en-US" sz="1600" dirty="0"/>
              <a:t>라이브러리로 많이 쓰이고 있는 </a:t>
            </a:r>
            <a:r>
              <a:rPr lang="en-US" altLang="ko-KR" sz="1600" dirty="0" smtClean="0"/>
              <a:t>requests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5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BeautifulSoup</a:t>
            </a:r>
            <a:r>
              <a:rPr lang="ko-KR" altLang="en-US" sz="3200" dirty="0"/>
              <a:t> 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917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 smtClean="0"/>
              <a:t>파싱</a:t>
            </a:r>
            <a:r>
              <a:rPr lang="en-US" altLang="ko-KR" sz="1700" dirty="0"/>
              <a:t>(</a:t>
            </a:r>
            <a:r>
              <a:rPr lang="ko-KR" altLang="en-US" sz="1700" dirty="0"/>
              <a:t>가공되지 않은 문자열에서 필요한 부분을 추출하여 </a:t>
            </a:r>
            <a:r>
              <a:rPr lang="ko-KR" altLang="en-US" sz="1700" dirty="0" err="1"/>
              <a:t>의미있는</a:t>
            </a:r>
            <a:r>
              <a:rPr lang="ko-KR" altLang="en-US" sz="1700" dirty="0"/>
              <a:t> 구조화된 데이터로 만드는 과정</a:t>
            </a:r>
            <a:r>
              <a:rPr lang="en-US" altLang="ko-KR" sz="1700" dirty="0"/>
              <a:t>)</a:t>
            </a:r>
            <a:r>
              <a:rPr lang="ko-KR" altLang="en-US" sz="1700" dirty="0"/>
              <a:t>을 도와주는 강력한 </a:t>
            </a:r>
            <a:r>
              <a:rPr lang="en-US" altLang="ko-KR" sz="1700" dirty="0"/>
              <a:t>python </a:t>
            </a:r>
            <a:r>
              <a:rPr lang="ko-KR" altLang="en-US" sz="1700" dirty="0" smtClean="0"/>
              <a:t>라이브러리</a:t>
            </a:r>
            <a:endParaRPr lang="ko-KR" altLang="en-US" sz="17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HTML</a:t>
            </a:r>
            <a:r>
              <a:rPr lang="ko-KR" altLang="en-US" sz="1700" dirty="0"/>
              <a:t>과 </a:t>
            </a:r>
            <a:r>
              <a:rPr lang="en-US" altLang="ko-KR" sz="1700" dirty="0"/>
              <a:t>XML </a:t>
            </a:r>
            <a:r>
              <a:rPr lang="ko-KR" altLang="en-US" sz="1700" dirty="0"/>
              <a:t>문서를 </a:t>
            </a:r>
            <a:r>
              <a:rPr lang="ko-KR" altLang="en-US" sz="1700" dirty="0" err="1"/>
              <a:t>파싱하고</a:t>
            </a:r>
            <a:r>
              <a:rPr lang="ko-KR" altLang="en-US" sz="1700" dirty="0"/>
              <a:t> 읽고 변형하는 데 </a:t>
            </a:r>
            <a:r>
              <a:rPr lang="ko-KR" altLang="en-US" sz="1700" dirty="0" smtClean="0"/>
              <a:t>사용한다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/>
              <a:t>태그 간 모든 상하적이고 수평적인 관계에서 일관된 접근 방식을 사용한다</a:t>
            </a:r>
            <a:r>
              <a:rPr lang="en-US" altLang="ko-KR" sz="1700" dirty="0"/>
              <a:t>.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/>
              <a:t>마크업</a:t>
            </a:r>
            <a:r>
              <a:rPr lang="ko-KR" altLang="en-US" sz="1700" dirty="0"/>
              <a:t> 문자열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파일</a:t>
            </a:r>
            <a:r>
              <a:rPr lang="en-US" altLang="ko-KR" sz="1700" dirty="0"/>
              <a:t>, </a:t>
            </a:r>
            <a:r>
              <a:rPr lang="ko-KR" altLang="en-US" sz="1700" dirty="0"/>
              <a:t>웹에 있는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문서에 연결된 </a:t>
            </a:r>
            <a:r>
              <a:rPr lang="en-US" altLang="ko-KR" sz="1700" dirty="0"/>
              <a:t>URL</a:t>
            </a:r>
            <a:r>
              <a:rPr lang="ko-KR" altLang="en-US" sz="1700" dirty="0"/>
              <a:t>에서 </a:t>
            </a:r>
            <a:r>
              <a:rPr lang="en-US" altLang="ko-KR" sz="1700" dirty="0" err="1"/>
              <a:t>BeautifulSoup</a:t>
            </a:r>
            <a:r>
              <a:rPr lang="en-US" altLang="ko-KR" sz="1700" dirty="0"/>
              <a:t> </a:t>
            </a:r>
            <a:r>
              <a:rPr lang="ko-KR" altLang="en-US" sz="1700" dirty="0"/>
              <a:t>객체를 생성할 수 </a:t>
            </a:r>
            <a:r>
              <a:rPr lang="ko-KR" altLang="en-US" sz="1700" dirty="0" smtClean="0"/>
              <a:t>있다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hlinkClick r:id="rId3"/>
              </a:rPr>
              <a:t>https://www.crummy.com/software/BeautifulSoup/bs4/doc/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5352" y="3268364"/>
            <a:ext cx="6623222" cy="50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$ pip install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beautifulsoup4 </a:t>
            </a:r>
          </a:p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conda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install beautifulsoup4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urlopen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사용하여 원하는 주소로부터 </a:t>
            </a:r>
            <a:r>
              <a:rPr lang="ko-KR" altLang="en-US" sz="1600" dirty="0" err="1"/>
              <a:t>웹페이지를</a:t>
            </a:r>
            <a:r>
              <a:rPr lang="ko-KR" altLang="en-US" sz="1600" dirty="0"/>
              <a:t> 가져온 후</a:t>
            </a:r>
            <a:r>
              <a:rPr lang="en-US" altLang="ko-KR" sz="1600" dirty="0"/>
              <a:t>,  </a:t>
            </a: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객체로 변환합니다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객체는 </a:t>
            </a:r>
            <a:r>
              <a:rPr lang="ko-KR" altLang="en-US" sz="1600" dirty="0" err="1"/>
              <a:t>웹문서를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파싱한</a:t>
            </a:r>
            <a:r>
              <a:rPr lang="ko-KR" altLang="en-US" sz="1600" dirty="0"/>
              <a:t> 상태입니다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문서가 태그 별로 분해되어 태그로 구성된 </a:t>
            </a:r>
            <a:r>
              <a:rPr lang="ko-KR" altLang="en-US" sz="1600" dirty="0" err="1"/>
              <a:t>트리가</a:t>
            </a:r>
            <a:r>
              <a:rPr lang="ko-KR" altLang="en-US" sz="1600" dirty="0"/>
              <a:t> 구성됩니다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포함하는 태그가 부모가 되고 포함된 태그가 자식이 되어 </a:t>
            </a:r>
            <a:r>
              <a:rPr lang="ko-KR" altLang="en-US" sz="1600" dirty="0" err="1"/>
              <a:t>트리를</a:t>
            </a:r>
            <a:r>
              <a:rPr lang="ko-KR" altLang="en-US" sz="1600" dirty="0"/>
              <a:t> 구성하고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2681" y="2397211"/>
            <a:ext cx="9502346" cy="1853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("http://www.naver.com")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) </a:t>
            </a:r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 전체가 출력됩니다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38" y="4448431"/>
            <a:ext cx="9502346" cy="2236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문자열에서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soup1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("&lt;HTML&gt;&lt;HEAD&gt;&lt;header&gt;&lt;/HEAD&gt;&lt;body&gt;&lt;/HTML&gt;")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로컬 파일에서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soup2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(open</a:t>
            </a:r>
            <a:r>
              <a:rPr lang="en-US" altLang="ko-KR" sz="1600" b="1" dirty="0">
                <a:solidFill>
                  <a:srgbClr val="002060"/>
                </a:solidFill>
              </a:rPr>
              <a:t>("myDoc.html"))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#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ko-KR" altLang="en-US" sz="1600" b="1" dirty="0">
                <a:solidFill>
                  <a:srgbClr val="C00000"/>
                </a:solidFill>
              </a:rPr>
              <a:t>이 </a:t>
            </a:r>
            <a:r>
              <a:rPr lang="en-US" altLang="ko-KR" sz="1600" b="1" dirty="0">
                <a:solidFill>
                  <a:srgbClr val="C00000"/>
                </a:solidFill>
              </a:rPr>
              <a:t>"http://"</a:t>
            </a:r>
            <a:r>
              <a:rPr lang="ko-KR" altLang="en-US" sz="1600" b="1" dirty="0">
                <a:solidFill>
                  <a:srgbClr val="C00000"/>
                </a:solidFill>
              </a:rPr>
              <a:t>를 자동으로 추가하지 않는다는 것 주의</a:t>
            </a:r>
            <a:r>
              <a:rPr lang="en-US" altLang="ko-KR" sz="1600" b="1" dirty="0">
                <a:solidFill>
                  <a:srgbClr val="C00000"/>
                </a:solidFill>
              </a:rPr>
              <a:t>!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soup3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44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마크업</a:t>
            </a:r>
            <a:r>
              <a:rPr lang="ko-KR" altLang="en-US" sz="1800" b="1" dirty="0"/>
              <a:t> 파서</a:t>
            </a:r>
            <a:r>
              <a:rPr lang="en-US" altLang="ko-KR" sz="1800" b="1" dirty="0"/>
              <a:t>(markup </a:t>
            </a:r>
            <a:r>
              <a:rPr lang="en-US" altLang="ko-KR" sz="1800" b="1" dirty="0" smtClean="0"/>
              <a:t> parser)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ko-KR" altLang="en-US" sz="1800" dirty="0"/>
              <a:t>객체 생성자의 두 번째 옵션 인자는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파싱이란</a:t>
            </a:r>
            <a:r>
              <a:rPr lang="ko-KR" altLang="en-US" sz="1800" dirty="0"/>
              <a:t> 일련의 문자열로 구성된 문서를 의미 있는 토큰</a:t>
            </a:r>
            <a:r>
              <a:rPr lang="en-US" altLang="ko-KR" sz="1800" dirty="0"/>
              <a:t>(token)</a:t>
            </a:r>
            <a:r>
              <a:rPr lang="ko-KR" altLang="en-US" sz="1800" dirty="0"/>
              <a:t>으로 분해하고  토큰으로 구성된 파스 트리</a:t>
            </a:r>
            <a:r>
              <a:rPr lang="en-US" altLang="ko-KR" sz="1800" dirty="0"/>
              <a:t>(parse tree)</a:t>
            </a:r>
            <a:r>
              <a:rPr lang="ko-KR" altLang="en-US" sz="1800" dirty="0"/>
              <a:t>를 만드는 것입니다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parser)</a:t>
            </a:r>
            <a:r>
              <a:rPr lang="ko-KR" altLang="en-US" sz="1800" dirty="0"/>
              <a:t>는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태그와 내용을 추출하는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컴포넌트다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4155"/>
              </p:ext>
            </p:extLst>
          </p:nvPr>
        </p:nvGraphicFramePr>
        <p:xfrm>
          <a:off x="1093654" y="3093351"/>
          <a:ext cx="10033688" cy="2011680"/>
        </p:xfrm>
        <a:graphic>
          <a:graphicData uri="http://schemas.openxmlformats.org/drawingml/2006/table">
            <a:tbl>
              <a:tblPr/>
              <a:tblGrid>
                <a:gridCol w="1717591"/>
                <a:gridCol w="8316097"/>
              </a:tblGrid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"</a:t>
                      </a:r>
                      <a:r>
                        <a:rPr lang="en-US" altLang="ko-KR" sz="1800" dirty="0" err="1" smtClean="0"/>
                        <a:t>html.parser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기본 옵션으로 매우 빠르지만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유연하지는 않다</a:t>
                      </a:r>
                      <a:r>
                        <a:rPr lang="en-US" altLang="ko-KR" sz="1800" dirty="0" smtClean="0"/>
                        <a:t>. ‘</a:t>
                      </a:r>
                      <a:r>
                        <a:rPr lang="ko-KR" altLang="en-US" sz="1800" dirty="0" smtClean="0"/>
                        <a:t>단순한’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</a:t>
                      </a:r>
                      <a:r>
                        <a:rPr lang="en-US" altLang="ko-KR" sz="1800" dirty="0" err="1" smtClean="0"/>
                        <a:t>lxml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빠르고 </a:t>
                      </a:r>
                      <a:r>
                        <a:rPr lang="ko-KR" altLang="en-US" sz="1800" dirty="0" smtClean="0"/>
                        <a:t>유연하다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추가 설치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"xml"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XML </a:t>
                      </a:r>
                      <a:r>
                        <a:rPr lang="ko-KR" altLang="en-US" sz="1800" dirty="0" smtClean="0"/>
                        <a:t>파일에만 </a:t>
                      </a:r>
                      <a:r>
                        <a:rPr lang="ko-KR" altLang="en-US" sz="1800" dirty="0" smtClean="0"/>
                        <a:t>사용한다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빠르고 유연하다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추가 설치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"html5lib"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느리지만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구조가 복잡한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사용하거나 </a:t>
                      </a:r>
                      <a:r>
                        <a:rPr lang="ko-KR" altLang="en-US" sz="1800" dirty="0" err="1" smtClean="0"/>
                        <a:t>파싱</a:t>
                      </a:r>
                      <a:r>
                        <a:rPr lang="ko-KR" altLang="en-US" sz="1800" dirty="0" smtClean="0"/>
                        <a:t> 속도를 신경 쓰지 않아도 된다면 모든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 </a:t>
                      </a:r>
                      <a:r>
                        <a:rPr lang="ko-KR" altLang="en-US" sz="1800" dirty="0" err="1" smtClean="0"/>
                        <a:t>파싱에</a:t>
                      </a:r>
                      <a:r>
                        <a:rPr lang="ko-KR" altLang="en-US" sz="1800" dirty="0" smtClean="0"/>
                        <a:t> 사용할 수 있다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4901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분석하고 싶은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soup.html.body.h1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soup.html.body.p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p2 = p1.next_sibling.next_sibling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요소의 글자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 " + h1.string)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p2.string)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루트 요소인 </a:t>
            </a:r>
            <a:r>
              <a:rPr lang="en-US" altLang="ko-KR" sz="1600" dirty="0" smtClean="0"/>
              <a:t>&lt;html&gt;</a:t>
            </a:r>
            <a:r>
              <a:rPr lang="ko-KR" altLang="en-US" sz="1600" dirty="0" smtClean="0"/>
              <a:t>에서 마침표</a:t>
            </a:r>
            <a:r>
              <a:rPr lang="en-US" altLang="ko-KR" sz="1600" dirty="0" smtClean="0"/>
              <a:t>(.)</a:t>
            </a:r>
            <a:r>
              <a:rPr lang="ko-KR" altLang="en-US" sz="1600" dirty="0" smtClean="0"/>
              <a:t>를 사용해 값에 접근할 수 있습니다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7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5190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 id="title"&gt;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 id="body"&gt;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find()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원하는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</a:t>
            </a:r>
            <a:r>
              <a:rPr lang="en-US" altLang="ko-KR" sz="1600" b="1" dirty="0">
                <a:solidFill>
                  <a:srgbClr val="002060"/>
                </a:solidFill>
              </a:rPr>
              <a:t>(id="title")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(id="body")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부분 출력하기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print("#title="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</a:t>
            </a:r>
            <a:r>
              <a:rPr lang="en-US" altLang="ko-KR" sz="1600" b="1" dirty="0" err="1">
                <a:solidFill>
                  <a:srgbClr val="C00000"/>
                </a:solidFill>
              </a:rPr>
              <a:t>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print("#body="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2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0" y="1325798"/>
            <a:ext cx="6185143" cy="539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&gt;&lt;head&gt;&lt;title&gt;Test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&lt;/title&gt;&lt;/head&gt;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&lt;</a:t>
            </a:r>
            <a:r>
              <a:rPr lang="en-US" altLang="ko-KR" sz="1600" b="1" dirty="0">
                <a:solidFill>
                  <a:srgbClr val="002060"/>
                </a:solidFill>
              </a:rPr>
              <a:t>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="http://www.naver.com"&gt;naver&lt;/a&gt;&lt;/li&gt;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="http://www.daum.net"&gt;daum&lt;/a&gt;&lt;/li&gt;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&gt;"""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')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rint(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type(soup)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rint(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soup.prettify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rint(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type(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soup.title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soup.title.name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find_all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ko-KR" altLang="en-US" sz="1600" b="1" dirty="0" err="1">
                <a:solidFill>
                  <a:srgbClr val="002060"/>
                </a:solidFill>
              </a:rPr>
              <a:t>메서드로</a:t>
            </a:r>
            <a:r>
              <a:rPr lang="ko-KR" altLang="en-US" sz="1600" b="1" dirty="0">
                <a:solidFill>
                  <a:srgbClr val="002060"/>
                </a:solidFill>
              </a:rPr>
              <a:t>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type(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links)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links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 목록 출력하기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</a:t>
            </a:r>
            <a:r>
              <a:rPr lang="en-US" altLang="ko-KR" sz="1600" b="1" dirty="0" err="1">
                <a:solidFill>
                  <a:srgbClr val="C0000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print(text, "&gt;",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6755" y="1522282"/>
            <a:ext cx="526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태그의 속성은 </a:t>
            </a:r>
            <a:r>
              <a:rPr lang="en-US" altLang="ko-KR" sz="1600" dirty="0" err="1" smtClean="0"/>
              <a:t>attrs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속성에서 추출합니다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내부의 설명 텍스트는 </a:t>
            </a:r>
            <a:r>
              <a:rPr lang="en-US" altLang="ko-KR" sz="1600" dirty="0" smtClean="0"/>
              <a:t>string </a:t>
            </a:r>
            <a:r>
              <a:rPr lang="ko-KR" altLang="en-US" sz="1600" dirty="0" smtClean="0"/>
              <a:t>속성으로 추출합니다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68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5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DOM(Document Object Model)</a:t>
            </a:r>
            <a:r>
              <a:rPr lang="ko-KR" altLang="en-US" sz="1700" dirty="0" smtClean="0"/>
              <a:t>이란 </a:t>
            </a:r>
            <a:r>
              <a:rPr lang="en-US" altLang="ko-KR" sz="1700" dirty="0" smtClean="0"/>
              <a:t>XML </a:t>
            </a:r>
            <a:r>
              <a:rPr lang="ko-KR" altLang="en-US" sz="1700" dirty="0" smtClean="0"/>
              <a:t>또는 </a:t>
            </a:r>
            <a:r>
              <a:rPr lang="en-US" altLang="ko-KR" sz="1700" dirty="0" smtClean="0"/>
              <a:t>HTML</a:t>
            </a:r>
            <a:r>
              <a:rPr lang="ko-KR" altLang="en-US" sz="1700" dirty="0" smtClean="0"/>
              <a:t>의 속성에 접근하는 구조를 나타냅니다</a:t>
            </a:r>
            <a:r>
              <a:rPr lang="en-US" altLang="ko-KR" sz="17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err="1" smtClean="0"/>
              <a:t>BeautifulSoup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객체의 </a:t>
            </a:r>
            <a:r>
              <a:rPr lang="ko-KR" altLang="en-US" sz="1700" dirty="0" err="1" smtClean="0"/>
              <a:t>생성자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첫번째</a:t>
            </a:r>
            <a:r>
              <a:rPr lang="ko-KR" altLang="en-US" sz="1700" dirty="0" smtClean="0"/>
              <a:t> 인수로 </a:t>
            </a:r>
            <a:r>
              <a:rPr lang="en-US" altLang="ko-KR" sz="1700" dirty="0" smtClean="0"/>
              <a:t>open() </a:t>
            </a:r>
            <a:r>
              <a:rPr lang="ko-KR" altLang="en-US" sz="1700" dirty="0" smtClean="0"/>
              <a:t>함수 또는 </a:t>
            </a:r>
            <a:r>
              <a:rPr lang="en-US" altLang="ko-KR" sz="1700" dirty="0" err="1" smtClean="0"/>
              <a:t>urllib.request.urlopen</a:t>
            </a:r>
            <a:r>
              <a:rPr lang="en-US" altLang="ko-KR" sz="1700" dirty="0" smtClean="0"/>
              <a:t>()</a:t>
            </a:r>
            <a:r>
              <a:rPr lang="ko-KR" altLang="en-US" sz="1700" dirty="0" smtClean="0"/>
              <a:t>함수의 리턴 값을 지정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5678" y="2111030"/>
            <a:ext cx="9502346" cy="3201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urlopen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데이터 가져오기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BeautifulSoup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C00000"/>
                </a:solidFill>
              </a:rPr>
              <a:t>soup.find</a:t>
            </a:r>
            <a:r>
              <a:rPr lang="en-US" altLang="ko-KR" sz="1600" b="1" dirty="0">
                <a:solidFill>
                  <a:srgbClr val="C00000"/>
                </a:solidFill>
              </a:rPr>
              <a:t>("title").string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print(title)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soup.prettify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문서를 읽기 쉬운 형태로 출력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soup.get_text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문서에서 모든 태그를 제거하고 텍스트 부분만 반환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111" y="1992317"/>
            <a:ext cx="9502346" cy="44970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‘http://www.bloomberg.com/quote/SPX:IND'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page = </a:t>
            </a:r>
            <a:r>
              <a:rPr lang="en-US" altLang="ko-KR" sz="1600" b="1" dirty="0">
                <a:solidFill>
                  <a:srgbClr val="C00000"/>
                </a:solidFill>
              </a:rPr>
              <a:t>urllib2.urlopen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name_box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’})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</a:t>
            </a:r>
            <a:r>
              <a:rPr lang="en-US" altLang="ko-KR" sz="1600" b="1" dirty="0" err="1">
                <a:solidFill>
                  <a:srgbClr val="C00000"/>
                </a:solidFill>
              </a:rPr>
              <a:t>strip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strip() is used to remove starting and trailing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print( name 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Price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 price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‘’’ </a:t>
            </a:r>
            <a:r>
              <a:rPr lang="en-US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&lt;HEAD&gt;&lt;TITLE&gt;My document&lt;/TITLE&gt;&lt;/HEAD&gt;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&lt;BODY&gt;Main text.&lt;/BODY&gt;&lt;/HTML&gt;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‘’’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get_text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114" y="1297460"/>
            <a:ext cx="10911016" cy="5263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[‘http://www.bloomberg.com/quote/SPX:IND', ‘http://www.bloomberg.com/quote/CCMP:IND']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: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page </a:t>
            </a:r>
            <a:r>
              <a:rPr lang="en-US" altLang="ko-KR" sz="1600" b="1" dirty="0">
                <a:solidFill>
                  <a:srgbClr val="002060"/>
                </a:solidFill>
              </a:rPr>
              <a:t>= urllib2.urlopen(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name_box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name_box.text.strip</a:t>
            </a:r>
            <a:r>
              <a:rPr lang="en-US" altLang="ko-KR" sz="1600" b="1" dirty="0">
                <a:solidFill>
                  <a:srgbClr val="002060"/>
                </a:solidFill>
              </a:rPr>
              <a:t>() #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data.append</a:t>
            </a:r>
            <a:r>
              <a:rPr lang="en-US" altLang="ko-KR" sz="1600" b="1" dirty="0">
                <a:solidFill>
                  <a:srgbClr val="002060"/>
                </a:solidFill>
              </a:rPr>
              <a:t>((name, price))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open(‘index.csv’, ‘a’)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writer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csv.writer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# The for loop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for </a:t>
            </a:r>
            <a:r>
              <a:rPr lang="en-US" altLang="ko-KR" sz="1600" b="1" dirty="0">
                <a:solidFill>
                  <a:srgbClr val="002060"/>
                </a:solidFill>
              </a:rPr>
              <a:t>name, price in data: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writer.writerow</a:t>
            </a:r>
            <a:r>
              <a:rPr lang="en-US" altLang="ko-KR" sz="1600" b="1" dirty="0">
                <a:solidFill>
                  <a:srgbClr val="002060"/>
                </a:solidFill>
              </a:rPr>
              <a:t>([name, price,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datetime.now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()])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Crawling</a:t>
            </a:r>
            <a:r>
              <a:rPr lang="ko-KR" altLang="en-US" sz="1800" b="1" dirty="0"/>
              <a:t>을 위해 알아야 할 것들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HTML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Document Object Model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Cascading Style Sheet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Xpath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Javascript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7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모든 상하적이고 수평적인 관계에서 일관된 접근 방식을 사용한다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관계는 태그 객체의 속성으로 표현한다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2036003"/>
            <a:ext cx="9502346" cy="2646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soup.title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soup.title.parent.name.string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제목의 부모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엘리먼트의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name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값 가져오기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soup.body.table.tr.td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첫 번째 테이블 첫 번째 행 첫 번째 셀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이름은 </a:t>
            </a:r>
            <a:r>
              <a:rPr lang="en-US" altLang="ko-KR" sz="1600" b="1" dirty="0">
                <a:solidFill>
                  <a:srgbClr val="002060"/>
                </a:solidFill>
              </a:rPr>
              <a:t>t.name</a:t>
            </a:r>
            <a:r>
              <a:rPr lang="ko-KR" altLang="en-US" sz="1600" b="1" dirty="0">
                <a:solidFill>
                  <a:srgbClr val="002060"/>
                </a:solidFill>
              </a:rPr>
              <a:t>으로 접근  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문자열로 된 값은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t.string</a:t>
            </a:r>
            <a:r>
              <a:rPr lang="ko-KR" altLang="en-US" sz="1600" b="1" dirty="0">
                <a:solidFill>
                  <a:srgbClr val="002060"/>
                </a:solidFill>
              </a:rPr>
              <a:t>으로 원래 내용에 접근할 수 있고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t.stripped_string</a:t>
            </a:r>
            <a:r>
              <a:rPr lang="ko-KR" altLang="en-US" sz="1600" b="1" dirty="0">
                <a:solidFill>
                  <a:srgbClr val="002060"/>
                </a:solidFill>
              </a:rPr>
              <a:t>을 쓰면 공백을 제거한 문자열 리스트를 반환한다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부모요소는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t.parent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다음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t.next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바로 전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t.prev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자식 태그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태그 안의 태그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r>
              <a:rPr lang="ko-KR" altLang="en-US" sz="1600" b="1" dirty="0">
                <a:solidFill>
                  <a:srgbClr val="002060"/>
                </a:solidFill>
              </a:rPr>
              <a:t>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t.children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en-US" altLang="ko-KR" sz="1800" dirty="0"/>
              <a:t> </a:t>
            </a:r>
            <a:r>
              <a:rPr lang="ko-KR" altLang="en-US" sz="1800" dirty="0"/>
              <a:t>모듈에서는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딕셔너리</a:t>
            </a:r>
            <a:r>
              <a:rPr lang="ko-KR" altLang="en-US" sz="1800" dirty="0"/>
              <a:t> 인터페이스로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 속성에 접근할 수 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4411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002060"/>
                </a:solidFill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가 </a:t>
            </a:r>
            <a:r>
              <a:rPr lang="en-US" altLang="ko-KR" sz="1600" b="1" dirty="0">
                <a:solidFill>
                  <a:srgbClr val="002060"/>
                </a:solidFill>
              </a:rPr>
              <a:t>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="foobar.html"&gt; </a:t>
            </a:r>
            <a:r>
              <a:rPr lang="ko-KR" altLang="en-US" sz="1600" b="1" dirty="0">
                <a:solidFill>
                  <a:srgbClr val="002060"/>
                </a:solidFill>
              </a:rPr>
              <a:t>라면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링크의 문자열 값은 </a:t>
            </a:r>
            <a:r>
              <a:rPr lang="en-US" altLang="ko-KR" sz="1600" b="1" dirty="0">
                <a:solidFill>
                  <a:srgbClr val="002060"/>
                </a:solidFill>
              </a:rPr>
              <a:t>t["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"].string</a:t>
            </a:r>
            <a:r>
              <a:rPr lang="ko-KR" altLang="en-US" sz="1600" b="1" dirty="0">
                <a:solidFill>
                  <a:srgbClr val="002060"/>
                </a:solidFill>
              </a:rPr>
              <a:t>이 된다</a:t>
            </a:r>
            <a:r>
              <a:rPr lang="en-US" altLang="ko-KR" sz="1600" b="1" dirty="0">
                <a:solidFill>
                  <a:srgbClr val="002060"/>
                </a:solidFill>
              </a:rPr>
              <a:t>.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&lt;H2&gt;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level2headers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("H2")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볼드나 이탤릭 포맷으로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formats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(["i", "b",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em</a:t>
            </a:r>
            <a:r>
              <a:rPr lang="en-US" altLang="ko-KR" sz="1600" b="1" dirty="0">
                <a:solidFill>
                  <a:srgbClr val="002060"/>
                </a:solidFill>
              </a:rPr>
              <a:t>", "strong"])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특정한 속성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(id="link3"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같은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가진 모든 태그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(id="link3")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모든 하이퍼링크나 첫 번째 링크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딕셔너리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구문이나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tag.get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함수 사용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혹은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links[0].get("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태그를 추출하기 전에 </a:t>
            </a:r>
            <a:r>
              <a:rPr lang="en-US" altLang="ko-KR" sz="1800" dirty="0" err="1"/>
              <a:t>tag.has_attr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사용해서 속성이 존재하는지 꼭 </a:t>
            </a:r>
            <a:r>
              <a:rPr lang="ko-KR" altLang="en-US" sz="1800" dirty="0" smtClean="0"/>
              <a:t>확인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with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 as doc: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(doc)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[(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link.string</a:t>
            </a:r>
            <a:r>
              <a:rPr lang="en-US" altLang="ko-KR" sz="1600" b="1" dirty="0">
                <a:solidFill>
                  <a:srgbClr val="002060"/>
                </a:solidFill>
              </a:rPr>
              <a:t>, link["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"]) for link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 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</a:t>
            </a:r>
            <a:r>
              <a:rPr lang="en-US" altLang="ko-KR" sz="1600" b="1" dirty="0" err="1">
                <a:solidFill>
                  <a:srgbClr val="C00000"/>
                </a:solidFill>
              </a:rPr>
              <a:t>has_attr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624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3"/>
            <a:ext cx="11700989" cy="168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 smtClean="0"/>
              <a:t>모듈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자바스크립트 라이브러리인 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처럼 </a:t>
            </a:r>
            <a:r>
              <a:rPr lang="en-US" altLang="ko-KR" sz="1600" dirty="0" smtClean="0"/>
              <a:t>CSS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지정해서 원하는 요소를 추출하는 기능도 제공합니다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3485"/>
              </p:ext>
            </p:extLst>
          </p:nvPr>
        </p:nvGraphicFramePr>
        <p:xfrm>
          <a:off x="1018487" y="1638939"/>
          <a:ext cx="10155279" cy="1005840"/>
        </p:xfrm>
        <a:graphic>
          <a:graphicData uri="http://schemas.openxmlformats.org/drawingml/2006/table">
            <a:tbl>
              <a:tblPr/>
              <a:tblGrid>
                <a:gridCol w="2488388"/>
                <a:gridCol w="7666891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soup.select_on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 하나를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</a:t>
                      </a:r>
                      <a:r>
                        <a:rPr lang="en-US" altLang="ko-KR" sz="1600" dirty="0" smtClean="0"/>
                        <a:t>(&lt;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&gt;)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선택자로</a:t>
                      </a:r>
                      <a:r>
                        <a:rPr lang="ko-KR" altLang="en-US" sz="1600" baseline="0" dirty="0" smtClean="0"/>
                        <a:t> 요소 여러 개를 리스트로 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9587" y="2990608"/>
            <a:ext cx="5498893" cy="3476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 대상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&lt;div 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meigen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위키북스</a:t>
            </a:r>
            <a:r>
              <a:rPr lang="ko-KR" altLang="en-US" sz="1600" b="1" dirty="0">
                <a:solidFill>
                  <a:srgbClr val="002060"/>
                </a:solidFill>
              </a:rPr>
              <a:t> 도서</a:t>
            </a:r>
            <a:r>
              <a:rPr lang="en-US" altLang="ko-KR" sz="1600" b="1" dirty="0">
                <a:solidFill>
                  <a:srgbClr val="002060"/>
                </a:solidFill>
              </a:rPr>
              <a:t>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class="items"&gt;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유니티</a:t>
            </a:r>
            <a:r>
              <a:rPr lang="ko-KR" altLang="en-US" sz="1600" b="1" dirty="0">
                <a:solidFill>
                  <a:srgbClr val="002060"/>
                </a:solidFill>
              </a:rPr>
              <a:t> 게임 </a:t>
            </a:r>
            <a:r>
              <a:rPr lang="ko-KR" altLang="en-US" sz="1600" b="1" dirty="0" err="1">
                <a:solidFill>
                  <a:srgbClr val="002060"/>
                </a:solidFill>
              </a:rPr>
              <a:t>이펙트</a:t>
            </a:r>
            <a:r>
              <a:rPr lang="ko-KR" altLang="en-US" sz="1600" b="1" dirty="0">
                <a:solidFill>
                  <a:srgbClr val="002060"/>
                </a:solidFill>
              </a:rPr>
              <a:t> 입문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스위프트로</a:t>
            </a:r>
            <a:r>
              <a:rPr lang="ko-KR" altLang="en-US" sz="1600" b="1" dirty="0">
                <a:solidFill>
                  <a:srgbClr val="002060"/>
                </a:solidFill>
              </a:rPr>
              <a:t> 시작하는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아이폰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err="1">
                <a:solidFill>
                  <a:srgbClr val="002060"/>
                </a:solidFill>
              </a:rPr>
              <a:t>앱</a:t>
            </a:r>
            <a:r>
              <a:rPr lang="ko-KR" altLang="en-US" sz="1600" b="1" dirty="0">
                <a:solidFill>
                  <a:srgbClr val="002060"/>
                </a:solidFill>
              </a:rPr>
              <a:t> 개발 교과서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>
                <a:solidFill>
                  <a:srgbClr val="002060"/>
                </a:solidFill>
              </a:rPr>
              <a:t>모던 웹사이트 디자인의 정석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"""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9833" y="3804025"/>
            <a:ext cx="5717646" cy="2662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필요한 부분을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쿼리로 추출하기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타이틀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h1").string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=", h1)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목록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ul.items</a:t>
            </a:r>
            <a:r>
              <a:rPr lang="en-US" altLang="ko-KR" sz="1600" b="1" dirty="0">
                <a:solidFill>
                  <a:srgbClr val="002060"/>
                </a:solidFill>
              </a:rPr>
              <a:t> &gt; li")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li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print("li 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0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금융에서 환율 정보 추출하기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4" y="1742303"/>
            <a:ext cx="9502346" cy="268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가져오기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"http://info.finance.naver.com/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marketindex</a:t>
            </a:r>
            <a:r>
              <a:rPr lang="en-US" altLang="ko-KR" sz="1600" b="1" dirty="0">
                <a:solidFill>
                  <a:srgbClr val="002060"/>
                </a:solidFill>
              </a:rPr>
              <a:t>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div.head_info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span.value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usd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krw</a:t>
            </a:r>
            <a:r>
              <a:rPr lang="en-US" altLang="ko-KR" sz="1600" b="1" dirty="0">
                <a:solidFill>
                  <a:srgbClr val="002060"/>
                </a:solidFill>
              </a:rPr>
              <a:t> =", price)</a:t>
            </a:r>
          </a:p>
        </p:txBody>
      </p:sp>
    </p:spTree>
    <p:extLst>
      <p:ext uri="{BB962C8B-B14F-4D97-AF65-F5344CB8AC3E}">
        <p14:creationId xmlns:p14="http://schemas.microsoft.com/office/powerpoint/2010/main" val="22575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위키</a:t>
            </a:r>
            <a:r>
              <a:rPr lang="ko-KR" altLang="en-US" sz="1800" dirty="0" smtClean="0"/>
              <a:t> 문헌에 공개돼 있는 윤동주 작가의 작품 목록 가져오기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3" y="1742303"/>
            <a:ext cx="10603455" cy="3844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뒤의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부분은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저자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윤동주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라는 의미입니다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따로 입력하지 말고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위키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문헌 홈페이지에 들어간 뒤에 주소를 복사해서 사용하세요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"https://ko.wikisource.org/wiki/%EC%A0%80%EC%9E%90:%EC%9C%A4%EB%8F%99%EC%A3%BC"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#mw-content-text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바로 아래에 있는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바로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li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a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태그를 모두 선택합니다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("#mw-content-text &gt; div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li a")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print("-", name)</a:t>
            </a:r>
          </a:p>
        </p:txBody>
      </p:sp>
    </p:spTree>
    <p:extLst>
      <p:ext uri="{BB962C8B-B14F-4D97-AF65-F5344CB8AC3E}">
        <p14:creationId xmlns:p14="http://schemas.microsoft.com/office/powerpoint/2010/main" val="35937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2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CSS </a:t>
            </a:r>
            <a:r>
              <a:rPr lang="ko-KR" altLang="en-US" sz="1800" b="1" dirty="0" err="1" smtClean="0"/>
              <a:t>선택자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en-US" altLang="ko-KR" sz="1800" dirty="0"/>
              <a:t>→ </a:t>
            </a:r>
            <a:r>
              <a:rPr lang="ko-KR" altLang="en-US" sz="1800" dirty="0"/>
              <a:t>시각적인 디자인과 레이아웃 표현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선택자</a:t>
            </a:r>
            <a:r>
              <a:rPr lang="ko-KR" altLang="en-US" sz="1800" dirty="0"/>
              <a:t>→ 선택을 해주는 요소</a:t>
            </a:r>
            <a:r>
              <a:rPr lang="en-US" altLang="ko-KR" sz="1800" dirty="0"/>
              <a:t>,  </a:t>
            </a:r>
            <a:r>
              <a:rPr lang="ko-KR" altLang="en-US" sz="1800" dirty="0"/>
              <a:t>특정 요소들을 선택하여 스타일을 적용할 수 있게 됩니다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22" y="2083329"/>
            <a:ext cx="8051477" cy="22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523630" cy="407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open("books.html",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검색하는 방법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 = lambda q 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(q).string)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#nu")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&gt; 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ul#bible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("li[id='nu']")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그 밖의 방법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4352" y="1623527"/>
            <a:ext cx="4632290" cy="19335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&lt;ul id="bible"&gt;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id="ge"&gt;Genesis&lt;/li&gt;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id="ex"&gt;Exodus&lt;/li&gt;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id="le"&gt;Leviticus&lt;/li&gt;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id="nu"&gt;Numbers&lt;/li&gt;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id="de"&gt;Deuteronomy&lt;/li&gt;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&lt;/ul&gt;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/>
              <a:t>2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905466" cy="416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open("fruits-vegetables.html",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(8)").string) 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li[data-lo='us']")[1].string)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li.black</a:t>
            </a:r>
            <a:r>
              <a:rPr lang="en-US" altLang="ko-KR" sz="1600" b="1" dirty="0">
                <a:solidFill>
                  <a:srgbClr val="002060"/>
                </a:solidFill>
              </a:rPr>
              <a:t>")[1].string)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 = {"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data-lo":"us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class":"black</a:t>
            </a:r>
            <a:r>
              <a:rPr lang="en-US" altLang="ko-KR" sz="1600" b="1" dirty="0">
                <a:solidFill>
                  <a:srgbClr val="002060"/>
                </a:solidFill>
              </a:rPr>
              <a:t>"}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메서드를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연속적으로 사용하기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.find("li",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7533" y="1623526"/>
            <a:ext cx="5259109" cy="50979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&lt;div id="main-goods" role="page"&gt;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>
                <a:solidFill>
                  <a:srgbClr val="002060"/>
                </a:solidFill>
              </a:rPr>
              <a:t>과일과 야채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h1&gt;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id="fr-list"&gt;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사과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class="purple"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포도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레몬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오렌지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id="ve-list"&gt;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data-lo="us"&gt;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파프리카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가지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아보카도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class="white" data-lo="cn"&gt;</a:t>
            </a:r>
            <a:r>
              <a:rPr lang="ko-KR" altLang="en-US" sz="1600" b="1" dirty="0">
                <a:solidFill>
                  <a:srgbClr val="002060"/>
                </a:solidFill>
              </a:rPr>
              <a:t>연근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&lt;/html&gt;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정규 </a:t>
            </a:r>
            <a:r>
              <a:rPr lang="ko-KR" altLang="en-US" sz="1800" dirty="0" err="1" smtClean="0"/>
              <a:t>표현식</a:t>
            </a:r>
            <a:r>
              <a:rPr lang="ko-KR" altLang="en-US" sz="1800" dirty="0" smtClean="0"/>
              <a:t> 조합하여 추출 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1699" y="1665301"/>
            <a:ext cx="6295000" cy="3484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re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사용할 때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="hoge.html"&gt;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hoge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="https://example.com/foo"&gt;foo*&lt;/li&gt;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표현식으로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인 것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re.compile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r"^https</a:t>
            </a:r>
            <a:r>
              <a:rPr lang="en-US" altLang="ko-KR" sz="1600" b="1" dirty="0">
                <a:solidFill>
                  <a:srgbClr val="002060"/>
                </a:solidFill>
              </a:rPr>
              <a:t>://"))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e in li: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e.attrs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966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Web Page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웹 </a:t>
            </a:r>
            <a:r>
              <a:rPr lang="ko-KR" altLang="en-US" sz="1600" dirty="0"/>
              <a:t>상의 문서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그림</a:t>
            </a:r>
            <a:r>
              <a:rPr lang="en-US" altLang="ko-KR" sz="1600" dirty="0"/>
              <a:t>, </a:t>
            </a:r>
            <a:r>
              <a:rPr lang="ko-KR" altLang="en-US" sz="1600" dirty="0"/>
              <a:t>소리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 등을 표현 가능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대부분 </a:t>
            </a:r>
            <a:r>
              <a:rPr lang="en-US" altLang="ko-KR" sz="1600" dirty="0"/>
              <a:t>HTML</a:t>
            </a:r>
            <a:r>
              <a:rPr lang="ko-KR" altLang="en-US" sz="1600" dirty="0"/>
              <a:t>이라는 언어로 이루어져 있음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247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경로를 전개할 때는 </a:t>
            </a:r>
            <a:r>
              <a:rPr lang="en-US" altLang="ko-KR" sz="1800" dirty="0" err="1" smtClean="0"/>
              <a:t>urllib.parse.urljoin</a:t>
            </a:r>
            <a:r>
              <a:rPr lang="en-US" altLang="ko-KR" sz="1800" dirty="0" smtClean="0"/>
              <a:t>(base, path)</a:t>
            </a:r>
            <a:r>
              <a:rPr lang="ko-KR" altLang="en-US" sz="1800" dirty="0" smtClean="0"/>
              <a:t>을 사용합니다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</a:t>
            </a:r>
            <a:r>
              <a:rPr lang="en-US" altLang="ko-KR" sz="1800" dirty="0" smtClean="0"/>
              <a:t>(path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en-US" altLang="ko-KR" sz="1800" dirty="0" smtClean="0">
                <a:hlinkClick r:id="rId3"/>
              </a:rPr>
              <a:t>http://</a:t>
            </a:r>
            <a:r>
              <a:rPr lang="ko-KR" altLang="en-US" sz="1800" dirty="0" smtClean="0">
                <a:hlinkClick r:id="rId3"/>
              </a:rPr>
              <a:t>등으로</a:t>
            </a:r>
            <a:r>
              <a:rPr lang="ko-KR" altLang="en-US" sz="1800" dirty="0" smtClean="0"/>
              <a:t> 시작한다면 기본 </a:t>
            </a:r>
            <a:r>
              <a:rPr lang="en-US" altLang="ko-KR" sz="1800" dirty="0" smtClean="0"/>
              <a:t>URL(base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무시하고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두번째</a:t>
            </a:r>
            <a:r>
              <a:rPr lang="ko-KR" altLang="en-US" sz="1800" dirty="0" smtClean="0"/>
              <a:t> 매개변수에 지정한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리턴합니다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8" y="4365051"/>
            <a:ext cx="6295000" cy="1395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"/hoge.html")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"http://otherExample.com/wiki")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"//anotherExample.org/test") 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7458" y="2298964"/>
            <a:ext cx="6295000" cy="1839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"b.html")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"sub/c.html")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"../index.html")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/hoge.png")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css</a:t>
            </a:r>
            <a:r>
              <a:rPr lang="en-US" altLang="ko-KR" sz="1600" b="1" dirty="0">
                <a:solidFill>
                  <a:srgbClr val="002060"/>
                </a:solidFill>
              </a:rPr>
              <a:t>/hoge.css") )</a:t>
            </a:r>
          </a:p>
        </p:txBody>
      </p:sp>
    </p:spTree>
    <p:extLst>
      <p:ext uri="{BB962C8B-B14F-4D97-AF65-F5344CB8AC3E}">
        <p14:creationId xmlns:p14="http://schemas.microsoft.com/office/powerpoint/2010/main" val="31223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HTML</a:t>
            </a:r>
            <a:r>
              <a:rPr lang="ko-KR" altLang="en-US" sz="1800" dirty="0"/>
              <a:t>을 다운로드하고 싶다면 재귀적으로 </a:t>
            </a:r>
            <a:r>
              <a:rPr lang="en-US" altLang="ko-KR" sz="1800" dirty="0"/>
              <a:t>HTML</a:t>
            </a:r>
            <a:r>
              <a:rPr lang="ko-KR" altLang="en-US" sz="1800" dirty="0"/>
              <a:t>을 분석해야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8956" y="1655545"/>
            <a:ext cx="9609957" cy="5065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파이썬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매뉴얼을 재귀적으로 다운받는 프로그램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from </a:t>
            </a:r>
            <a:r>
              <a:rPr lang="en-US" altLang="ko-KR" sz="1600" b="1" dirty="0">
                <a:solidFill>
                  <a:srgbClr val="002060"/>
                </a:solidFill>
              </a:rPr>
              <a:t>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os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makedirs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os.path</a:t>
            </a:r>
            <a:r>
              <a:rPr lang="en-US" altLang="ko-KR" sz="1600" b="1" dirty="0">
                <a:solidFill>
                  <a:srgbClr val="002060"/>
                </a:solidFill>
              </a:rPr>
              <a:t>, time, re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이미 처리한 파일인지 확인하기 위한 변수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proc_files</a:t>
            </a:r>
            <a:r>
              <a:rPr lang="en-US" altLang="ko-KR" sz="1600" b="1" dirty="0">
                <a:solidFill>
                  <a:srgbClr val="002060"/>
                </a:solidFill>
              </a:rPr>
              <a:t> = {}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내부에 있는 링크를 추출하는 함수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enum_links</a:t>
            </a:r>
            <a:r>
              <a:rPr lang="en-US" altLang="ko-KR" sz="1600" b="1" dirty="0">
                <a:solidFill>
                  <a:srgbClr val="002060"/>
                </a:solidFill>
              </a:rPr>
              <a:t>(html, base):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("link[</a:t>
            </a:r>
            <a:r>
              <a:rPr lang="en-US" altLang="ko-KR" sz="1600" b="1" dirty="0" err="1">
                <a:solidFill>
                  <a:srgbClr val="002060"/>
                </a:solidFill>
              </a:rPr>
              <a:t>rel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stylesheet</a:t>
            </a:r>
            <a:r>
              <a:rPr lang="en-US" altLang="ko-KR" sz="1600" b="1" dirty="0">
                <a:solidFill>
                  <a:srgbClr val="002060"/>
                </a:solidFill>
              </a:rPr>
              <a:t>']") # CSS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+=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("a[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]") # </a:t>
            </a:r>
            <a:r>
              <a:rPr lang="ko-KR" altLang="en-US" sz="1600" b="1" dirty="0">
                <a:solidFill>
                  <a:srgbClr val="002060"/>
                </a:solidFill>
              </a:rPr>
              <a:t>링크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result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속성을 추출하고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링크를 절대 경로로 변환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result.append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return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result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파이썬으로</a:t>
            </a:r>
            <a:r>
              <a:rPr lang="ko-KR" altLang="en-US" sz="1800" dirty="0" smtClean="0"/>
              <a:t> 로그인하기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request.session</a:t>
            </a:r>
            <a:r>
              <a:rPr lang="ko-KR" altLang="en-US" sz="1800" dirty="0" smtClean="0"/>
              <a:t>을 이용하면 쿠키를 사용하는 회원제 사이트에 로그인 할 수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7" y="1876925"/>
            <a:ext cx="9609957" cy="4774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import requests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로그인을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위한 모듈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아이디와 비밀번호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지정하기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USER = "&lt;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아이디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&gt;"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PASS </a:t>
            </a:r>
            <a:r>
              <a:rPr lang="en-US" altLang="ko-KR" sz="1600" b="1" dirty="0">
                <a:solidFill>
                  <a:srgbClr val="002060"/>
                </a:solidFill>
              </a:rPr>
              <a:t>= "&lt;</a:t>
            </a:r>
            <a:r>
              <a:rPr lang="ko-KR" altLang="en-US" sz="1600" b="1" dirty="0">
                <a:solidFill>
                  <a:srgbClr val="002060"/>
                </a:solidFill>
              </a:rPr>
              <a:t>비밀번호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&gt;“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session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requests.session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세션 시작하기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login_info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{    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로그인 정보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"</a:t>
            </a:r>
            <a:r>
              <a:rPr lang="en-US" altLang="ko-KR" sz="1600" b="1" dirty="0" err="1">
                <a:solidFill>
                  <a:srgbClr val="002060"/>
                </a:solidFill>
              </a:rPr>
              <a:t>m_id</a:t>
            </a:r>
            <a:r>
              <a:rPr lang="en-US" altLang="ko-KR" sz="1600" b="1" dirty="0">
                <a:solidFill>
                  <a:srgbClr val="002060"/>
                </a:solidFill>
              </a:rPr>
              <a:t>": USER,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아이디 지정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"</a:t>
            </a:r>
            <a:r>
              <a:rPr lang="en-US" altLang="ko-KR" sz="1600" b="1" dirty="0" err="1">
                <a:solidFill>
                  <a:srgbClr val="002060"/>
                </a:solidFill>
              </a:rPr>
              <a:t>m_passwd</a:t>
            </a:r>
            <a:r>
              <a:rPr lang="en-US" altLang="ko-KR" sz="1600" b="1" dirty="0">
                <a:solidFill>
                  <a:srgbClr val="002060"/>
                </a:solidFill>
              </a:rPr>
              <a:t>": PASS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비밀번호 지정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"http://www.hanbit.co.kr/member/login_proc.php"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C00000"/>
                </a:solidFill>
              </a:rPr>
              <a:t>session.post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login_info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오류가 발생하면 예외가 발생합니다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url_mypage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www.hanbit.co.kr/myhanbit/myhanbit.html"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마이페이지에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접근하기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url_mypage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719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브라우저를 원격 조작할 때 사용하는 도구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애플리케이션 테스트를 자동화할 때 사용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Java, C#, Perl, PHP, Python, Ruby </a:t>
            </a:r>
            <a:r>
              <a:rPr lang="ko-KR" altLang="en-US" sz="1800" dirty="0"/>
              <a:t>등 다양한 언어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직접 브라우저를 실행하여 </a:t>
            </a:r>
            <a:r>
              <a:rPr lang="en-US" altLang="ko-KR" sz="1800" dirty="0"/>
              <a:t>python code</a:t>
            </a:r>
            <a:r>
              <a:rPr lang="ko-KR" altLang="en-US" sz="1800" dirty="0"/>
              <a:t>로 </a:t>
            </a:r>
            <a:r>
              <a:rPr lang="en-US" altLang="ko-KR" sz="1800" dirty="0"/>
              <a:t>mouse click, keyboard input</a:t>
            </a:r>
            <a:r>
              <a:rPr lang="ko-KR" altLang="en-US" sz="1800" dirty="0"/>
              <a:t>등의 </a:t>
            </a:r>
            <a:r>
              <a:rPr lang="en-US" altLang="ko-KR" sz="1800" dirty="0"/>
              <a:t>event</a:t>
            </a:r>
            <a:r>
              <a:rPr lang="ko-KR" altLang="en-US" sz="1800" dirty="0"/>
              <a:t>를 발생시킴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실제 브라우저로 실행한 것과 동일한 값을 얻을 수 </a:t>
            </a:r>
            <a:r>
              <a:rPr lang="ko-KR" altLang="en-US" sz="1800" dirty="0" smtClean="0"/>
              <a:t>있음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자동으로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열고 클릭할 수 있으며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스크롤하거나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문자를 입력하는 등의 다양한 조작을 자동화할 수 있습니다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화면을 </a:t>
            </a:r>
            <a:r>
              <a:rPr lang="ko-KR" altLang="en-US" sz="1800" dirty="0" err="1" smtClean="0"/>
              <a:t>캡처해서</a:t>
            </a:r>
            <a:r>
              <a:rPr lang="ko-KR" altLang="en-US" sz="1800" dirty="0" smtClean="0"/>
              <a:t> 이미지로 저장하거나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의 특정 부분을 꺼내는 것도 가능합니다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다양한 웹 브라우저에 대응합니다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엄청 </a:t>
            </a:r>
            <a:r>
              <a:rPr lang="ko-KR" altLang="en-US" sz="1800" dirty="0" smtClean="0"/>
              <a:t>느림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>
                <a:hlinkClick r:id="rId3"/>
              </a:rPr>
              <a:t>http://selenium-python.readthedocs.io/index.html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http://docs.seleniumhq.org/docs/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PhantomJS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사용할 수 있는 웹 브라우저로 </a:t>
            </a: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웹 브라우저를 조작할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레이아웃 엔진으로 </a:t>
            </a:r>
            <a:r>
              <a:rPr lang="en-US" altLang="ko-KR" sz="1800" dirty="0" err="1" smtClean="0"/>
              <a:t>Webkit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http://phantomjs.org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0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브라우저에 대응되는 </a:t>
            </a:r>
            <a:r>
              <a:rPr lang="en-US" altLang="ko-KR" sz="1800" b="1" dirty="0" smtClean="0"/>
              <a:t>Selenium </a:t>
            </a:r>
            <a:r>
              <a:rPr lang="ko-KR" altLang="en-US" sz="1800" b="1" dirty="0"/>
              <a:t>드라이버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Webdriver.Firefox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Webdriver.Chrome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Webdriver.Ie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Webdriver.Opera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Webdriver.PhantomJS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Webdriver.Remote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4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은 인터넷 브라우저 컨트롤러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과</a:t>
            </a:r>
            <a:r>
              <a:rPr lang="en-US" altLang="ko-KR" sz="1800" dirty="0"/>
              <a:t>,  chrome </a:t>
            </a:r>
            <a:r>
              <a:rPr lang="ko-KR" altLang="en-US" sz="1800" dirty="0"/>
              <a:t>드라이버 가 </a:t>
            </a:r>
            <a:r>
              <a:rPr lang="ko-KR" altLang="en-US" sz="1800" dirty="0" smtClean="0"/>
              <a:t>필요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https</a:t>
            </a:r>
            <a:r>
              <a:rPr lang="en-US" altLang="ko-KR" sz="1800" dirty="0"/>
              <a:t>://sites.google.com/a/chromium.org/chromedriver/downloads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현재 사용중인 크롬 버전과 동일한 버전으로 맞춰서 </a:t>
            </a:r>
            <a:r>
              <a:rPr lang="ko-KR" altLang="en-US" sz="1800" dirty="0" smtClean="0"/>
              <a:t>다운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http://phantomjs.org/download.html</a:t>
            </a:r>
            <a:r>
              <a:rPr lang="ko-KR" altLang="en-US" sz="1800" dirty="0"/>
              <a:t>에서 현재 </a:t>
            </a:r>
            <a:r>
              <a:rPr lang="en-US" altLang="ko-KR" sz="1800" dirty="0"/>
              <a:t>OS </a:t>
            </a:r>
            <a:r>
              <a:rPr lang="ko-KR" altLang="en-US" sz="1800" dirty="0"/>
              <a:t>환경에 맞는 압축파일을 받은 후 압축을 풀어 줍니다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사용할 파일의 위치는 </a:t>
            </a:r>
            <a:r>
              <a:rPr lang="en-US" altLang="ko-KR" sz="1800" dirty="0"/>
              <a:t>bin</a:t>
            </a:r>
            <a:r>
              <a:rPr lang="ko-KR" altLang="en-US" sz="1800" dirty="0"/>
              <a:t>폴더의 </a:t>
            </a:r>
            <a:r>
              <a:rPr lang="en-US" altLang="ko-KR" sz="1800" dirty="0" err="1"/>
              <a:t>phantomjs</a:t>
            </a:r>
            <a:r>
              <a:rPr lang="en-US" altLang="ko-KR" sz="1800" dirty="0"/>
              <a:t> </a:t>
            </a:r>
            <a:r>
              <a:rPr lang="ko-KR" altLang="en-US" sz="1800" dirty="0"/>
              <a:t>파일입니다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0237" y="2126968"/>
            <a:ext cx="9090192" cy="721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conda</a:t>
            </a:r>
            <a:r>
              <a:rPr lang="en-US" altLang="ko-KR" sz="1600" b="1" dirty="0">
                <a:solidFill>
                  <a:srgbClr val="002060"/>
                </a:solidFill>
              </a:rPr>
              <a:t>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아나콘다를 이용하여 </a:t>
            </a:r>
            <a:r>
              <a:rPr lang="ko-KR" altLang="en-US" sz="1600" b="1" dirty="0" err="1">
                <a:solidFill>
                  <a:srgbClr val="002060"/>
                </a:solidFill>
              </a:rPr>
              <a:t>파이썬을</a:t>
            </a:r>
            <a:r>
              <a:rPr lang="ko-KR" altLang="en-US" sz="1600" b="1" dirty="0">
                <a:solidFill>
                  <a:srgbClr val="002060"/>
                </a:solidFill>
              </a:rPr>
              <a:t> 설치하셨을 경우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pip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 </a:t>
            </a:r>
            <a:r>
              <a:rPr lang="ko-KR" altLang="en-US" sz="1600" b="1" dirty="0" err="1">
                <a:solidFill>
                  <a:srgbClr val="002060"/>
                </a:solidFill>
              </a:rPr>
              <a:t>미설치</a:t>
            </a:r>
            <a:r>
              <a:rPr lang="ko-KR" altLang="en-US" sz="1600" b="1" dirty="0">
                <a:solidFill>
                  <a:srgbClr val="002060"/>
                </a:solidFill>
              </a:rPr>
              <a:t> 이거나 위 방법이 되지 않을 경우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7" y="3141298"/>
            <a:ext cx="9090192" cy="1305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webdriver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chrom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 위치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＇)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Phantom_driver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(‘phantom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파일위치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301752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find_element_by_id</a:t>
                      </a:r>
                      <a:r>
                        <a:rPr lang="en-US" altLang="ko-KR" sz="1600" dirty="0" smtClean="0"/>
                        <a:t>(id)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속성으로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 </a:t>
                      </a:r>
                      <a:r>
                        <a:rPr lang="ko-KR" altLang="en-US" sz="1600" dirty="0" smtClean="0"/>
                        <a:t>속성으로 요소를 하나 </a:t>
                      </a:r>
                      <a:r>
                        <a:rPr lang="ko-KR" altLang="en-US" sz="1600" baseline="0" dirty="0" smtClean="0"/>
                        <a:t>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 텍스트로 요소를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clear()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글자를 입력할 수 있는 요소의 글자를 지웁니다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click()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요소를 클릭합니다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get_attribute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속성 중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is_displayed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화면에 출력되는지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is_enabled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활성화돼 있는지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is_selected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체크박스 등의 요소가 선택된 상태인지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baseline="0" dirty="0" smtClean="0"/>
                        <a:t> 찍습니다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send_keys</a:t>
                      </a:r>
                      <a:r>
                        <a:rPr lang="en-US" altLang="ko-KR" sz="1600" dirty="0" smtClean="0"/>
                        <a:t>(value)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키를 입력합니다</a:t>
                      </a:r>
                      <a:r>
                        <a:rPr lang="en-US" altLang="ko-KR" sz="1600" dirty="0" smtClean="0"/>
                        <a:t>. (</a:t>
                      </a:r>
                      <a:r>
                        <a:rPr lang="ko-KR" altLang="en-US" sz="1600" dirty="0" smtClean="0"/>
                        <a:t>텍스트 데이터 외에도 특수 키를 입력할 수 있습니다</a:t>
                      </a:r>
                      <a:r>
                        <a:rPr lang="en-US" altLang="ko-KR" sz="1600" dirty="0" smtClean="0"/>
                        <a:t>.)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submit()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양식을 전송합니다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value_of_css_property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</a:t>
                      </a:r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smtClean="0"/>
                        <a:t>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id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location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위치입니다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parent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부모 요소입니다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rect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크기와 위치 정보를 가진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리턴합니다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screenshot_as_base64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Base64</a:t>
                      </a:r>
                      <a:r>
                        <a:rPr lang="ko-KR" altLang="en-US" sz="1600" dirty="0" smtClean="0"/>
                        <a:t>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screenshot_as_png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PNG </a:t>
                      </a:r>
                      <a:r>
                        <a:rPr lang="ko-KR" altLang="en-US" sz="1600" dirty="0" smtClean="0"/>
                        <a:t>형식의 바이너리로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size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크기입니다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tag_name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text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 내부의 글자입니다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URL(Uniform Resource </a:t>
            </a:r>
            <a:r>
              <a:rPr lang="en-US" altLang="ko-KR" sz="1800" b="1" dirty="0" smtClean="0"/>
              <a:t>Locator)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네트워크 상에서 자원이 어디 있는지를 알려주기 위한 규약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컴퓨터 네트워크와 검색 메커니즘에서의 자원의 위치를 지정하는 문자열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lc="http://schemas.openxmlformats.org/drawingml/2006/lockedCanvas" xmlns="" xmlns:a16="http://schemas.microsoft.com/office/drawing/2014/main" id="{EA6837B2-D530-4903-85BE-B00868D4385D}"/>
              </a:ext>
            </a:extLst>
          </p:cNvPr>
          <p:cNvGrpSpPr/>
          <p:nvPr/>
        </p:nvGrpSpPr>
        <p:grpSpPr>
          <a:xfrm>
            <a:off x="1242856" y="2124747"/>
            <a:ext cx="5877809" cy="1054690"/>
            <a:chOff x="1243078" y="2552010"/>
            <a:chExt cx="5877809" cy="10546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951" y="2552010"/>
              <a:ext cx="5609936" cy="555565"/>
            </a:xfrm>
            <a:prstGeom prst="rect">
              <a:avLst/>
            </a:prstGeom>
          </p:spPr>
        </p:pic>
        <p:sp>
          <p:nvSpPr>
            <p:cNvPr id="12" name="TextBox 45"/>
            <p:cNvSpPr txBox="1"/>
            <p:nvPr/>
          </p:nvSpPr>
          <p:spPr bwMode="auto">
            <a:xfrm>
              <a:off x="5530416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요청 대상</a:t>
              </a:r>
              <a:r>
                <a:rPr lang="en-US" altLang="ko-KR" sz="1600" b="1">
                  <a:latin typeface="+mn-ea"/>
                  <a:ea typeface="+mn-ea"/>
                </a:rPr>
                <a:t>(URI)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13" name="TextBox 46"/>
            <p:cNvSpPr txBox="1"/>
            <p:nvPr/>
          </p:nvSpPr>
          <p:spPr bwMode="auto">
            <a:xfrm>
              <a:off x="12430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프로토콜명</a:t>
              </a:r>
            </a:p>
          </p:txBody>
        </p:sp>
        <p:sp>
          <p:nvSpPr>
            <p:cNvPr id="14" name="오른쪽 중괄호 13"/>
            <p:cNvSpPr/>
            <p:nvPr/>
          </p:nvSpPr>
          <p:spPr>
            <a:xfrm rot="5400000">
              <a:off x="6151892" y="2487524"/>
              <a:ext cx="223780" cy="1224948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오른쪽 중괄호 14"/>
            <p:cNvSpPr/>
            <p:nvPr/>
          </p:nvSpPr>
          <p:spPr>
            <a:xfrm rot="5400000">
              <a:off x="1874154" y="2813682"/>
              <a:ext cx="214549" cy="572630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오른쪽 중괄호 15"/>
            <p:cNvSpPr/>
            <p:nvPr/>
          </p:nvSpPr>
          <p:spPr>
            <a:xfrm rot="5400000">
              <a:off x="3950503" y="1582955"/>
              <a:ext cx="242681" cy="3034084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TextBox 51"/>
            <p:cNvSpPr txBox="1"/>
            <p:nvPr/>
          </p:nvSpPr>
          <p:spPr bwMode="auto">
            <a:xfrm>
              <a:off x="33209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도메인명</a:t>
              </a:r>
            </a:p>
          </p:txBody>
        </p:sp>
      </p:grpSp>
      <p:sp>
        <p:nvSpPr>
          <p:cNvPr id="18" name="내용 개체 틀 2"/>
          <p:cNvSpPr txBox="1">
            <a:spLocks/>
          </p:cNvSpPr>
          <p:nvPr/>
        </p:nvSpPr>
        <p:spPr>
          <a:xfrm>
            <a:off x="231127" y="3906223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URI(Uniform Resource Identity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 요청하고자 하는 대상의 패스정보와 파일명으로 구성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파일명이 생략되면 디폴트로 </a:t>
            </a:r>
            <a:r>
              <a:rPr lang="en-US" altLang="ko-KR" sz="1600" dirty="0"/>
              <a:t>index.html </a:t>
            </a:r>
            <a:r>
              <a:rPr lang="ko-KR" altLang="en-US" sz="16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135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886020"/>
                <a:gridCol w="690131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add_cookie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cookie_dict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쿠키값을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back() / forward()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이전 페이지 또는 다음 페이지로 이동합니다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close()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current_url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delete_all_cookies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쿠키를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쿠기를</a:t>
                      </a:r>
                      <a:r>
                        <a:rPr lang="ko-KR" altLang="en-US" sz="1600" dirty="0" smtClean="0"/>
                        <a:t>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execute(command,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params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 고유의 명령어를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execute_async_script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비동기</a:t>
                      </a:r>
                      <a:r>
                        <a:rPr lang="ko-KR" altLang="en-US" sz="1600" dirty="0" smtClean="0"/>
                        <a:t> 처리하는 자바스크립트를 실행합니다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동기 처리하는 자바스크립트를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get(</a:t>
                      </a:r>
                      <a:r>
                        <a:rPr lang="en-US" altLang="ko-KR" sz="1600" dirty="0" err="1" smtClean="0"/>
                        <a:t>url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페이지를 읽어 들입니다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get_log</a:t>
                      </a:r>
                      <a:r>
                        <a:rPr lang="en-US" altLang="ko-KR" sz="1600" dirty="0" smtClean="0"/>
                        <a:t>(type)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로그를 추출합니다</a:t>
                      </a:r>
                      <a:r>
                        <a:rPr lang="en-US" altLang="ko-KR" sz="1600" dirty="0" smtClean="0"/>
                        <a:t>. (browser/driver/client/server)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get_screenshot_as_base64()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base64 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4602480"/>
        </p:xfrm>
        <a:graphic>
          <a:graphicData uri="http://schemas.openxmlformats.org/drawingml/2006/table">
            <a:tbl>
              <a:tblPr/>
              <a:tblGrid>
                <a:gridCol w="5454938"/>
                <a:gridCol w="5332395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get_screenshot_as_file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스크린샤슬</a:t>
                      </a:r>
                      <a:r>
                        <a:rPr lang="ko-KR" altLang="en-US" sz="1600" dirty="0" smtClean="0"/>
                        <a:t> 파일로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get_screenshot_as_png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PNG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스크린샷의</a:t>
                      </a:r>
                      <a:r>
                        <a:rPr lang="ko-KR" altLang="en-US" sz="1600" dirty="0" smtClean="0"/>
                        <a:t> 바이너리를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get_window_position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추출합니다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get_window_size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implicitly_wait</a:t>
                      </a:r>
                      <a:r>
                        <a:rPr lang="en-US" altLang="ko-KR" sz="1600" dirty="0" smtClean="0"/>
                        <a:t>(sec)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 대기 시간을 초 단위로 지정해서 처리가 끝날 때까지 대기입니다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quit()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드라이버를 종료시켜 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save_screenshot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set_page_load_timeout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페이지를 읽는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set_script_timeout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스크립트의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set_window_position</a:t>
                      </a:r>
                      <a:r>
                        <a:rPr lang="en-US" altLang="ko-KR" sz="1600" dirty="0" smtClean="0"/>
                        <a:t>(x, y, 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set_window_size</a:t>
                      </a:r>
                      <a:r>
                        <a:rPr lang="en-US" altLang="ko-KR" sz="1600" dirty="0" smtClean="0"/>
                        <a:t>(width, height,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windowHandle</a:t>
                      </a:r>
                      <a:r>
                        <a:rPr lang="en-US" altLang="ko-KR" sz="1600" baseline="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title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페이지의 타이틀을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6" y="1752944"/>
            <a:ext cx="10213569" cy="3646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('C:/tutorial/chromedriver.exe')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"http://www.naver.com/"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browser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초 대기하기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읽어 들이기 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화면을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캡처해서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저장하기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browser.save_screenshot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("Website.png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브라우저 종료하기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9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889" y="1615440"/>
            <a:ext cx="11396310" cy="4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selenium.webdriver.common.keys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Keys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텍스트 외에 특수 키를 입력하기 위한 모듈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= 'C:/tutorial/chromedriver.exe'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1 (selenium)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driver =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webdriver.Chrome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driver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드라이버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2 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("http://www.python.org")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driver.current_url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driver.title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driver.find_element_by_name</a:t>
            </a:r>
            <a:r>
              <a:rPr lang="en-US" altLang="ko-KR" sz="1600" b="1" dirty="0">
                <a:solidFill>
                  <a:srgbClr val="002060"/>
                </a:solidFill>
              </a:rPr>
              <a:t>("q")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input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초기화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elem.clear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 이벤트 전송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("python")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엔터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입력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Keys.RETURN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driver.set_window_size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(1400</a:t>
            </a:r>
            <a:r>
              <a:rPr lang="en-US" altLang="ko-KR" sz="1600" b="1" dirty="0">
                <a:solidFill>
                  <a:srgbClr val="002060"/>
                </a:solidFill>
              </a:rPr>
              <a:t>, 1000)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("pycon_event.png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 </a:t>
            </a:r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스크린샷도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찍기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assert "No results found." not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driver.page_source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36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919" y="2209007"/>
            <a:ext cx="10213569" cy="3816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최초 발견한 태그만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모든 태그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h3s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driver.find_elements_by_tag_name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h3 in h3s: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 (h3.text)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45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find_element_by_id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아이디를 가진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아이디를 가진 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모두 리스트로 가져오기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4835" y="2921278"/>
            <a:ext cx="10213569" cy="2128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find_element_by_id</a:t>
            </a:r>
            <a:r>
              <a:rPr lang="en-US" altLang="ko-KR" sz="1600" b="1" dirty="0">
                <a:solidFill>
                  <a:srgbClr val="002060"/>
                </a:solidFill>
              </a:rPr>
              <a:t>('</a:t>
            </a:r>
            <a:r>
              <a:rPr lang="en-US" altLang="ko-KR" sz="1600" b="1" dirty="0" err="1">
                <a:solidFill>
                  <a:srgbClr val="002060"/>
                </a:solidFill>
              </a:rPr>
              <a:t>harmonyContainer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78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</a:t>
            </a:r>
            <a:r>
              <a:rPr lang="ko-KR" altLang="en-US" sz="1800" b="1" dirty="0" smtClean="0"/>
              <a:t>으로 자바스크립트 실행해보기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7833" y="1663480"/>
            <a:ext cx="10213569" cy="2590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적당한 웹 페이지 열기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("https://google.com")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자바스크립트 실행하기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browser.execute_script</a:t>
            </a:r>
            <a:r>
              <a:rPr lang="en-US" altLang="ko-KR" sz="1600" b="1" dirty="0">
                <a:solidFill>
                  <a:srgbClr val="002060"/>
                </a:solidFill>
              </a:rPr>
              <a:t>("return 100 + 50")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print(r)</a:t>
            </a:r>
          </a:p>
        </p:txBody>
      </p:sp>
    </p:spTree>
    <p:extLst>
      <p:ext uri="{BB962C8B-B14F-4D97-AF65-F5344CB8AC3E}">
        <p14:creationId xmlns:p14="http://schemas.microsoft.com/office/powerpoint/2010/main" val="24064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42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웹 </a:t>
            </a:r>
            <a:r>
              <a:rPr lang="en-US" altLang="ko-KR" sz="1800" b="1" dirty="0" smtClean="0"/>
              <a:t>API</a:t>
            </a:r>
            <a:r>
              <a:rPr lang="ko-KR" altLang="en-US" sz="1800" b="1" dirty="0" smtClean="0"/>
              <a:t>로 데이터 추출하기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 – </a:t>
            </a:r>
            <a:r>
              <a:rPr lang="ko-KR" altLang="en-US" sz="1800" dirty="0" smtClean="0"/>
              <a:t>어떤 사이트가 가지고 있는 기능을 외부에서도 쉽게 사용할 수 있게 공개한 것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를 제공하는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웹 </a:t>
            </a:r>
            <a:r>
              <a:rPr lang="ko-KR" altLang="en-US" sz="1800" dirty="0" err="1" smtClean="0"/>
              <a:t>크롤링으로</a:t>
            </a:r>
            <a:r>
              <a:rPr lang="ko-KR" altLang="en-US" sz="1800" dirty="0" smtClean="0"/>
              <a:t> 발생하는 서버 부하 감소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개발자로 등록하고 </a:t>
            </a:r>
            <a:r>
              <a:rPr lang="en-US" altLang="ko-KR" sz="1800" dirty="0" smtClean="0"/>
              <a:t>API </a:t>
            </a:r>
            <a:r>
              <a:rPr lang="ko-KR" altLang="en-US" sz="1800" dirty="0" smtClean="0"/>
              <a:t>키를 발급받아야 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57532"/>
              </p:ext>
            </p:extLst>
          </p:nvPr>
        </p:nvGraphicFramePr>
        <p:xfrm>
          <a:off x="811109" y="2495588"/>
          <a:ext cx="10787333" cy="3261360"/>
        </p:xfrm>
        <a:graphic>
          <a:graphicData uri="http://schemas.openxmlformats.org/drawingml/2006/table">
            <a:tbl>
              <a:tblPr/>
              <a:tblGrid>
                <a:gridCol w="4646416"/>
                <a:gridCol w="6140917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 URL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OpenWeatherMap</a:t>
                      </a: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날씨 정보 제공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http://openweathermap.org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3"/>
                        </a:rPr>
                        <a:t>http://www.apistore.co.kr/api/apiList.do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4"/>
                        </a:rPr>
                        <a:t>http://mashup.or.kr/business/main/main.do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네이버</a:t>
                      </a:r>
                      <a:r>
                        <a:rPr lang="ko-KR" altLang="en-US" sz="1600" dirty="0" smtClean="0"/>
                        <a:t>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5"/>
                        </a:rPr>
                        <a:t>https://developers.naver.com/main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다음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https://developers.daum.net/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다나와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6"/>
                        </a:rPr>
                        <a:t>http://api.danawa.com/main/index.html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옥션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7"/>
                        </a:rPr>
                        <a:t>http://developer.auction.co.kr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 전환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8"/>
                        </a:rPr>
                        <a:t>http://www.juso.go.kr/openIndexPage.do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http://biz.epost.go.kr/</a:t>
                      </a:r>
                      <a:r>
                        <a:rPr lang="en-US" altLang="ko-KR" sz="1600" dirty="0" err="1" smtClean="0"/>
                        <a:t>customCenter</a:t>
                      </a:r>
                      <a:r>
                        <a:rPr lang="en-US" altLang="ko-KR" sz="1600" dirty="0" smtClean="0"/>
                        <a:t>/custom....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en-US" altLang="ko-KR" sz="1800" b="1" dirty="0"/>
              <a:t>API</a:t>
            </a:r>
            <a:r>
              <a:rPr lang="ko-KR" altLang="en-US" sz="1800" b="1" dirty="0"/>
              <a:t>로 데이터 </a:t>
            </a:r>
            <a:r>
              <a:rPr lang="ko-KR" altLang="en-US" sz="1800" b="1" dirty="0" smtClean="0"/>
              <a:t>추출하기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5210" y="1397648"/>
            <a:ext cx="10739110" cy="4958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"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474d59dd890c4108f62f192e0c6fce01“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키를 지정합니다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자신의 키로 변경해서 사용해주세요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cities </a:t>
            </a:r>
            <a:r>
              <a:rPr lang="en-US" altLang="ko-KR" sz="1600" b="1" dirty="0">
                <a:solidFill>
                  <a:srgbClr val="002060"/>
                </a:solidFill>
              </a:rPr>
              <a:t>= ["</a:t>
            </a:r>
            <a:r>
              <a:rPr lang="en-US" altLang="ko-KR" sz="1600" b="1" dirty="0" err="1">
                <a:solidFill>
                  <a:srgbClr val="002060"/>
                </a:solidFill>
              </a:rPr>
              <a:t>Seoul,KR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Tokyo,JP</a:t>
            </a:r>
            <a:r>
              <a:rPr lang="en-US" altLang="ko-KR" sz="1600" b="1" dirty="0">
                <a:solidFill>
                  <a:srgbClr val="002060"/>
                </a:solidFill>
              </a:rPr>
              <a:t>", "New </a:t>
            </a:r>
            <a:r>
              <a:rPr lang="en-US" altLang="ko-KR" sz="1600" b="1" dirty="0" err="1">
                <a:solidFill>
                  <a:srgbClr val="002060"/>
                </a:solidFill>
              </a:rPr>
              <a:t>York,US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날씨를 확인할 도시 지정하기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://api.openweathermap.org/data/2.5/</a:t>
            </a:r>
            <a:r>
              <a:rPr lang="en-US" altLang="ko-KR" sz="1600" b="1" dirty="0" err="1">
                <a:solidFill>
                  <a:srgbClr val="002060"/>
                </a:solidFill>
              </a:rPr>
              <a:t>weather?q</a:t>
            </a:r>
            <a:r>
              <a:rPr lang="en-US" altLang="ko-KR" sz="1600" b="1" dirty="0">
                <a:solidFill>
                  <a:srgbClr val="002060"/>
                </a:solidFill>
              </a:rPr>
              <a:t>={city}&amp;APPID={key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}"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지정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k2c </a:t>
            </a:r>
            <a:r>
              <a:rPr lang="en-US" altLang="ko-KR" sz="1600" b="1" dirty="0">
                <a:solidFill>
                  <a:srgbClr val="002060"/>
                </a:solidFill>
              </a:rPr>
              <a:t>= lambda k: k -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273.15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켈빈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온도를 섭씨 온도로 변환하는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name in cities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              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각 도시의 정보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api.format</a:t>
            </a:r>
            <a:r>
              <a:rPr lang="en-US" altLang="ko-KR" sz="1600" b="1" dirty="0">
                <a:solidFill>
                  <a:srgbClr val="002060"/>
                </a:solidFill>
              </a:rPr>
              <a:t>(city=name, key=</a:t>
            </a:r>
            <a:r>
              <a:rPr lang="en-US" altLang="ko-KR" sz="1600" b="1" dirty="0" err="1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구성하기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 요청을 보내 데이터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json.loads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r.text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결과를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JSON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형식으로 변환하기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#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결과 출력하기  </a:t>
            </a:r>
          </a:p>
          <a:p>
            <a:r>
              <a:rPr lang="ko-KR" altLang="en-US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print("+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도시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data["name"])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날씨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data["weather"][0]["description"])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최저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temp_min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최고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temp_max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습도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data["main"]["humidity"])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기압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data["main"]["pressure"])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풍향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deg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풍속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data["wind"]["speed"])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print("")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/>
              <a:t>잘못 작성된 크롤러의 </a:t>
            </a:r>
            <a:r>
              <a:rPr lang="ko-KR" altLang="en-US" sz="1800" b="1" smtClean="0"/>
              <a:t>문제점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코드 </a:t>
            </a:r>
            <a:r>
              <a:rPr lang="ko-KR" altLang="en-US" sz="1800"/>
              <a:t>라인 수가 많아짐에 따라 크롤러의 각 부분 </a:t>
            </a:r>
            <a:r>
              <a:rPr lang="en-US" altLang="ko-KR" sz="1800"/>
              <a:t>(</a:t>
            </a:r>
            <a:r>
              <a:rPr lang="ko-KR" altLang="en-US" sz="1800"/>
              <a:t>데이터를 받는 부분</a:t>
            </a:r>
            <a:r>
              <a:rPr lang="en-US" altLang="ko-KR" sz="1800"/>
              <a:t>, </a:t>
            </a:r>
            <a:r>
              <a:rPr lang="ko-KR" altLang="en-US" sz="1800"/>
              <a:t>비즈니스 로직 처리하는 부분 등</a:t>
            </a:r>
            <a:r>
              <a:rPr lang="en-US" altLang="ko-KR" sz="1800"/>
              <a:t>)</a:t>
            </a:r>
            <a:r>
              <a:rPr lang="ko-KR" altLang="en-US" sz="1800"/>
              <a:t>이 강하게 결합되어 유지보수하기 어려워짐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기본적인 예외처리가 되지 않을 경우 한 번의 </a:t>
            </a:r>
            <a:r>
              <a:rPr lang="en-US" altLang="ko-KR" sz="1800"/>
              <a:t>request error</a:t>
            </a:r>
            <a:r>
              <a:rPr lang="ko-KR" altLang="en-US" sz="1800"/>
              <a:t>가 날 때 뒤이은 </a:t>
            </a:r>
            <a:r>
              <a:rPr lang="en-US" altLang="ko-KR" sz="1800"/>
              <a:t>request </a:t>
            </a:r>
            <a:r>
              <a:rPr lang="ko-KR" altLang="en-US" sz="1800"/>
              <a:t>및 비즈니스 로직과 함께 어플리케이션이 정지되버림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하나의 요청 처리가 길어지게 되면 다른 요청이 처리가 안되기 때문에 데이터 처리 시간이 늦어지게 됨</a:t>
            </a:r>
            <a:r>
              <a:rPr lang="en-US" altLang="ko-KR" sz="1800"/>
              <a:t>(</a:t>
            </a:r>
            <a:r>
              <a:rPr lang="ko-KR" altLang="en-US" sz="1800"/>
              <a:t>일종의 </a:t>
            </a:r>
            <a:r>
              <a:rPr lang="en-US" altLang="ko-KR" sz="1800"/>
              <a:t>critical path</a:t>
            </a:r>
            <a:r>
              <a:rPr lang="ko-KR" altLang="en-US" sz="1800"/>
              <a:t>가 생겨버림</a:t>
            </a:r>
            <a:r>
              <a:rPr lang="en-US" altLang="ko-KR" sz="180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HTTP(</a:t>
            </a:r>
            <a:r>
              <a:rPr lang="en-US" altLang="ko-KR" sz="1800" b="1" dirty="0" err="1"/>
              <a:t>HyperText</a:t>
            </a:r>
            <a:r>
              <a:rPr lang="en-US" altLang="ko-KR" sz="1800" b="1" dirty="0"/>
              <a:t> Transfer Protocol)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1" y="3540726"/>
            <a:ext cx="6638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8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31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scrapy</a:t>
            </a:r>
            <a:r>
              <a:rPr lang="ko-KR" altLang="en-US" sz="1800"/>
              <a:t>크롤러를 만들기 위한 코드를 프레임워크로서 제공함으로서 유지보수 및 예외사항에 대비한 견고한 코드를 작성하도록 도와줍니다</a:t>
            </a:r>
            <a:r>
              <a:rPr lang="en-US" altLang="ko-KR" sz="180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링크를 </a:t>
            </a:r>
            <a:r>
              <a:rPr lang="ko-KR" altLang="en-US" sz="1800" dirty="0"/>
              <a:t>타고 다른 페이지로 이동하며 </a:t>
            </a:r>
            <a:r>
              <a:rPr lang="en-US" altLang="ko-KR" sz="1800" dirty="0"/>
              <a:t>scraping</a:t>
            </a:r>
            <a:r>
              <a:rPr lang="ko-KR" altLang="en-US" sz="1800" dirty="0"/>
              <a:t>하는 </a:t>
            </a:r>
            <a:r>
              <a:rPr lang="en-US" altLang="ko-KR" sz="1800" dirty="0"/>
              <a:t>web spider </a:t>
            </a:r>
            <a:r>
              <a:rPr lang="ko-KR" altLang="en-US" sz="1800" dirty="0"/>
              <a:t>제작에 용이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Django</a:t>
            </a:r>
            <a:r>
              <a:rPr lang="en-US" altLang="ko-KR" sz="1800" dirty="0"/>
              <a:t> </a:t>
            </a:r>
            <a:r>
              <a:rPr lang="ko-KR" altLang="en-US" sz="1800" dirty="0"/>
              <a:t>처럼 프로젝트를 생성하면 기본 </a:t>
            </a:r>
            <a:r>
              <a:rPr lang="ko-KR" altLang="en-US" sz="1800"/>
              <a:t>템플릿을 </a:t>
            </a:r>
            <a:r>
              <a:rPr lang="ko-KR" altLang="en-US" sz="1800" smtClean="0"/>
              <a:t>생성해줌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spider, item, pipeline, selector </a:t>
            </a:r>
            <a:r>
              <a:rPr lang="ko-KR" altLang="en-US" sz="1800"/>
              <a:t>등으로 모듈화하여 유지 보수가 쉬운 코드를 작성하고 그에 따라 불필요한 </a:t>
            </a:r>
            <a:r>
              <a:rPr lang="en-US" altLang="ko-KR" sz="1800"/>
              <a:t>boilerplate</a:t>
            </a:r>
            <a:r>
              <a:rPr lang="ko-KR" altLang="en-US" sz="1800"/>
              <a:t>를 작성할 필요가 없어짐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기본적으로 비동기 요청으로 크롤링을 하기 때문에 하나의 요청이 에러가 났을 경우 그 요청한 것 외에 다른 요청과 비즈니스 로직들은 그 후에도 스케줄대로 처리됨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또한 비동기 요청으로 작동되므로 다른 요청이 늦어짐에 따른 데이터 처리 지연이 일어나지 않음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scrapy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startproject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프로젝트명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https://docs.scrapy.org/en/lastest/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5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31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아키텍터</a:t>
            </a:r>
            <a:r>
              <a:rPr lang="en-US" altLang="ko-KR" sz="180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4" y="1347643"/>
            <a:ext cx="8305800" cy="5086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9280" y="6433993"/>
            <a:ext cx="633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</a:t>
            </a:r>
            <a:r>
              <a:rPr lang="ko-KR" altLang="en-US" sz="1400"/>
              <a:t>출처 </a:t>
            </a:r>
            <a:r>
              <a:rPr lang="en-US" altLang="ko-KR" sz="1400"/>
              <a:t>: https://docs.scrapy.org/en/latest/topics/architecture.html&gt;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550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9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아키텍처   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927" y="1310511"/>
            <a:ext cx="11286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scrapy</a:t>
            </a:r>
            <a:r>
              <a:rPr lang="ko-KR" altLang="en-US"/>
              <a:t>는 </a:t>
            </a:r>
            <a:r>
              <a:rPr lang="en-US" altLang="ko-KR"/>
              <a:t>scrapy </a:t>
            </a:r>
            <a:r>
              <a:rPr lang="ko-KR" altLang="en-US"/>
              <a:t>내에서 작동되는 </a:t>
            </a:r>
            <a:r>
              <a:rPr lang="en-US" altLang="ko-KR"/>
              <a:t>Engine</a:t>
            </a:r>
            <a:r>
              <a:rPr lang="ko-KR" altLang="en-US"/>
              <a:t>를 통해 각 모듈을 효율적으로 동작시키며 데이터를 요청 및 처리하게 됩니다</a:t>
            </a:r>
          </a:p>
          <a:p>
            <a:r>
              <a:rPr lang="en-US" altLang="ko-KR"/>
              <a:t>1. Spider </a:t>
            </a:r>
            <a:r>
              <a:rPr lang="ko-KR" altLang="en-US"/>
              <a:t>모듈을 통해 웹에 데이터를 요청하게 됩니다</a:t>
            </a:r>
            <a:r>
              <a:rPr lang="en-US" altLang="ko-KR"/>
              <a:t>. </a:t>
            </a:r>
            <a:r>
              <a:rPr lang="ko-KR" altLang="en-US"/>
              <a:t>이때 중요한 것은 각 요청들이 비동기</a:t>
            </a:r>
            <a:r>
              <a:rPr lang="en-US" altLang="ko-KR"/>
              <a:t>(async)</a:t>
            </a:r>
            <a:r>
              <a:rPr lang="ko-KR" altLang="en-US"/>
              <a:t>로 작동된다는 것입니다</a:t>
            </a:r>
            <a:r>
              <a:rPr lang="en-US" altLang="ko-KR"/>
              <a:t>.</a:t>
            </a:r>
          </a:p>
          <a:p>
            <a:r>
              <a:rPr lang="en-US" altLang="ko-KR"/>
              <a:t>2. Spider </a:t>
            </a:r>
            <a:r>
              <a:rPr lang="ko-KR" altLang="en-US"/>
              <a:t>모듈을 통해 제출된 요청사항은 </a:t>
            </a:r>
            <a:r>
              <a:rPr lang="en-US" altLang="ko-KR"/>
              <a:t>Scheduler</a:t>
            </a:r>
            <a:r>
              <a:rPr lang="ko-KR" altLang="en-US"/>
              <a:t>에 의해 스케줄링됩니다</a:t>
            </a:r>
            <a:r>
              <a:rPr lang="en-US" altLang="ko-KR"/>
              <a:t>. </a:t>
            </a:r>
          </a:p>
          <a:p>
            <a:r>
              <a:rPr lang="en-US" altLang="ko-KR"/>
              <a:t>3. Engine</a:t>
            </a:r>
            <a:r>
              <a:rPr lang="ko-KR" altLang="en-US"/>
              <a:t>은 </a:t>
            </a:r>
            <a:r>
              <a:rPr lang="en-US" altLang="ko-KR"/>
              <a:t>Scheduler</a:t>
            </a:r>
            <a:r>
              <a:rPr lang="ko-KR" altLang="en-US"/>
              <a:t>에게 </a:t>
            </a:r>
            <a:r>
              <a:rPr lang="en-US" altLang="ko-KR"/>
              <a:t>Spider</a:t>
            </a:r>
            <a:r>
              <a:rPr lang="ko-KR" altLang="en-US"/>
              <a:t>에 의해 제출된 요청사항을 요구합니다</a:t>
            </a:r>
            <a:r>
              <a:rPr lang="en-US" altLang="ko-KR"/>
              <a:t>. </a:t>
            </a:r>
          </a:p>
          <a:p>
            <a:r>
              <a:rPr lang="en-US" altLang="ko-KR"/>
              <a:t>4. Engine</a:t>
            </a:r>
            <a:r>
              <a:rPr lang="ko-KR" altLang="en-US"/>
              <a:t>은 이 요청사항을 </a:t>
            </a:r>
            <a:r>
              <a:rPr lang="en-US" altLang="ko-KR"/>
              <a:t>Downloader</a:t>
            </a:r>
            <a:r>
              <a:rPr lang="ko-KR" altLang="en-US"/>
              <a:t>에게 보내며 이 요청사항을 보내고 난 다음 </a:t>
            </a:r>
            <a:r>
              <a:rPr lang="en-US" altLang="ko-KR"/>
              <a:t>Scheduler</a:t>
            </a:r>
            <a:r>
              <a:rPr lang="ko-KR" altLang="en-US"/>
              <a:t>에게 다음 요청 사항을 요구하게 됩니다</a:t>
            </a:r>
            <a:r>
              <a:rPr lang="en-US" altLang="ko-KR"/>
              <a:t>. </a:t>
            </a:r>
            <a:r>
              <a:rPr lang="ko-KR" altLang="en-US"/>
              <a:t>이 요청사항들은 비동기적으로 작동됩니다</a:t>
            </a:r>
            <a:r>
              <a:rPr lang="en-US" altLang="ko-KR"/>
              <a:t>. </a:t>
            </a:r>
            <a:r>
              <a:rPr lang="ko-KR" altLang="en-US"/>
              <a:t>이 요청된 사항들은 </a:t>
            </a:r>
            <a:r>
              <a:rPr lang="en-US" altLang="ko-KR"/>
              <a:t>Middleware</a:t>
            </a:r>
            <a:r>
              <a:rPr lang="ko-KR" altLang="en-US"/>
              <a:t>를 통해 이동하게 됩니다</a:t>
            </a:r>
            <a:r>
              <a:rPr lang="en-US" altLang="ko-KR"/>
              <a:t>. (</a:t>
            </a:r>
            <a:r>
              <a:rPr lang="ko-KR" altLang="en-US"/>
              <a:t>이때 </a:t>
            </a:r>
            <a:r>
              <a:rPr lang="en-US" altLang="ko-KR"/>
              <a:t>Download</a:t>
            </a:r>
            <a:r>
              <a:rPr lang="ko-KR" altLang="en-US"/>
              <a:t>하기 위한 데이터들의 여러 설정사항들이 적용</a:t>
            </a:r>
            <a:r>
              <a:rPr lang="en-US" altLang="ko-KR"/>
              <a:t>)</a:t>
            </a:r>
          </a:p>
          <a:p>
            <a:r>
              <a:rPr lang="en-US" altLang="ko-KR"/>
              <a:t>5. </a:t>
            </a:r>
            <a:r>
              <a:rPr lang="ko-KR" altLang="en-US"/>
              <a:t>요청 사항에 의해 받아온 데이터들은 다시 </a:t>
            </a:r>
            <a:r>
              <a:rPr lang="en-US" altLang="ko-KR"/>
              <a:t>Middleware</a:t>
            </a:r>
            <a:r>
              <a:rPr lang="ko-KR" altLang="en-US"/>
              <a:t>를 통해 </a:t>
            </a:r>
            <a:r>
              <a:rPr lang="en-US" altLang="ko-KR"/>
              <a:t>Engine</a:t>
            </a:r>
            <a:r>
              <a:rPr lang="ko-KR" altLang="en-US"/>
              <a:t>에게로 전송됩니다</a:t>
            </a:r>
            <a:r>
              <a:rPr lang="en-US" altLang="ko-KR"/>
              <a:t>.</a:t>
            </a:r>
          </a:p>
          <a:p>
            <a:r>
              <a:rPr lang="en-US" altLang="ko-KR"/>
              <a:t>6. </a:t>
            </a:r>
            <a:r>
              <a:rPr lang="ko-KR" altLang="en-US"/>
              <a:t>이 </a:t>
            </a:r>
            <a:r>
              <a:rPr lang="en-US" altLang="ko-KR"/>
              <a:t>Engine</a:t>
            </a:r>
            <a:r>
              <a:rPr lang="ko-KR" altLang="en-US"/>
              <a:t>은 응답 데이터를 </a:t>
            </a:r>
            <a:r>
              <a:rPr lang="en-US" altLang="ko-KR"/>
              <a:t>Spider</a:t>
            </a:r>
            <a:r>
              <a:rPr lang="ko-KR" altLang="en-US"/>
              <a:t>에게로 보내게 되며 이때 작성된 비즈니스 로직이 적용됩니다</a:t>
            </a:r>
            <a:r>
              <a:rPr lang="en-US" altLang="ko-KR"/>
              <a:t>.</a:t>
            </a:r>
          </a:p>
          <a:p>
            <a:r>
              <a:rPr lang="en-US" altLang="ko-KR"/>
              <a:t>7. Spider</a:t>
            </a:r>
            <a:r>
              <a:rPr lang="ko-KR" altLang="en-US"/>
              <a:t>를 적용된 비즈니스 로직을 </a:t>
            </a:r>
            <a:r>
              <a:rPr lang="en-US" altLang="ko-KR"/>
              <a:t>Engine</a:t>
            </a:r>
            <a:r>
              <a:rPr lang="ko-KR" altLang="en-US"/>
              <a:t>에게로 보내며 이 </a:t>
            </a:r>
            <a:r>
              <a:rPr lang="en-US" altLang="ko-KR"/>
              <a:t>Engine</a:t>
            </a:r>
            <a:r>
              <a:rPr lang="ko-KR" altLang="en-US"/>
              <a:t>은 </a:t>
            </a:r>
            <a:r>
              <a:rPr lang="en-US" altLang="ko-KR"/>
              <a:t>Item pipeline</a:t>
            </a:r>
            <a:r>
              <a:rPr lang="ko-KR" altLang="en-US"/>
              <a:t>으로 처리된 데이터를 보내게 됩니다</a:t>
            </a:r>
            <a:r>
              <a:rPr lang="en-US" altLang="ko-KR"/>
              <a:t>.</a:t>
            </a:r>
          </a:p>
          <a:p>
            <a:r>
              <a:rPr lang="en-US" altLang="ko-KR"/>
              <a:t>8. Item pipeline</a:t>
            </a:r>
            <a:r>
              <a:rPr lang="ko-KR" altLang="en-US"/>
              <a:t>은 처리된 데이터를 </a:t>
            </a:r>
            <a:r>
              <a:rPr lang="en-US" altLang="ko-KR"/>
              <a:t>Database</a:t>
            </a:r>
            <a:r>
              <a:rPr lang="ko-KR" altLang="en-US"/>
              <a:t>나 </a:t>
            </a:r>
            <a:r>
              <a:rPr lang="en-US" altLang="ko-KR"/>
              <a:t>Excel</a:t>
            </a:r>
            <a:r>
              <a:rPr lang="ko-KR" altLang="en-US"/>
              <a:t>같은 데이터로 저장하기 위해 응답 데이터를 알맞게 가공하고 저장하게 됩니다</a:t>
            </a:r>
            <a:r>
              <a:rPr lang="en-US" altLang="ko-KR"/>
              <a:t>.</a:t>
            </a:r>
          </a:p>
          <a:p>
            <a:r>
              <a:rPr lang="en-US" altLang="ko-KR"/>
              <a:t>9. </a:t>
            </a:r>
            <a:r>
              <a:rPr lang="ko-KR" altLang="en-US"/>
              <a:t>이러한 </a:t>
            </a:r>
            <a:r>
              <a:rPr lang="en-US" altLang="ko-KR"/>
              <a:t>1-8</a:t>
            </a:r>
            <a:r>
              <a:rPr lang="ko-KR" altLang="en-US"/>
              <a:t>번의 일련의 과정들을 더 이상의 요청사항이 없을 때까지 반복하게 됩니다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7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설치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Scrapy </a:t>
            </a:r>
            <a:r>
              <a:rPr lang="ko-KR" altLang="en-US" sz="1800" smtClean="0"/>
              <a:t>설치 </a:t>
            </a:r>
            <a:r>
              <a:rPr lang="en-US" altLang="ko-KR" sz="1800"/>
              <a:t>(python</a:t>
            </a:r>
            <a:r>
              <a:rPr lang="ko-KR" altLang="en-US" sz="1800"/>
              <a:t>이 설치된 디렉터리를 경로가 환경변수로 설정되어 있어야 </a:t>
            </a:r>
            <a:r>
              <a:rPr lang="ko-KR" altLang="en-US" sz="1800" smtClean="0"/>
              <a:t>합니다</a:t>
            </a:r>
            <a:r>
              <a:rPr lang="en-US" altLang="ko-KR" sz="1800" smtClean="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49" y="1597891"/>
            <a:ext cx="1552575" cy="457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49" y="2189535"/>
            <a:ext cx="2790825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533" y="2798618"/>
            <a:ext cx="114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scrapy </a:t>
            </a:r>
            <a:r>
              <a:rPr lang="ko-KR" altLang="en-US"/>
              <a:t>프로젝트 </a:t>
            </a:r>
            <a:r>
              <a:rPr lang="ko-KR" altLang="en-US" smtClean="0"/>
              <a:t>시작</a:t>
            </a:r>
            <a:endParaRPr lang="ko-KR" altLang="en-US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/>
              <a:t>원하는 디렉터리에서 아래와 같은 명령어를 실행시키면 </a:t>
            </a:r>
            <a:r>
              <a:rPr lang="en-US" altLang="ko-KR"/>
              <a:t>scrapy </a:t>
            </a:r>
            <a:r>
              <a:rPr lang="ko-KR" altLang="en-US"/>
              <a:t>시작 프로젝트가 세팅되게 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749" y="3635710"/>
            <a:ext cx="2390775" cy="371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380" y="3464287"/>
            <a:ext cx="2886075" cy="3238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7455" y="4461164"/>
            <a:ext cx="527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다음과 같은 구조의 프로젝트가 생성됩니다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602074" y="4485196"/>
            <a:ext cx="387928" cy="2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12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프로젝트 구조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item.py </a:t>
            </a:r>
            <a:r>
              <a:rPr lang="en-US" altLang="ko-KR" sz="1800" smtClean="0"/>
              <a:t>: </a:t>
            </a:r>
            <a:r>
              <a:rPr lang="ko-KR" altLang="en-US" sz="1800"/>
              <a:t>크롤링할 데이터를 저장하는 기능을 하는 객체의 클래스를 정의하는 곳입니다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middlewares.py </a:t>
            </a:r>
            <a:r>
              <a:rPr lang="en-US" altLang="ko-KR" sz="1800" smtClean="0"/>
              <a:t>: </a:t>
            </a:r>
            <a:r>
              <a:rPr lang="en-US" altLang="ko-KR" sz="1800"/>
              <a:t>scrapy</a:t>
            </a:r>
            <a:r>
              <a:rPr lang="ko-KR" altLang="en-US" sz="1800"/>
              <a:t>의 커스텀 </a:t>
            </a:r>
            <a:r>
              <a:rPr lang="en-US" altLang="ko-KR" sz="1800"/>
              <a:t>middleware</a:t>
            </a:r>
            <a:r>
              <a:rPr lang="ko-KR" altLang="en-US" sz="1800"/>
              <a:t>의 기능을 정의하는 곳입니다</a:t>
            </a:r>
            <a:r>
              <a:rPr lang="en-US" altLang="ko-KR" sz="1800"/>
              <a:t>. middleware</a:t>
            </a:r>
            <a:r>
              <a:rPr lang="ko-KR" altLang="en-US" sz="1800"/>
              <a:t>는   </a:t>
            </a:r>
            <a:r>
              <a:rPr lang="en-US" altLang="ko-KR" sz="1800"/>
              <a:t>engine</a:t>
            </a:r>
            <a:r>
              <a:rPr lang="ko-KR" altLang="en-US" sz="1800"/>
              <a:t>에서 다른 모듈로 </a:t>
            </a:r>
            <a:r>
              <a:rPr lang="en-US" altLang="ko-KR" sz="1800"/>
              <a:t>request</a:t>
            </a:r>
            <a:r>
              <a:rPr lang="ko-KR" altLang="en-US" sz="1800"/>
              <a:t>와 </a:t>
            </a:r>
            <a:r>
              <a:rPr lang="en-US" altLang="ko-KR" sz="1800"/>
              <a:t>response </a:t>
            </a:r>
            <a:r>
              <a:rPr lang="ko-KR" altLang="en-US" sz="1800"/>
              <a:t>정보가 교환될 때 지나가는 중간 통로입니다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pipelines.py</a:t>
            </a:r>
            <a:r>
              <a:rPr lang="en-US" altLang="ko-KR" sz="1800" smtClean="0"/>
              <a:t> : </a:t>
            </a:r>
            <a:r>
              <a:rPr lang="en-US" altLang="ko-KR" sz="1800"/>
              <a:t>item pipelines</a:t>
            </a:r>
            <a:r>
              <a:rPr lang="ko-KR" altLang="en-US" sz="1800"/>
              <a:t>의 커스텀 모듈을 정의하는 곳입니다</a:t>
            </a:r>
            <a:r>
              <a:rPr lang="en-US" altLang="ko-KR" sz="1800"/>
              <a:t>. pipeline</a:t>
            </a:r>
            <a:r>
              <a:rPr lang="ko-KR" altLang="en-US" sz="1800"/>
              <a:t>은 </a:t>
            </a:r>
            <a:r>
              <a:rPr lang="en-US" altLang="ko-KR" sz="1800"/>
              <a:t>item</a:t>
            </a:r>
            <a:r>
              <a:rPr lang="ko-KR" altLang="en-US" sz="1800"/>
              <a:t>이 다른 저장소로 저장될 때 거치는 통로라고 생각하면 됩니다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settings.py</a:t>
            </a:r>
            <a:r>
              <a:rPr lang="en-US" altLang="ko-KR" sz="1800" smtClean="0"/>
              <a:t> : </a:t>
            </a:r>
            <a:r>
              <a:rPr lang="ko-KR" altLang="en-US" sz="1800"/>
              <a:t>현재 </a:t>
            </a:r>
            <a:r>
              <a:rPr lang="en-US" altLang="ko-KR" sz="1800"/>
              <a:t>scrapy </a:t>
            </a:r>
            <a:r>
              <a:rPr lang="ko-KR" altLang="en-US" sz="1800"/>
              <a:t>프로젝트의 설정을 하는 파이썬 파일입니다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scrapy.cfg </a:t>
            </a:r>
            <a:r>
              <a:rPr lang="en-US" altLang="ko-KR" sz="1800" smtClean="0"/>
              <a:t>: </a:t>
            </a:r>
            <a:r>
              <a:rPr lang="en-US" altLang="ko-KR" sz="1800"/>
              <a:t>scrapy </a:t>
            </a:r>
            <a:r>
              <a:rPr lang="ko-KR" altLang="en-US" sz="1800"/>
              <a:t>프로젝트들의 전체적인 설정을 하는 곳입니다</a:t>
            </a:r>
            <a:r>
              <a:rPr lang="en-US" altLang="ko-KR" sz="1800"/>
              <a:t>. </a:t>
            </a:r>
            <a:r>
              <a:rPr lang="ko-KR" altLang="en-US" sz="1800"/>
              <a:t>어떤 프로젝트가 어떤 설정을 따를 것인지 배포는 어떤 식으로 할 것인지를 정합니다</a:t>
            </a:r>
            <a:r>
              <a:rPr lang="en-US" altLang="ko-KR" sz="180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4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12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예제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스크래피의 공식사이트에서 가져온 </a:t>
            </a:r>
            <a:r>
              <a:rPr lang="en-US" altLang="ko-KR" sz="1800"/>
              <a:t>scrapy</a:t>
            </a:r>
            <a:r>
              <a:rPr lang="ko-KR" altLang="en-US" sz="1800"/>
              <a:t>의 시작 예제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1. scrapy</a:t>
            </a:r>
            <a:r>
              <a:rPr lang="ko-KR" altLang="en-US" sz="1800"/>
              <a:t>를 통해 크롤링을 하기위한 </a:t>
            </a:r>
            <a:r>
              <a:rPr lang="en-US" altLang="ko-KR" sz="1800"/>
              <a:t>spider </a:t>
            </a:r>
            <a:r>
              <a:rPr lang="ko-KR" altLang="en-US" sz="1800"/>
              <a:t>파일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( </a:t>
            </a:r>
            <a:r>
              <a:rPr lang="ko-KR" altLang="en-US" sz="1800"/>
              <a:t>프로젝트내 디렉토리내에 </a:t>
            </a:r>
            <a:r>
              <a:rPr lang="en-US" altLang="ko-KR" sz="1800"/>
              <a:t>spiders </a:t>
            </a:r>
            <a:r>
              <a:rPr lang="ko-KR" altLang="en-US" sz="1800"/>
              <a:t>디렉터리에 저장</a:t>
            </a:r>
            <a:r>
              <a:rPr lang="en-US" altLang="ko-KR" sz="1800"/>
              <a:t>)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74" y="2329151"/>
            <a:ext cx="2466975" cy="3248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289" y="955530"/>
            <a:ext cx="51625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12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예제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solidFill>
                  <a:srgbClr val="C00000"/>
                </a:solidFill>
              </a:rPr>
              <a:t>name : </a:t>
            </a:r>
            <a:r>
              <a:rPr lang="en-US" altLang="ko-KR" sz="1800"/>
              <a:t>scrapy</a:t>
            </a:r>
            <a:r>
              <a:rPr lang="ko-KR" altLang="en-US" sz="1800"/>
              <a:t>의 </a:t>
            </a:r>
            <a:r>
              <a:rPr lang="en-US" altLang="ko-KR" sz="1800"/>
              <a:t>Spider </a:t>
            </a:r>
            <a:r>
              <a:rPr lang="ko-KR" altLang="en-US" sz="1800"/>
              <a:t>객체를 식별하는 역할을 하는 클래스 변수입니다</a:t>
            </a:r>
            <a:r>
              <a:rPr lang="en-US" altLang="ko-KR" sz="1800"/>
              <a:t>. </a:t>
            </a:r>
            <a:r>
              <a:rPr lang="ko-KR" altLang="en-US" sz="1800"/>
              <a:t>오직 하나의 유일한 </a:t>
            </a:r>
            <a:r>
              <a:rPr lang="en-US" altLang="ko-KR" sz="1800"/>
              <a:t>name</a:t>
            </a:r>
            <a:r>
              <a:rPr lang="ko-KR" altLang="en-US" sz="1800"/>
              <a:t>을 </a:t>
            </a:r>
            <a:r>
              <a:rPr lang="en-US" altLang="ko-KR" sz="1800"/>
              <a:t>Spider </a:t>
            </a:r>
            <a:r>
              <a:rPr lang="ko-KR" altLang="en-US" sz="1800"/>
              <a:t>객체는 가질 수 있습니다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solidFill>
                  <a:srgbClr val="C00000"/>
                </a:solidFill>
              </a:rPr>
              <a:t>start_requests</a:t>
            </a:r>
            <a:r>
              <a:rPr lang="en-US" altLang="ko-KR" sz="1800"/>
              <a:t> : </a:t>
            </a:r>
            <a:r>
              <a:rPr lang="ko-KR" altLang="en-US" sz="1800"/>
              <a:t>크롤링이 최초로 시작되는 요청 메서드입니다</a:t>
            </a:r>
            <a:r>
              <a:rPr lang="en-US" altLang="ko-KR" sz="1800"/>
              <a:t>. </a:t>
            </a:r>
            <a:r>
              <a:rPr lang="ko-KR" altLang="en-US" sz="1800"/>
              <a:t>반드시 반복가능한</a:t>
            </a:r>
            <a:r>
              <a:rPr lang="en-US" altLang="ko-KR" sz="1800"/>
              <a:t>(iterable) </a:t>
            </a:r>
            <a:r>
              <a:rPr lang="ko-KR" altLang="en-US" sz="1800"/>
              <a:t>요청 객체인 </a:t>
            </a:r>
            <a:r>
              <a:rPr lang="en-US" altLang="ko-KR" sz="1800"/>
              <a:t>Requests</a:t>
            </a:r>
            <a:r>
              <a:rPr lang="ko-KR" altLang="en-US" sz="1800"/>
              <a:t>를 반환해야하며 크롤링할 </a:t>
            </a:r>
            <a:r>
              <a:rPr lang="en-US" altLang="ko-KR" sz="1800"/>
              <a:t>url</a:t>
            </a:r>
            <a:r>
              <a:rPr lang="ko-KR" altLang="en-US" sz="1800"/>
              <a:t>들을 명시해야합니다</a:t>
            </a:r>
            <a:r>
              <a:rPr lang="en-US" altLang="ko-KR" sz="1800"/>
              <a:t>. </a:t>
            </a:r>
            <a:r>
              <a:rPr lang="ko-KR" altLang="en-US" sz="1800"/>
              <a:t>이 최초의 요청이 시작되면 이로 인한 연속적인 요청이 </a:t>
            </a:r>
            <a:r>
              <a:rPr lang="en-US" altLang="ko-KR" sz="1800"/>
              <a:t>Spider</a:t>
            </a:r>
            <a:r>
              <a:rPr lang="ko-KR" altLang="en-US" sz="1800"/>
              <a:t>에서 이루어집니다</a:t>
            </a:r>
            <a:r>
              <a:rPr lang="en-US" altLang="ko-KR" sz="1800"/>
              <a:t>. </a:t>
            </a:r>
            <a:r>
              <a:rPr lang="ko-KR" altLang="en-US" sz="1800"/>
              <a:t>이 때문에 반복가능한</a:t>
            </a:r>
            <a:r>
              <a:rPr lang="en-US" altLang="ko-KR" sz="1800"/>
              <a:t>(iterable) </a:t>
            </a:r>
            <a:r>
              <a:rPr lang="ko-KR" altLang="en-US" sz="1800"/>
              <a:t>객체를 반환하도록 되어 있는 것입니다</a:t>
            </a:r>
            <a:r>
              <a:rPr lang="en-US" altLang="ko-KR" sz="180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solidFill>
                  <a:srgbClr val="C00000"/>
                </a:solidFill>
              </a:rPr>
              <a:t>parse</a:t>
            </a:r>
            <a:r>
              <a:rPr lang="en-US" altLang="ko-KR" sz="1800"/>
              <a:t> : </a:t>
            </a:r>
            <a:r>
              <a:rPr lang="ko-KR" altLang="en-US" sz="1800"/>
              <a:t>요청한 데이터에 대한 응답 객체인 </a:t>
            </a:r>
            <a:r>
              <a:rPr lang="en-US" altLang="ko-KR" sz="1800"/>
              <a:t>Reponse </a:t>
            </a:r>
            <a:r>
              <a:rPr lang="ko-KR" altLang="en-US" sz="1800"/>
              <a:t>객체를 받아서 응답 데이터를 파싱하는 데 쓰이는 메서드입니다</a:t>
            </a:r>
            <a:r>
              <a:rPr lang="en-US" altLang="ko-KR" sz="1800"/>
              <a:t>. Spider</a:t>
            </a:r>
            <a:r>
              <a:rPr lang="ko-KR" altLang="en-US" sz="1800"/>
              <a:t>에서의 각 요청 데이터들에 대한 응답을 파싱하는 데에 포인트를 두셔야 합니다</a:t>
            </a:r>
            <a:r>
              <a:rPr lang="en-US" altLang="ko-KR" sz="1800"/>
              <a:t>. </a:t>
            </a:r>
            <a:r>
              <a:rPr lang="ko-KR" altLang="en-US" sz="1800"/>
              <a:t>위 </a:t>
            </a:r>
            <a:r>
              <a:rPr lang="en-US" altLang="ko-KR" sz="1800"/>
              <a:t>response </a:t>
            </a:r>
            <a:r>
              <a:rPr lang="ko-KR" altLang="en-US" sz="1800"/>
              <a:t>파라미터는 </a:t>
            </a:r>
            <a:r>
              <a:rPr lang="en-US" altLang="ko-KR" sz="1800"/>
              <a:t>TextResponse</a:t>
            </a:r>
            <a:r>
              <a:rPr lang="ko-KR" altLang="en-US" sz="1800"/>
              <a:t>라는 인스턴스이며 페이지의 컨텐츠에 대한 정보를 담고 있습니다</a:t>
            </a:r>
            <a:r>
              <a:rPr lang="en-US" altLang="ko-KR" sz="180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05" y="3953164"/>
            <a:ext cx="1638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정적 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실습   </a:t>
            </a:r>
            <a:r>
              <a:rPr lang="en-US" altLang="ko-KR" sz="1800" b="1" dirty="0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교보문고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정적 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실습   </a:t>
            </a:r>
            <a:r>
              <a:rPr lang="en-US" altLang="ko-KR" sz="1800" b="1" dirty="0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네이버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 smtClean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실습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https://movie.naver.com/movie/point/af/list.nhn?page=1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스크래핑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내용</a:t>
            </a:r>
            <a:endParaRPr lang="ko-KR" altLang="en-US" sz="1800" dirty="0"/>
          </a:p>
          <a:p>
            <a:pPr lvl="2"/>
            <a:r>
              <a:rPr lang="ko-KR" altLang="en-US" sz="1600" dirty="0"/>
              <a:t>영화 제목 </a:t>
            </a:r>
            <a:r>
              <a:rPr lang="en-US" altLang="ko-KR" sz="1600" dirty="0"/>
              <a:t>: movie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/>
            <a:r>
              <a:rPr lang="ko-KR" altLang="en-US" sz="1600" dirty="0"/>
              <a:t>평점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td.title</a:t>
            </a:r>
            <a:r>
              <a:rPr lang="en-US" altLang="ko-KR" sz="1600" dirty="0"/>
              <a:t> &gt; div &gt; </a:t>
            </a:r>
            <a:r>
              <a:rPr lang="en-US" altLang="ko-KR" sz="1600" dirty="0" err="1"/>
              <a:t>em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/>
            <a:r>
              <a:rPr lang="ko-KR" altLang="en-US" sz="1600" dirty="0" err="1"/>
              <a:t>댓글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td.title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r>
              <a:rPr lang="ko-KR" altLang="en-US" sz="1600" dirty="0"/>
              <a:t> 중  </a:t>
            </a:r>
            <a:r>
              <a:rPr lang="en-US" altLang="ko-KR" sz="1600" dirty="0"/>
              <a:t>7</a:t>
            </a:r>
            <a:r>
              <a:rPr lang="ko-KR" altLang="en-US" sz="1600" dirty="0"/>
              <a:t>번째 자식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932" y="3164009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브라우저에서 직접 요청하려는 페이지의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문자열을 입력하여 요청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하이퍼링크가 설정된 텍스트나 이미지를 클릭하여 요청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 없는 요청과 </a:t>
            </a:r>
            <a:r>
              <a:rPr lang="en-US" altLang="ko-KR" sz="1600" dirty="0"/>
              <a:t>Query </a:t>
            </a:r>
            <a:r>
              <a:rPr lang="ko-KR" altLang="en-US" sz="1600" dirty="0"/>
              <a:t>문자열을 추가한 요청 모두 가능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 뒤에 추가되어 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 </a:t>
            </a:r>
            <a:r>
              <a:rPr lang="ko-KR" altLang="en-US" sz="1600" dirty="0"/>
              <a:t>없이 </a:t>
            </a:r>
            <a:r>
              <a:rPr lang="en-US" altLang="ko-KR" sz="1600" dirty="0"/>
              <a:t>Header</a:t>
            </a:r>
            <a:r>
              <a:rPr lang="ko-KR" altLang="en-US" sz="1600" dirty="0"/>
              <a:t>만으로 전송된다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요청에 길이 제한이 있다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쿼리 문자열은 </a:t>
            </a:r>
            <a:r>
              <a:rPr lang="en-US" altLang="ko-KR" sz="1600" dirty="0"/>
              <a:t>key</a:t>
            </a:r>
            <a:r>
              <a:rPr lang="ko-KR" altLang="en-US" sz="1600" dirty="0"/>
              <a:t>와 </a:t>
            </a:r>
            <a:r>
              <a:rPr lang="en-US" altLang="ko-KR" sz="1600" dirty="0"/>
              <a:t>value</a:t>
            </a:r>
            <a:r>
              <a:rPr lang="ko-KR" altLang="en-US" sz="1600" dirty="0"/>
              <a:t>를 가지고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쿼리는 </a:t>
            </a:r>
            <a:r>
              <a:rPr lang="en-US" altLang="ko-KR" sz="1600" dirty="0"/>
              <a:t>&amp;</a:t>
            </a:r>
            <a:r>
              <a:rPr lang="ko-KR" altLang="en-US" sz="1600" dirty="0"/>
              <a:t>로 구분한다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52" y="3484606"/>
            <a:ext cx="80486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7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영화 웹 페이지에서 현재 </a:t>
            </a:r>
            <a:r>
              <a:rPr lang="ko-KR" altLang="en-US" sz="1800" dirty="0" err="1"/>
              <a:t>상영작에</a:t>
            </a:r>
            <a:r>
              <a:rPr lang="ko-KR" altLang="en-US" sz="1800" dirty="0"/>
              <a:t> 대한 네티즌 평점과 </a:t>
            </a:r>
            <a:r>
              <a:rPr lang="ko-KR" altLang="en-US" sz="1800" dirty="0" err="1" smtClean="0"/>
              <a:t>댓글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여러 페이지 </a:t>
            </a:r>
            <a:r>
              <a:rPr lang="ko-KR" altLang="en-US" sz="1600" dirty="0" err="1"/>
              <a:t>크롤링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https://movie.naver.com/movie/point/af/list.nhn?page=1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https://movie.naver.com/movie/point/af/list.nhn?page=n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932" y="3164009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출판 네트워크 웹 페이지의 회원 </a:t>
            </a:r>
            <a:r>
              <a:rPr lang="ko-KR" altLang="en-US" sz="1800" dirty="0" err="1"/>
              <a:t>마일리지와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이코인</a:t>
            </a:r>
            <a:r>
              <a:rPr lang="ko-KR" altLang="en-US" sz="1800" dirty="0"/>
              <a:t> 정보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http://www.hanbit.co.kr/myhanbit/myhanbit.htm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스크래핑</a:t>
            </a:r>
            <a:r>
              <a:rPr lang="ko-KR" altLang="en-US" sz="1800" dirty="0"/>
              <a:t> 내용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회원 </a:t>
            </a:r>
            <a:r>
              <a:rPr lang="ko-KR" altLang="en-US" sz="1600" dirty="0" err="1"/>
              <a:t>마일리지</a:t>
            </a:r>
            <a:r>
              <a:rPr lang="ko-KR" altLang="en-US" sz="1600" dirty="0"/>
              <a:t> </a:t>
            </a:r>
            <a:r>
              <a:rPr lang="en-US" altLang="ko-KR" sz="1600" dirty="0"/>
              <a:t>: .mileage_section1 span</a:t>
            </a:r>
            <a:r>
              <a:rPr lang="ko-KR" altLang="en-US" sz="1600" dirty="0"/>
              <a:t>의 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회원 </a:t>
            </a:r>
            <a:r>
              <a:rPr lang="ko-KR" altLang="en-US" sz="1600" dirty="0" err="1"/>
              <a:t>이코인</a:t>
            </a:r>
            <a:r>
              <a:rPr lang="ko-KR" altLang="en-US" sz="1600" dirty="0"/>
              <a:t> </a:t>
            </a:r>
            <a:r>
              <a:rPr lang="en-US" altLang="ko-KR" sz="1600" dirty="0"/>
              <a:t>: .mileage_section2 span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932" y="3164009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기상청 웹 페이지의 기상청 육상 중기예보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http://www.kma.go.kr/weather/forecast/mid-term-rss3.jsp?stnId=108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스크래핑</a:t>
            </a:r>
            <a:r>
              <a:rPr lang="ko-KR" altLang="en-US" sz="1800" dirty="0"/>
              <a:t> 내용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도시명 </a:t>
            </a:r>
            <a:r>
              <a:rPr lang="en-US" altLang="ko-KR" sz="1600" dirty="0"/>
              <a:t>: city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최저온도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tmn</a:t>
            </a:r>
            <a:r>
              <a:rPr lang="en-US" altLang="ko-KR" sz="1600" dirty="0"/>
              <a:t>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최고온도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tmx</a:t>
            </a:r>
            <a:r>
              <a:rPr lang="en-US" altLang="ko-KR" sz="1600" dirty="0"/>
              <a:t>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685" y="3305674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클라이언트 정보를 변경하여 웹 </a:t>
            </a:r>
            <a:r>
              <a:rPr lang="ko-KR" altLang="en-US" sz="1800" dirty="0" err="1" smtClean="0"/>
              <a:t>크롤링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http://unico2013.dothome.co.kr/crawling/header.php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0058" y="4345202"/>
            <a:ext cx="9502346" cy="10834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002060"/>
                </a:solidFill>
              </a:rPr>
              <a:t>hdr = {</a:t>
            </a:r>
            <a:r>
              <a:rPr lang="ko-KR" altLang="en-US" sz="1600" b="1">
                <a:solidFill>
                  <a:srgbClr val="002060"/>
                </a:solidFill>
              </a:rPr>
              <a:t>＇</a:t>
            </a:r>
            <a:r>
              <a:rPr lang="en-US" altLang="ko-KR" sz="1600" b="1">
                <a:solidFill>
                  <a:srgbClr val="002060"/>
                </a:solidFill>
              </a:rPr>
              <a:t>User-Agent':'Mozilla/5.0 (Windows NT 10.0; Win64; x64) '+ </a:t>
            </a:r>
          </a:p>
          <a:p>
            <a:r>
              <a:rPr lang="en-US" altLang="ko-KR" sz="1600" b="1">
                <a:solidFill>
                  <a:srgbClr val="002060"/>
                </a:solidFill>
              </a:rPr>
              <a:t>        'AppleWebKit/537.36 (KHTML, like Gecko) Chrome/75.0.3770.80 Safari/537.36'}</a:t>
            </a:r>
          </a:p>
          <a:p>
            <a:r>
              <a:rPr lang="en-US" altLang="ko-KR" sz="1600" b="1">
                <a:solidFill>
                  <a:srgbClr val="002060"/>
                </a:solidFill>
              </a:rPr>
              <a:t>req = urllib.request.Request('</a:t>
            </a:r>
            <a:r>
              <a:rPr lang="ko-KR" altLang="en-US" sz="1600" b="1">
                <a:solidFill>
                  <a:srgbClr val="002060"/>
                </a:solidFill>
              </a:rPr>
              <a:t>요청 </a:t>
            </a:r>
            <a:r>
              <a:rPr lang="en-US" altLang="ko-KR" sz="1600" b="1">
                <a:solidFill>
                  <a:srgbClr val="002060"/>
                </a:solidFill>
              </a:rPr>
              <a:t>URL', headers = hdr)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227" y="2142821"/>
            <a:ext cx="6086475" cy="18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hlinkClick r:id="rId3"/>
              </a:rPr>
              <a:t>https</a:t>
            </a:r>
            <a:r>
              <a:rPr lang="en-US" altLang="ko-KR" sz="1800">
                <a:hlinkClick r:id="rId3"/>
              </a:rPr>
              <a:t>://</a:t>
            </a:r>
            <a:r>
              <a:rPr lang="en-US" altLang="ko-KR" sz="1800" smtClean="0">
                <a:hlinkClick r:id="rId3"/>
              </a:rPr>
              <a:t>movie.daum.net/moviedb/grade?movieId=133855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 </a:t>
            </a:r>
            <a:r>
              <a:rPr lang="ko-KR" altLang="en-US" sz="1800" dirty="0" smtClean="0"/>
              <a:t>박스 오피스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위 </a:t>
            </a:r>
            <a:r>
              <a:rPr lang="en-US" altLang="ko-KR" sz="1800" dirty="0" smtClean="0"/>
              <a:t>~ 5</a:t>
            </a:r>
            <a:r>
              <a:rPr lang="ko-KR" altLang="en-US" sz="1800" dirty="0" smtClean="0"/>
              <a:t>위 영화제목하고 평점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내용을 </a:t>
            </a:r>
            <a:r>
              <a:rPr lang="en-US" altLang="ko-KR" sz="1800" dirty="0" smtClean="0"/>
              <a:t>10</a:t>
            </a:r>
            <a:r>
              <a:rPr lang="ko-KR" altLang="en-US" sz="1800" dirty="0" err="1" smtClean="0"/>
              <a:t>개씩만추출하여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출력하는 웹 </a:t>
            </a:r>
            <a:r>
              <a:rPr lang="ko-KR" altLang="en-US" sz="1800" dirty="0" err="1"/>
              <a:t>크롤링</a:t>
            </a:r>
            <a:r>
              <a:rPr lang="ko-KR" altLang="en-US" sz="1800" dirty="0"/>
              <a:t> 소스를 구현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평점이 있더라도 </a:t>
            </a:r>
            <a:r>
              <a:rPr lang="ko-KR" altLang="en-US" sz="1800" dirty="0" err="1"/>
              <a:t>댓글이</a:t>
            </a:r>
            <a:r>
              <a:rPr lang="ko-KR" altLang="en-US" sz="1800" dirty="0"/>
              <a:t> 비어있는 것은 제외합니다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685" y="3305674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7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공공데이터포털 사이트에서 서울시 버스 정보와 버스 위치 정보 읽어오기 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Open API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700" dirty="0"/>
              <a:t>공개 </a:t>
            </a:r>
            <a:r>
              <a:rPr lang="en-US" altLang="ko-KR" sz="1700" dirty="0"/>
              <a:t>API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700" dirty="0"/>
              <a:t>누구나 사용할 수 있도록 공개된 </a:t>
            </a:r>
            <a:r>
              <a:rPr lang="en-US" altLang="ko-KR" sz="1700" dirty="0"/>
              <a:t>API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700" dirty="0"/>
              <a:t>주로 </a:t>
            </a:r>
            <a:r>
              <a:rPr lang="en-US" altLang="ko-KR" sz="1700" dirty="0"/>
              <a:t>Rest API </a:t>
            </a:r>
            <a:r>
              <a:rPr lang="ko-KR" altLang="en-US" sz="1700" dirty="0"/>
              <a:t>기술을 </a:t>
            </a:r>
            <a:r>
              <a:rPr lang="ko-KR" altLang="en-US" sz="1700" dirty="0" smtClean="0"/>
              <a:t>많이 사용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Rest API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600" dirty="0"/>
              <a:t>Representational State Transfer API</a:t>
            </a:r>
            <a:r>
              <a:rPr lang="ko-KR" altLang="en-US" sz="1600" dirty="0"/>
              <a:t>의 약자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600" dirty="0"/>
              <a:t>HTTP </a:t>
            </a:r>
            <a:r>
              <a:rPr lang="ko-KR" altLang="en-US" sz="1600" dirty="0"/>
              <a:t>프로토콜을 통해서 정보를 제공하는 함수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실질적인 </a:t>
            </a:r>
            <a:r>
              <a:rPr lang="en-US" altLang="ko-KR" sz="1600" dirty="0"/>
              <a:t>API </a:t>
            </a:r>
            <a:r>
              <a:rPr lang="ko-KR" altLang="en-US" sz="1600" dirty="0"/>
              <a:t>사용은 정해진 구조의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일반적으로 </a:t>
            </a:r>
            <a:r>
              <a:rPr lang="en-US" altLang="ko-KR" sz="1800" dirty="0"/>
              <a:t>XML, JSON</a:t>
            </a:r>
            <a:r>
              <a:rPr lang="ko-KR" altLang="en-US" sz="1800" dirty="0"/>
              <a:t>의 형태로 응답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http://www.data.go.kr/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7141" y="5676191"/>
            <a:ext cx="10587790" cy="868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http://ws.bus.go.kr/api/rest/busRouteInfo/getBusRouteList?serviceKey=</a:t>
            </a:r>
            <a:r>
              <a:rPr lang="ko-KR" altLang="en-US" sz="1600" b="1" dirty="0">
                <a:solidFill>
                  <a:srgbClr val="002060"/>
                </a:solidFill>
              </a:rPr>
              <a:t>인증키</a:t>
            </a:r>
            <a:r>
              <a:rPr lang="en-US" altLang="ko-KR" sz="1600" b="1" dirty="0">
                <a:solidFill>
                  <a:srgbClr val="002060"/>
                </a:solidFill>
              </a:rPr>
              <a:t>&amp;</a:t>
            </a:r>
            <a:r>
              <a:rPr lang="en-US" altLang="ko-KR" sz="1600" b="1" dirty="0" err="1">
                <a:solidFill>
                  <a:srgbClr val="002060"/>
                </a:solidFill>
              </a:rPr>
              <a:t>strSrch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버스번호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busRouteId</a:t>
            </a:r>
            <a:r>
              <a:rPr lang="ko-KR" altLang="en-US" sz="1600" b="1" dirty="0">
                <a:solidFill>
                  <a:srgbClr val="002060"/>
                </a:solidFill>
              </a:rPr>
              <a:t>에는 버스 노선 정보를 요청하고 받아온 </a:t>
            </a:r>
            <a:r>
              <a:rPr lang="en-US" altLang="ko-KR" sz="1600" b="1" dirty="0">
                <a:solidFill>
                  <a:srgbClr val="002060"/>
                </a:solidFill>
              </a:rPr>
              <a:t>XML </a:t>
            </a:r>
            <a:r>
              <a:rPr lang="ko-KR" altLang="en-US" sz="1600" b="1" dirty="0">
                <a:solidFill>
                  <a:srgbClr val="002060"/>
                </a:solidFill>
              </a:rPr>
              <a:t>문서를 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스크래핑하여</a:t>
            </a:r>
            <a:r>
              <a:rPr lang="ko-KR" altLang="en-US" sz="1600" b="1" dirty="0">
                <a:solidFill>
                  <a:srgbClr val="002060"/>
                </a:solidFill>
              </a:rPr>
              <a:t> 추출한 </a:t>
            </a:r>
            <a:r>
              <a:rPr lang="en-US" altLang="ko-KR" sz="1600" b="1" dirty="0" err="1">
                <a:solidFill>
                  <a:srgbClr val="002060"/>
                </a:solidFill>
              </a:rPr>
              <a:t>busRouteId</a:t>
            </a:r>
            <a:r>
              <a:rPr lang="ko-KR" altLang="en-US" sz="1600" b="1" dirty="0">
                <a:solidFill>
                  <a:srgbClr val="002060"/>
                </a:solidFill>
              </a:rPr>
              <a:t>를 사용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http://ws.bus.go.kr/api/rest/busRouteInfo/getStaionByRoute?ServiceKey= </a:t>
            </a:r>
            <a:r>
              <a:rPr lang="ko-KR" altLang="en-US" sz="1600" b="1" dirty="0">
                <a:solidFill>
                  <a:srgbClr val="002060"/>
                </a:solidFill>
              </a:rPr>
              <a:t>인증키</a:t>
            </a:r>
            <a:r>
              <a:rPr lang="en-US" altLang="ko-KR" sz="1600" b="1" dirty="0">
                <a:solidFill>
                  <a:srgbClr val="002060"/>
                </a:solidFill>
              </a:rPr>
              <a:t>&amp;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busRouteId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=100100057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10" y="4387073"/>
            <a:ext cx="8091488" cy="10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1" y="825272"/>
            <a:ext cx="11652864" cy="504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서울열린데이터광장에서</a:t>
            </a:r>
            <a:r>
              <a:rPr lang="ko-KR" altLang="en-US" sz="1800" b="1" dirty="0"/>
              <a:t> 서울시 청소년수련관 강좌 정보 </a:t>
            </a:r>
            <a:r>
              <a:rPr lang="ko-KR" altLang="en-US" sz="1800" b="1" dirty="0" smtClean="0"/>
              <a:t>읽어오기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서울시 </a:t>
            </a:r>
            <a:r>
              <a:rPr lang="ko-KR" altLang="en-US" sz="1800" dirty="0"/>
              <a:t>청소년 강좌정보를 얻기 위해 </a:t>
            </a:r>
            <a:r>
              <a:rPr lang="en-US" altLang="ko-KR" sz="1800" dirty="0"/>
              <a:t>Open API</a:t>
            </a:r>
            <a:r>
              <a:rPr lang="ko-KR" altLang="en-US" sz="1800" dirty="0"/>
              <a:t>에 대한 인증키 </a:t>
            </a:r>
            <a:r>
              <a:rPr lang="ko-KR" altLang="en-US" sz="1800" dirty="0" smtClean="0"/>
              <a:t>신청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XML </a:t>
            </a:r>
            <a:r>
              <a:rPr lang="ko-KR" altLang="en-US" sz="1800" dirty="0"/>
              <a:t>형식으로 </a:t>
            </a:r>
            <a:r>
              <a:rPr lang="en-US" altLang="ko-KR" sz="1800" dirty="0"/>
              <a:t>100</a:t>
            </a:r>
            <a:r>
              <a:rPr lang="ko-KR" altLang="en-US" sz="1800" dirty="0"/>
              <a:t>개의 정보를 요청하는 내용으로 구성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http://openapi.seoul.go.kr:8088/</a:t>
            </a:r>
            <a:r>
              <a:rPr lang="ko-KR" altLang="en-US" sz="1800" dirty="0"/>
              <a:t>인증키</a:t>
            </a:r>
            <a:r>
              <a:rPr lang="en-US" altLang="ko-KR" sz="1800" dirty="0"/>
              <a:t>/xml/</a:t>
            </a:r>
            <a:r>
              <a:rPr lang="en-US" altLang="ko-KR" sz="1800" dirty="0" err="1"/>
              <a:t>LampScpgmtb</a:t>
            </a:r>
            <a:r>
              <a:rPr lang="en-US" altLang="ko-KR" sz="1800" dirty="0"/>
              <a:t>/1/100/ 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1183" y="1652165"/>
            <a:ext cx="9502346" cy="334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002060"/>
                </a:solidFill>
              </a:rPr>
              <a:t>http://openapi.seoul.go.kr:8088/</a:t>
            </a:r>
            <a:r>
              <a:rPr lang="ko-KR" altLang="en-US" sz="1600" b="1">
                <a:solidFill>
                  <a:srgbClr val="002060"/>
                </a:solidFill>
              </a:rPr>
              <a:t>인증키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타입명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서비스명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시작인덱스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마지막인덱스</a:t>
            </a:r>
            <a:r>
              <a:rPr lang="en-US" altLang="ko-KR" sz="1600" b="1">
                <a:solidFill>
                  <a:srgbClr val="002060"/>
                </a:solidFill>
              </a:rPr>
              <a:t>/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83" y="2293034"/>
            <a:ext cx="7841730" cy="23097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1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포털사이트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블로그</a:t>
            </a:r>
            <a:r>
              <a:rPr lang="ko-KR" altLang="en-US" sz="1800" b="1" dirty="0"/>
              <a:t> 글 검색하여 </a:t>
            </a:r>
            <a:r>
              <a:rPr lang="ko-KR" altLang="en-US" sz="1800" b="1" dirty="0" smtClean="0"/>
              <a:t>읽어오기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포털사이트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블로그</a:t>
            </a:r>
            <a:r>
              <a:rPr lang="ko-KR" altLang="en-US" sz="1800" dirty="0"/>
              <a:t> 글 검색하여 읽어오기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https://developers.naver.com/main &gt; Documents </a:t>
            </a:r>
            <a:r>
              <a:rPr lang="ko-KR" altLang="en-US" sz="1800" dirty="0"/>
              <a:t>메뉴 </a:t>
            </a:r>
            <a:r>
              <a:rPr lang="en-US" altLang="ko-KR" sz="1800" dirty="0"/>
              <a:t>&gt; </a:t>
            </a:r>
            <a:r>
              <a:rPr lang="ko-KR" altLang="en-US" sz="1800" dirty="0"/>
              <a:t>검색 메뉴 선택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https://developers.naver.com/docs/search/blog/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Client ID</a:t>
            </a:r>
            <a:r>
              <a:rPr lang="ko-KR" altLang="en-US" sz="1800" dirty="0"/>
              <a:t>와 </a:t>
            </a:r>
            <a:r>
              <a:rPr lang="en-US" altLang="ko-KR" sz="1800" dirty="0"/>
              <a:t>Client Secret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부여받음</a:t>
            </a:r>
            <a:r>
              <a:rPr lang="ko-KR" altLang="en-US" sz="1800" dirty="0"/>
              <a:t> </a:t>
            </a:r>
            <a:r>
              <a:rPr lang="en-US" altLang="ko-KR" sz="1800" dirty="0"/>
              <a:t>-</a:t>
            </a:r>
            <a:r>
              <a:rPr lang="ko-KR" altLang="en-US" sz="1800" dirty="0"/>
              <a:t>애플리케이션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사용 </a:t>
            </a:r>
            <a:r>
              <a:rPr lang="en-US" altLang="ko-KR" sz="1800" dirty="0"/>
              <a:t>API, </a:t>
            </a:r>
            <a:r>
              <a:rPr lang="ko-KR" altLang="en-US" sz="1800" dirty="0"/>
              <a:t>비 로그인 오픈 </a:t>
            </a:r>
            <a:r>
              <a:rPr lang="en-US" altLang="ko-KR" sz="1800" dirty="0"/>
              <a:t>API </a:t>
            </a:r>
            <a:r>
              <a:rPr lang="ko-KR" altLang="en-US" sz="1800" dirty="0"/>
              <a:t>신청에 대한 정보 입력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포털사이트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블로그</a:t>
            </a:r>
            <a:r>
              <a:rPr lang="ko-KR" altLang="en-US" sz="1800" dirty="0"/>
              <a:t> 검색 </a:t>
            </a:r>
            <a:r>
              <a:rPr lang="en-US" altLang="ko-KR" sz="1800" dirty="0"/>
              <a:t>Rest API URL </a:t>
            </a:r>
            <a:r>
              <a:rPr lang="ko-KR" altLang="en-US" sz="1800" dirty="0"/>
              <a:t>문자열</a:t>
            </a:r>
            <a:r>
              <a:rPr lang="en-US" altLang="ko-KR" sz="1800" dirty="0"/>
              <a:t>, Query </a:t>
            </a:r>
            <a:r>
              <a:rPr lang="ko-KR" altLang="en-US" sz="1800" dirty="0"/>
              <a:t>문자열 구성 정보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https://openapi.n****.com/v1/search/blog.xml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https://openapi.n****.com/v1/search/blog.json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Query</a:t>
            </a:r>
            <a:r>
              <a:rPr lang="ko-KR" altLang="en-US" sz="1800" dirty="0"/>
              <a:t>요청변수 </a:t>
            </a:r>
            <a:r>
              <a:rPr lang="en-US" altLang="ko-KR" sz="1800" dirty="0"/>
              <a:t>- </a:t>
            </a:r>
            <a:r>
              <a:rPr lang="ko-KR" altLang="en-US" sz="1800" dirty="0"/>
              <a:t>검색을 원하는 문자열</a:t>
            </a:r>
            <a:r>
              <a:rPr lang="en-US" altLang="ko-KR" sz="1800" dirty="0"/>
              <a:t>, UTF-8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인코딩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Display </a:t>
            </a:r>
            <a:r>
              <a:rPr lang="ko-KR" altLang="en-US" sz="1800" dirty="0"/>
              <a:t>요청변수 </a:t>
            </a:r>
            <a:r>
              <a:rPr lang="en-US" altLang="ko-KR" sz="1800" dirty="0"/>
              <a:t>- </a:t>
            </a:r>
            <a:r>
              <a:rPr lang="ko-KR" altLang="en-US" sz="1800" dirty="0"/>
              <a:t>검색 결과 출력 건수 지정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78183" y="4569286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</a:t>
            </a:r>
            <a:r>
              <a:rPr lang="ko-KR" altLang="en-US" sz="1600" dirty="0"/>
              <a:t>에 </a:t>
            </a:r>
            <a:r>
              <a:rPr lang="en-US" altLang="ko-KR" sz="1600" dirty="0"/>
              <a:t>query data</a:t>
            </a:r>
            <a:r>
              <a:rPr lang="ko-KR" altLang="en-US" sz="1600" dirty="0"/>
              <a:t>가 들어간다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링크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북마크가</a:t>
            </a:r>
            <a:r>
              <a:rPr lang="ko-KR" altLang="en-US" sz="1600" dirty="0"/>
              <a:t> 불가능하다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데이터 길이에 제한이 없다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</a:t>
            </a:r>
            <a:r>
              <a:rPr lang="ko-KR" altLang="en-US" sz="1600" dirty="0"/>
              <a:t>을 가지지 않으므로 주로 중요한 데이터를 다룰 때 사용한다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요청 바디에 따로 담겨서 전달되므로 요청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문자열에서는 볼 수 없음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4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HTML(Hypertext </a:t>
            </a:r>
            <a:r>
              <a:rPr lang="en-US" altLang="ko-KR" sz="1800" b="1" dirty="0"/>
              <a:t>markup </a:t>
            </a:r>
            <a:r>
              <a:rPr lang="en-US" altLang="ko-KR" sz="1800" b="1" dirty="0" smtClean="0"/>
              <a:t>language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웹페이지를</a:t>
            </a:r>
            <a:r>
              <a:rPr lang="ko-KR" altLang="en-US" sz="1600" dirty="0"/>
              <a:t> 작성하는데 사용되는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태그로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</a:t>
            </a:r>
            <a:r>
              <a:rPr lang="en-US" altLang="ko-KR" sz="1600" dirty="0"/>
              <a:t>(element)</a:t>
            </a:r>
            <a:r>
              <a:rPr lang="ko-KR" altLang="en-US" sz="1600" dirty="0"/>
              <a:t>를 만든다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5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9061</TotalTime>
  <Words>6238</Words>
  <Application>Microsoft Office PowerPoint</Application>
  <PresentationFormat>와이드스크린</PresentationFormat>
  <Paragraphs>1433</Paragraphs>
  <Slides>77</Slides>
  <Notes>77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3" baseType="lpstr">
      <vt:lpstr>JBold</vt:lpstr>
      <vt:lpstr>맑은 고딕</vt:lpstr>
      <vt:lpstr>옥션고딕 M</vt:lpstr>
      <vt:lpstr>Arial</vt:lpstr>
      <vt:lpstr>Wingdings</vt:lpstr>
      <vt:lpstr>Office 테마</vt:lpstr>
      <vt:lpstr>PowerPoint 프레젠테이션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PowerPoint 프레젠테이션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Selenium </vt:lpstr>
      <vt:lpstr>Selenium </vt:lpstr>
      <vt:lpstr>Selenium </vt:lpstr>
      <vt:lpstr>Scrapy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Selenium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Scrapy</vt:lpstr>
      <vt:lpstr>Scrapy</vt:lpstr>
      <vt:lpstr>Scrapy</vt:lpstr>
      <vt:lpstr>Scrapy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student</cp:lastModifiedBy>
  <cp:revision>1290</cp:revision>
  <dcterms:created xsi:type="dcterms:W3CDTF">2018-11-04T06:36:08Z</dcterms:created>
  <dcterms:modified xsi:type="dcterms:W3CDTF">2019-12-24T07:49:43Z</dcterms:modified>
</cp:coreProperties>
</file>