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81" r:id="rId8"/>
    <p:sldId id="279" r:id="rId9"/>
    <p:sldId id="280" r:id="rId10"/>
    <p:sldId id="276" r:id="rId11"/>
    <p:sldId id="274" r:id="rId12"/>
    <p:sldId id="277" r:id="rId13"/>
    <p:sldId id="263" r:id="rId14"/>
    <p:sldId id="265" r:id="rId15"/>
    <p:sldId id="266" r:id="rId16"/>
    <p:sldId id="267" r:id="rId17"/>
    <p:sldId id="268" r:id="rId18"/>
    <p:sldId id="269" r:id="rId19"/>
    <p:sldId id="270" r:id="rId20"/>
    <p:sldId id="271" r:id="rId21"/>
    <p:sldId id="272" r:id="rId22"/>
    <p:sldId id="273" r:id="rId23"/>
    <p:sldId id="293" r:id="rId24"/>
    <p:sldId id="292" r:id="rId25"/>
    <p:sldId id="282" r:id="rId26"/>
    <p:sldId id="283" r:id="rId27"/>
    <p:sldId id="284" r:id="rId28"/>
    <p:sldId id="285" r:id="rId29"/>
    <p:sldId id="286" r:id="rId30"/>
    <p:sldId id="287" r:id="rId31"/>
    <p:sldId id="288" r:id="rId32"/>
    <p:sldId id="289" r:id="rId33"/>
    <p:sldId id="290" r:id="rId34"/>
    <p:sldId id="291" r:id="rId35"/>
    <p:sldId id="264" r:id="rId36"/>
    <p:sldId id="27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203"/>
    <p:restoredTop sz="72589"/>
  </p:normalViewPr>
  <p:slideViewPr>
    <p:cSldViewPr snapToGrid="0" snapToObjects="1">
      <p:cViewPr varScale="1">
        <p:scale>
          <a:sx n="36" d="100"/>
          <a:sy n="36" d="100"/>
        </p:scale>
        <p:origin x="216"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E53CD-CFF6-2240-9548-1779C2DE638E}" type="datetimeFigureOut">
              <a:rPr lang="en-US" smtClean="0"/>
              <a:t>5/24/17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D3BE4-04E3-FE40-A257-03A54B7165EB}" type="slidenum">
              <a:rPr lang="en-US" smtClean="0"/>
              <a:t>‹#›</a:t>
            </a:fld>
            <a:endParaRPr lang="en-US"/>
          </a:p>
        </p:txBody>
      </p:sp>
    </p:spTree>
    <p:extLst>
      <p:ext uri="{BB962C8B-B14F-4D97-AF65-F5344CB8AC3E}">
        <p14:creationId xmlns:p14="http://schemas.microsoft.com/office/powerpoint/2010/main" val="149591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As ecommerce grows, so does the quantity of products available online.</a:t>
            </a:r>
          </a:p>
          <a:p>
            <a:pPr marL="171450" indent="-171450">
              <a:buFontTx/>
              <a:buChar char="-"/>
            </a:pPr>
            <a:r>
              <a:rPr lang="en-US" dirty="0" err="1" smtClean="0"/>
              <a:t>Blogshops</a:t>
            </a:r>
            <a:r>
              <a:rPr lang="en-US" dirty="0" smtClean="0"/>
              <a:t>, which have less quantity, can afford to rely</a:t>
            </a:r>
            <a:r>
              <a:rPr lang="en-US" baseline="0" dirty="0" smtClean="0"/>
              <a:t> on human input to manually </a:t>
            </a:r>
            <a:r>
              <a:rPr lang="en-US" baseline="0" dirty="0" err="1" smtClean="0"/>
              <a:t>categorise</a:t>
            </a:r>
            <a:r>
              <a:rPr lang="en-US" baseline="0" dirty="0" smtClean="0"/>
              <a:t> their products.</a:t>
            </a:r>
          </a:p>
          <a:p>
            <a:pPr marL="171450" indent="-171450">
              <a:buFontTx/>
              <a:buChar char="-"/>
            </a:pPr>
            <a:r>
              <a:rPr lang="en-US" baseline="0" dirty="0" smtClean="0"/>
              <a:t>However, stores with huge quantities of clothes are still largely depending on human input </a:t>
            </a:r>
            <a:r>
              <a:rPr lang="en-US" baseline="0" dirty="0" err="1" smtClean="0"/>
              <a:t>eg</a:t>
            </a:r>
            <a:r>
              <a:rPr lang="en-US" baseline="0" dirty="0" smtClean="0"/>
              <a:t>. Data entry companies to </a:t>
            </a:r>
            <a:r>
              <a:rPr lang="en-US" baseline="0" dirty="0" err="1" smtClean="0"/>
              <a:t>categorise</a:t>
            </a:r>
            <a:r>
              <a:rPr lang="en-US" baseline="0" dirty="0" smtClean="0"/>
              <a:t> their products.</a:t>
            </a:r>
          </a:p>
          <a:p>
            <a:pPr marL="171450" indent="-171450">
              <a:buFontTx/>
              <a:buChar char="-"/>
            </a:pPr>
            <a:r>
              <a:rPr lang="en-US" baseline="0" dirty="0" smtClean="0"/>
              <a:t>It is a tiresome job and might be prone to human error. </a:t>
            </a:r>
            <a:endParaRPr lang="en-US" dirty="0" smtClean="0"/>
          </a:p>
          <a:p>
            <a:endParaRPr lang="en-US" dirty="0"/>
          </a:p>
        </p:txBody>
      </p:sp>
      <p:sp>
        <p:nvSpPr>
          <p:cNvPr id="4" name="Slide Number Placeholder 3"/>
          <p:cNvSpPr>
            <a:spLocks noGrp="1"/>
          </p:cNvSpPr>
          <p:nvPr>
            <p:ph type="sldNum" sz="quarter" idx="10"/>
          </p:nvPr>
        </p:nvSpPr>
        <p:spPr/>
        <p:txBody>
          <a:bodyPr/>
          <a:lstStyle/>
          <a:p>
            <a:fld id="{BA0D3BE4-04E3-FE40-A257-03A54B7165EB}" type="slidenum">
              <a:rPr lang="en-US" smtClean="0"/>
              <a:t>2</a:t>
            </a:fld>
            <a:endParaRPr lang="en-US"/>
          </a:p>
        </p:txBody>
      </p:sp>
    </p:spTree>
    <p:extLst>
      <p:ext uri="{BB962C8B-B14F-4D97-AF65-F5344CB8AC3E}">
        <p14:creationId xmlns:p14="http://schemas.microsoft.com/office/powerpoint/2010/main" val="217908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D3BE4-04E3-FE40-A257-03A54B7165EB}" type="slidenum">
              <a:rPr lang="en-US" smtClean="0"/>
              <a:t>22</a:t>
            </a:fld>
            <a:endParaRPr lang="en-US"/>
          </a:p>
        </p:txBody>
      </p:sp>
    </p:spTree>
    <p:extLst>
      <p:ext uri="{BB962C8B-B14F-4D97-AF65-F5344CB8AC3E}">
        <p14:creationId xmlns:p14="http://schemas.microsoft.com/office/powerpoint/2010/main" val="1454124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A0D3BE4-04E3-FE40-A257-03A54B7165EB}" type="slidenum">
              <a:rPr lang="en-US" smtClean="0"/>
              <a:t>23</a:t>
            </a:fld>
            <a:endParaRPr lang="en-US"/>
          </a:p>
        </p:txBody>
      </p:sp>
    </p:spTree>
    <p:extLst>
      <p:ext uri="{BB962C8B-B14F-4D97-AF65-F5344CB8AC3E}">
        <p14:creationId xmlns:p14="http://schemas.microsoft.com/office/powerpoint/2010/main" val="1998153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A0D3BE4-04E3-FE40-A257-03A54B7165EB}" type="slidenum">
              <a:rPr lang="en-US" smtClean="0"/>
              <a:t>24</a:t>
            </a:fld>
            <a:endParaRPr lang="en-US"/>
          </a:p>
        </p:txBody>
      </p:sp>
    </p:spTree>
    <p:extLst>
      <p:ext uri="{BB962C8B-B14F-4D97-AF65-F5344CB8AC3E}">
        <p14:creationId xmlns:p14="http://schemas.microsoft.com/office/powerpoint/2010/main" val="137084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D3BE4-04E3-FE40-A257-03A54B7165EB}" type="slidenum">
              <a:rPr lang="en-US" smtClean="0"/>
              <a:t>3</a:t>
            </a:fld>
            <a:endParaRPr lang="en-US"/>
          </a:p>
        </p:txBody>
      </p:sp>
    </p:spTree>
    <p:extLst>
      <p:ext uri="{BB962C8B-B14F-4D97-AF65-F5344CB8AC3E}">
        <p14:creationId xmlns:p14="http://schemas.microsoft.com/office/powerpoint/2010/main" val="1636288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BMP images are smaller in size and will take a shorter time to run.</a:t>
            </a:r>
          </a:p>
          <a:p>
            <a:r>
              <a:rPr lang="en-US" dirty="0" smtClean="0"/>
              <a:t>Purpose of grayscale: 1 channel is used rather than 3 channels for RGB. Results are more accurate when </a:t>
            </a:r>
            <a:r>
              <a:rPr lang="en-US" dirty="0" err="1" smtClean="0"/>
              <a:t>colour</a:t>
            </a:r>
            <a:r>
              <a:rPr lang="en-US" dirty="0" smtClean="0"/>
              <a:t> is omitted and focus is on shape.</a:t>
            </a:r>
            <a:endParaRPr lang="en-US" dirty="0"/>
          </a:p>
        </p:txBody>
      </p:sp>
      <p:sp>
        <p:nvSpPr>
          <p:cNvPr id="4" name="Slide Number Placeholder 3"/>
          <p:cNvSpPr>
            <a:spLocks noGrp="1"/>
          </p:cNvSpPr>
          <p:nvPr>
            <p:ph type="sldNum" sz="quarter" idx="10"/>
          </p:nvPr>
        </p:nvSpPr>
        <p:spPr/>
        <p:txBody>
          <a:bodyPr/>
          <a:lstStyle/>
          <a:p>
            <a:fld id="{BA0D3BE4-04E3-FE40-A257-03A54B7165EB}" type="slidenum">
              <a:rPr lang="en-US" smtClean="0"/>
              <a:t>6</a:t>
            </a:fld>
            <a:endParaRPr lang="en-US"/>
          </a:p>
        </p:txBody>
      </p:sp>
    </p:spTree>
    <p:extLst>
      <p:ext uri="{BB962C8B-B14F-4D97-AF65-F5344CB8AC3E}">
        <p14:creationId xmlns:p14="http://schemas.microsoft.com/office/powerpoint/2010/main" val="1505174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r>
              <a:rPr lang="en-US" sz="1200" b="1" kern="1200" dirty="0" smtClean="0">
                <a:solidFill>
                  <a:schemeClr val="tx1"/>
                </a:solidFill>
                <a:latin typeface="+mn-lt"/>
                <a:ea typeface="+mn-ea"/>
                <a:cs typeface="+mn-cs"/>
              </a:rPr>
              <a:t>1) Deeper and Wider: </a:t>
            </a:r>
            <a:r>
              <a:rPr lang="en-US" sz="1200" b="0" kern="1200" dirty="0" smtClean="0">
                <a:solidFill>
                  <a:schemeClr val="tx1"/>
                </a:solidFill>
                <a:latin typeface="+mn-lt"/>
                <a:ea typeface="+mn-ea"/>
                <a:cs typeface="+mn-cs"/>
              </a:rPr>
              <a:t>Larger datasets can be fit better than others. The information that each layer learns is so rich that information in high level layer is more abstract and discriminate, and this is very important for image classification. For smaller datasets, </a:t>
            </a:r>
            <a:r>
              <a:rPr lang="en-US" sz="1200" kern="1200" dirty="0" smtClean="0">
                <a:solidFill>
                  <a:schemeClr val="tx1"/>
                </a:solidFill>
                <a:latin typeface="+mn-lt"/>
                <a:ea typeface="+mn-ea"/>
                <a:cs typeface="+mn-cs"/>
              </a:rPr>
              <a:t>we can fine tune the </a:t>
            </a:r>
            <a:r>
              <a:rPr lang="en-US" sz="1200" kern="1200" dirty="0" err="1" smtClean="0">
                <a:solidFill>
                  <a:schemeClr val="tx1"/>
                </a:solidFill>
                <a:latin typeface="+mn-lt"/>
                <a:ea typeface="+mn-ea"/>
                <a:cs typeface="+mn-cs"/>
              </a:rPr>
              <a:t>pretrain</a:t>
            </a:r>
            <a:r>
              <a:rPr lang="en-US" sz="1200" kern="1200" dirty="0" smtClean="0">
                <a:solidFill>
                  <a:schemeClr val="tx1"/>
                </a:solidFill>
                <a:latin typeface="+mn-lt"/>
                <a:ea typeface="+mn-ea"/>
                <a:cs typeface="+mn-cs"/>
              </a:rPr>
              <a:t>-model that others have trained to fit our datasets.</a:t>
            </a:r>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2) Batch Normalization: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This is a</a:t>
            </a:r>
            <a:r>
              <a:rPr lang="en-US" sz="1200" b="0" kern="1200" dirty="0" smtClean="0">
                <a:solidFill>
                  <a:schemeClr val="tx1"/>
                </a:solidFill>
                <a:latin typeface="+mn-lt"/>
                <a:ea typeface="+mn-ea"/>
                <a:cs typeface="+mn-cs"/>
              </a:rPr>
              <a:t> very powerful trick for training networks. It can decrease internal covariate shift, and also gradient vanish. This can make the transformation from data to label more stable.</a:t>
            </a:r>
          </a:p>
          <a:p>
            <a:r>
              <a:rPr lang="en-US" sz="1200" b="1" kern="1200" dirty="0" smtClean="0">
                <a:solidFill>
                  <a:schemeClr val="tx1"/>
                </a:solidFill>
                <a:latin typeface="+mn-lt"/>
                <a:ea typeface="+mn-ea"/>
                <a:cs typeface="+mn-cs"/>
              </a:rPr>
              <a:t>3) Factorization:</a:t>
            </a:r>
            <a:r>
              <a:rPr lang="en-US" sz="1200" b="0" kern="1200" dirty="0" smtClean="0">
                <a:solidFill>
                  <a:schemeClr val="tx1"/>
                </a:solidFill>
                <a:latin typeface="+mn-lt"/>
                <a:ea typeface="+mn-ea"/>
                <a:cs typeface="+mn-cs"/>
              </a:rPr>
              <a:t> Factorization makes the number of parameters less and speeds up the training process, also avoids </a:t>
            </a:r>
            <a:r>
              <a:rPr lang="en-US" sz="1200" b="0" kern="1200" dirty="0" err="1" smtClean="0">
                <a:solidFill>
                  <a:schemeClr val="tx1"/>
                </a:solidFill>
                <a:latin typeface="+mn-lt"/>
                <a:ea typeface="+mn-ea"/>
                <a:cs typeface="+mn-cs"/>
              </a:rPr>
              <a:t>overfits</a:t>
            </a:r>
            <a:r>
              <a:rPr lang="en-US" sz="1200" b="0"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4) </a:t>
            </a:r>
            <a:r>
              <a:rPr lang="en-US" sz="1200" b="1" kern="1200" dirty="0" err="1" smtClean="0">
                <a:solidFill>
                  <a:schemeClr val="tx1"/>
                </a:solidFill>
                <a:latin typeface="+mn-lt"/>
                <a:ea typeface="+mn-ea"/>
                <a:cs typeface="+mn-cs"/>
              </a:rPr>
              <a:t>Redual</a:t>
            </a:r>
            <a:r>
              <a:rPr lang="en-US" sz="1200" b="1" kern="1200" dirty="0" smtClean="0">
                <a:solidFill>
                  <a:schemeClr val="tx1"/>
                </a:solidFill>
                <a:latin typeface="+mn-lt"/>
                <a:ea typeface="+mn-ea"/>
                <a:cs typeface="+mn-cs"/>
              </a:rPr>
              <a:t> Connection:</a:t>
            </a:r>
            <a:r>
              <a:rPr lang="en-US" sz="1200" b="0" kern="1200" dirty="0" smtClean="0">
                <a:solidFill>
                  <a:schemeClr val="tx1"/>
                </a:solidFill>
                <a:latin typeface="+mn-lt"/>
                <a:ea typeface="+mn-ea"/>
                <a:cs typeface="+mn-cs"/>
              </a:rPr>
              <a:t> We can train a 100+ layers depth networks(also 1000+ layers) in a easy way. Deeper networks are good for feature extraction.</a:t>
            </a:r>
            <a:endParaRPr dirty="0"/>
          </a:p>
        </p:txBody>
      </p:sp>
    </p:spTree>
    <p:extLst>
      <p:ext uri="{BB962C8B-B14F-4D97-AF65-F5344CB8AC3E}">
        <p14:creationId xmlns:p14="http://schemas.microsoft.com/office/powerpoint/2010/main" val="1973201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extLst>
      <p:ext uri="{BB962C8B-B14F-4D97-AF65-F5344CB8AC3E}">
        <p14:creationId xmlns:p14="http://schemas.microsoft.com/office/powerpoint/2010/main" val="200856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extLst>
      <p:ext uri="{BB962C8B-B14F-4D97-AF65-F5344CB8AC3E}">
        <p14:creationId xmlns:p14="http://schemas.microsoft.com/office/powerpoint/2010/main" val="1645523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extLst>
      <p:ext uri="{BB962C8B-B14F-4D97-AF65-F5344CB8AC3E}">
        <p14:creationId xmlns:p14="http://schemas.microsoft.com/office/powerpoint/2010/main" val="2035049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err="1" smtClean="0"/>
              <a:t>Googlenet</a:t>
            </a:r>
            <a:r>
              <a:rPr lang="en-US" dirty="0" smtClean="0"/>
              <a:t> will map out the image and detection will be done based on shapes.</a:t>
            </a:r>
          </a:p>
          <a:p>
            <a:pPr marL="228600" indent="-228600">
              <a:buAutoNum type="arabicParenR"/>
            </a:pPr>
            <a:r>
              <a:rPr lang="en-US" dirty="0" smtClean="0"/>
              <a:t>“Either Or” concept. Model will have to select the categories based on those supplied.</a:t>
            </a:r>
          </a:p>
        </p:txBody>
      </p:sp>
      <p:sp>
        <p:nvSpPr>
          <p:cNvPr id="4" name="Slide Number Placeholder 3"/>
          <p:cNvSpPr>
            <a:spLocks noGrp="1"/>
          </p:cNvSpPr>
          <p:nvPr>
            <p:ph type="sldNum" sz="quarter" idx="10"/>
          </p:nvPr>
        </p:nvSpPr>
        <p:spPr/>
        <p:txBody>
          <a:bodyPr/>
          <a:lstStyle/>
          <a:p>
            <a:fld id="{BA0D3BE4-04E3-FE40-A257-03A54B7165EB}" type="slidenum">
              <a:rPr lang="en-US" smtClean="0"/>
              <a:t>11</a:t>
            </a:fld>
            <a:endParaRPr lang="en-US"/>
          </a:p>
        </p:txBody>
      </p:sp>
    </p:spTree>
    <p:extLst>
      <p:ext uri="{BB962C8B-B14F-4D97-AF65-F5344CB8AC3E}">
        <p14:creationId xmlns:p14="http://schemas.microsoft.com/office/powerpoint/2010/main" val="1194099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dirty="0" smtClean="0"/>
              <a:t>1 channel used for Black/White</a:t>
            </a:r>
            <a:r>
              <a:rPr lang="en-US" baseline="0" dirty="0" smtClean="0"/>
              <a:t> images.</a:t>
            </a:r>
            <a:endParaRPr lang="en-US" dirty="0" smtClean="0"/>
          </a:p>
        </p:txBody>
      </p:sp>
      <p:sp>
        <p:nvSpPr>
          <p:cNvPr id="4" name="Slide Number Placeholder 3"/>
          <p:cNvSpPr>
            <a:spLocks noGrp="1"/>
          </p:cNvSpPr>
          <p:nvPr>
            <p:ph type="sldNum" sz="quarter" idx="10"/>
          </p:nvPr>
        </p:nvSpPr>
        <p:spPr/>
        <p:txBody>
          <a:bodyPr/>
          <a:lstStyle/>
          <a:p>
            <a:fld id="{BA0D3BE4-04E3-FE40-A257-03A54B7165EB}" type="slidenum">
              <a:rPr lang="en-US" smtClean="0"/>
              <a:t>12</a:t>
            </a:fld>
            <a:endParaRPr lang="en-US"/>
          </a:p>
        </p:txBody>
      </p:sp>
    </p:spTree>
    <p:extLst>
      <p:ext uri="{BB962C8B-B14F-4D97-AF65-F5344CB8AC3E}">
        <p14:creationId xmlns:p14="http://schemas.microsoft.com/office/powerpoint/2010/main" val="1432186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5/24/17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74637"/>
            <a:ext cx="109728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1" name="Shape 11"/>
          <p:cNvSpPr txBox="1">
            <a:spLocks noGrp="1"/>
          </p:cNvSpPr>
          <p:nvPr>
            <p:ph type="body" idx="1"/>
          </p:nvPr>
        </p:nvSpPr>
        <p:spPr>
          <a:xfrm>
            <a:off x="609600" y="1600201"/>
            <a:ext cx="10972800" cy="4967599"/>
          </a:xfrm>
          <a:prstGeom prst="rect">
            <a:avLst/>
          </a:prstGeom>
        </p:spPr>
        <p:txBody>
          <a:bodyPr lIns="91425" tIns="91425" rIns="91425" bIns="91425" anchor="t" anchorCtr="0"/>
          <a:lstStyle>
            <a:lvl1pPr>
              <a:spcBef>
                <a:spcPts val="0"/>
              </a:spcBef>
              <a:buSzPct val="100000"/>
              <a:defRPr sz="3200"/>
            </a:lvl1pPr>
            <a:lvl2pPr>
              <a:spcBef>
                <a:spcPts val="0"/>
              </a:spcBef>
              <a:buSzPct val="100000"/>
              <a:defRPr sz="2400"/>
            </a:lvl2pPr>
            <a:lvl3pPr>
              <a:spcBef>
                <a:spcPts val="0"/>
              </a:spcBef>
              <a:buSzPct val="100000"/>
              <a:defRPr sz="1867"/>
            </a:lvl3pPr>
            <a:lvl4pPr>
              <a:spcBef>
                <a:spcPts val="0"/>
              </a:spcBef>
              <a:buSzPct val="100000"/>
              <a:defRPr sz="1600"/>
            </a:lvl4pPr>
            <a:lvl5pPr>
              <a:spcBef>
                <a:spcPts val="0"/>
              </a:spcBef>
              <a:buSzPct val="100000"/>
              <a:defRPr sz="1467"/>
            </a:lvl5pPr>
            <a:lvl6pPr>
              <a:spcBef>
                <a:spcPts val="0"/>
              </a:spcBef>
              <a:buSzPct val="100000"/>
              <a:defRPr sz="1333"/>
            </a:lvl6pPr>
            <a:lvl7pPr>
              <a:spcBef>
                <a:spcPts val="0"/>
              </a:spcBef>
              <a:buSzPct val="100000"/>
              <a:defRPr sz="1200"/>
            </a:lvl7pPr>
            <a:lvl8pPr>
              <a:spcBef>
                <a:spcPts val="0"/>
              </a:spcBef>
              <a:buSzPct val="100000"/>
              <a:defRPr sz="1067"/>
            </a:lvl8pPr>
            <a:lvl9pPr>
              <a:spcBef>
                <a:spcPts val="0"/>
              </a:spcBef>
              <a:buSzPct val="100000"/>
              <a:defRPr sz="933"/>
            </a:lvl9pPr>
          </a:lstStyle>
          <a:p>
            <a:endParaRPr/>
          </a:p>
        </p:txBody>
      </p:sp>
    </p:spTree>
    <p:extLst>
      <p:ext uri="{BB962C8B-B14F-4D97-AF65-F5344CB8AC3E}">
        <p14:creationId xmlns:p14="http://schemas.microsoft.com/office/powerpoint/2010/main" val="233899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5/24/17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eownigel/Data-Science-Final-Project/blob/master/reader.py" TargetMode="External"/><Relationship Id="rId4" Type="http://schemas.openxmlformats.org/officeDocument/2006/relationships/hyperlink" Target="https://github.com/seownigel/Data-Science-Final-Project/blob/master/googlenet.py" TargetMode="External"/><Relationship Id="rId5" Type="http://schemas.openxmlformats.org/officeDocument/2006/relationships/hyperlink" Target="https://github.com/seownigel/Data-Science-Final-Project/blob/master/result.txt"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seownigel/Data-Science-Final-Project/blob/master/reader_colour_images.py" TargetMode="External"/><Relationship Id="rId4" Type="http://schemas.openxmlformats.org/officeDocument/2006/relationships/hyperlink" Target="https://github.com/seownigel/Data-Science-Final-Project/blob/master/googlenet_colour_images.py" TargetMode="External"/><Relationship Id="rId5" Type="http://schemas.openxmlformats.org/officeDocument/2006/relationships/hyperlink" Target="https://github.com/seownigel/Data-Science-Final-Project/blob/master/result_colour_images.txt"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eownigel/Data-Science-Final-Project/blob/master/JPG+to+BMP.ipynb" TargetMode="External"/><Relationship Id="rId4"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 recognition in fashion</a:t>
            </a:r>
            <a:endParaRPr lang="en-US" dirty="0"/>
          </a:p>
        </p:txBody>
      </p:sp>
      <p:sp>
        <p:nvSpPr>
          <p:cNvPr id="3" name="Subtitle 2"/>
          <p:cNvSpPr>
            <a:spLocks noGrp="1"/>
          </p:cNvSpPr>
          <p:nvPr>
            <p:ph type="subTitle" idx="1"/>
          </p:nvPr>
        </p:nvSpPr>
        <p:spPr/>
        <p:txBody>
          <a:bodyPr/>
          <a:lstStyle/>
          <a:p>
            <a:r>
              <a:rPr lang="en-US" dirty="0" smtClean="0"/>
              <a:t>GA Data science Final project</a:t>
            </a:r>
            <a:endParaRPr lang="en-US" dirty="0"/>
          </a:p>
          <a:p>
            <a:r>
              <a:rPr lang="en-US" i="1" dirty="0" smtClean="0"/>
              <a:t>Nigel </a:t>
            </a:r>
            <a:r>
              <a:rPr lang="en-US" i="1" dirty="0" err="1" smtClean="0"/>
              <a:t>seow</a:t>
            </a:r>
            <a:endParaRPr lang="en-US" i="1" dirty="0" smtClean="0"/>
          </a:p>
        </p:txBody>
      </p:sp>
    </p:spTree>
    <p:extLst>
      <p:ext uri="{BB962C8B-B14F-4D97-AF65-F5344CB8AC3E}">
        <p14:creationId xmlns:p14="http://schemas.microsoft.com/office/powerpoint/2010/main" val="1321546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p:nvPr/>
        </p:nvSpPr>
        <p:spPr>
          <a:xfrm>
            <a:off x="592601" y="294868"/>
            <a:ext cx="11006799" cy="1354176"/>
          </a:xfrm>
          <a:prstGeom prst="rect">
            <a:avLst/>
          </a:prstGeom>
          <a:noFill/>
          <a:ln>
            <a:noFill/>
          </a:ln>
        </p:spPr>
        <p:txBody>
          <a:bodyPr lIns="121900" tIns="121900" rIns="121900" bIns="121900" anchor="t" anchorCtr="0">
            <a:spAutoFit/>
          </a:bodyPr>
          <a:lstStyle/>
          <a:p>
            <a:r>
              <a:rPr lang="en-US" sz="3600" b="1" dirty="0" smtClean="0"/>
              <a:t>IMPLEMENTATION</a:t>
            </a:r>
          </a:p>
          <a:p>
            <a:r>
              <a:rPr lang="en" sz="3600" b="1" dirty="0" err="1" smtClean="0"/>
              <a:t>GoogLeNet</a:t>
            </a:r>
            <a:r>
              <a:rPr lang="en-US" sz="3600" b="1" dirty="0" smtClean="0"/>
              <a:t> Explained</a:t>
            </a:r>
            <a:endParaRPr lang="en" sz="3600" b="1" dirty="0"/>
          </a:p>
        </p:txBody>
      </p:sp>
      <p:sp>
        <p:nvSpPr>
          <p:cNvPr id="194" name="Shape 194"/>
          <p:cNvSpPr txBox="1"/>
          <p:nvPr/>
        </p:nvSpPr>
        <p:spPr>
          <a:xfrm>
            <a:off x="4918015" y="4539269"/>
            <a:ext cx="1905000" cy="1723508"/>
          </a:xfrm>
          <a:prstGeom prst="rect">
            <a:avLst/>
          </a:prstGeom>
          <a:noFill/>
          <a:ln w="38100" cap="flat">
            <a:solidFill>
              <a:srgbClr val="B7B7B7"/>
            </a:solidFill>
            <a:prstDash val="solid"/>
            <a:round/>
            <a:headEnd type="none" w="med" len="med"/>
            <a:tailEnd type="none" w="med" len="med"/>
          </a:ln>
        </p:spPr>
        <p:txBody>
          <a:bodyPr wrap="square" lIns="121900" tIns="121900" rIns="121900" bIns="121900" anchor="t" anchorCtr="0">
            <a:spAutoFit/>
          </a:bodyPr>
          <a:lstStyle/>
          <a:p>
            <a:r>
              <a:rPr lang="en" sz="2400" b="1" dirty="0">
                <a:solidFill>
                  <a:srgbClr val="0000FF"/>
                </a:solidFill>
              </a:rPr>
              <a:t>Convolution</a:t>
            </a:r>
          </a:p>
          <a:p>
            <a:r>
              <a:rPr lang="en" sz="2400" b="1" dirty="0">
                <a:solidFill>
                  <a:srgbClr val="FF0000"/>
                </a:solidFill>
              </a:rPr>
              <a:t>Pooling</a:t>
            </a:r>
          </a:p>
          <a:p>
            <a:r>
              <a:rPr lang="en" sz="2400" b="1" dirty="0" err="1">
                <a:solidFill>
                  <a:srgbClr val="F1C232"/>
                </a:solidFill>
              </a:rPr>
              <a:t>Softmax</a:t>
            </a:r>
            <a:endParaRPr lang="en" sz="2400" b="1" dirty="0">
              <a:solidFill>
                <a:srgbClr val="F1C232"/>
              </a:solidFill>
            </a:endParaRPr>
          </a:p>
          <a:p>
            <a:r>
              <a:rPr lang="en" sz="2400" b="1" dirty="0">
                <a:solidFill>
                  <a:srgbClr val="38761D"/>
                </a:solidFill>
              </a:rPr>
              <a:t>Other</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764" y="1649044"/>
            <a:ext cx="3451764" cy="4613733"/>
          </a:xfrm>
          <a:prstGeom prst="rect">
            <a:avLst/>
          </a:prstGeom>
        </p:spPr>
      </p:pic>
      <p:sp>
        <p:nvSpPr>
          <p:cNvPr id="3" name="TextBox 2"/>
          <p:cNvSpPr txBox="1"/>
          <p:nvPr/>
        </p:nvSpPr>
        <p:spPr>
          <a:xfrm>
            <a:off x="5870515" y="1649044"/>
            <a:ext cx="4364966" cy="2308324"/>
          </a:xfrm>
          <a:prstGeom prst="rect">
            <a:avLst/>
          </a:prstGeom>
          <a:noFill/>
        </p:spPr>
        <p:txBody>
          <a:bodyPr wrap="square" rtlCol="0">
            <a:spAutoFit/>
          </a:bodyPr>
          <a:lstStyle/>
          <a:p>
            <a:r>
              <a:rPr lang="en-US" dirty="0" smtClean="0"/>
              <a:t>- The </a:t>
            </a:r>
            <a:r>
              <a:rPr lang="en-US" dirty="0"/>
              <a:t>picture shows a part of </a:t>
            </a:r>
            <a:r>
              <a:rPr lang="en-US" dirty="0" err="1"/>
              <a:t>GoogLeNet</a:t>
            </a:r>
            <a:r>
              <a:rPr lang="en-US" dirty="0"/>
              <a:t>, also </a:t>
            </a:r>
            <a:r>
              <a:rPr lang="en-US" dirty="0" err="1"/>
              <a:t>GoogLeNet</a:t>
            </a:r>
            <a:r>
              <a:rPr lang="en-US" dirty="0"/>
              <a:t> is made of this module. We can find </a:t>
            </a:r>
            <a:r>
              <a:rPr lang="en-US" b="1" dirty="0" err="1"/>
              <a:t>softmax</a:t>
            </a:r>
            <a:r>
              <a:rPr lang="en-US" b="1" dirty="0"/>
              <a:t> </a:t>
            </a:r>
            <a:r>
              <a:rPr lang="en-US" dirty="0"/>
              <a:t>in every part of </a:t>
            </a:r>
            <a:r>
              <a:rPr lang="en-US" dirty="0" err="1"/>
              <a:t>GoogLeNet</a:t>
            </a:r>
            <a:r>
              <a:rPr lang="en-US" dirty="0"/>
              <a:t>, it is used to control parameters when we train the networks in case of the </a:t>
            </a:r>
            <a:r>
              <a:rPr lang="en-US" b="1" dirty="0"/>
              <a:t>gradient vanishing. </a:t>
            </a:r>
            <a:r>
              <a:rPr lang="en-US" dirty="0"/>
              <a:t>So with the ImageNet Datasets that is so larger, so this deeply networks can get a pretty good performance</a:t>
            </a:r>
            <a:r>
              <a:rPr lang="en-US" dirty="0" smtClean="0"/>
              <a:t>.</a:t>
            </a:r>
            <a:endParaRPr lang="en-US" dirty="0"/>
          </a:p>
        </p:txBody>
      </p:sp>
    </p:spTree>
    <p:extLst>
      <p:ext uri="{BB962C8B-B14F-4D97-AF65-F5344CB8AC3E}">
        <p14:creationId xmlns:p14="http://schemas.microsoft.com/office/powerpoint/2010/main" val="1257536837"/>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br>
              <a:rPr lang="en-US" b="1" dirty="0" smtClean="0"/>
            </a:br>
            <a:r>
              <a:rPr lang="en-US" dirty="0" smtClean="0"/>
              <a:t>Model</a:t>
            </a:r>
            <a:endParaRPr lang="en-US" dirty="0"/>
          </a:p>
        </p:txBody>
      </p:sp>
      <p:sp>
        <p:nvSpPr>
          <p:cNvPr id="3" name="Content Placeholder 2"/>
          <p:cNvSpPr>
            <a:spLocks noGrp="1"/>
          </p:cNvSpPr>
          <p:nvPr>
            <p:ph idx="1"/>
          </p:nvPr>
        </p:nvSpPr>
        <p:spPr/>
        <p:txBody>
          <a:bodyPr/>
          <a:lstStyle/>
          <a:p>
            <a:r>
              <a:rPr lang="en-US" dirty="0" smtClean="0"/>
              <a:t>Image detection/mapping</a:t>
            </a:r>
          </a:p>
          <a:p>
            <a:r>
              <a:rPr lang="en-US" dirty="0" smtClean="0"/>
              <a:t>Either this or that</a:t>
            </a:r>
          </a:p>
          <a:p>
            <a:endParaRPr lang="en-US" dirty="0" smtClean="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350" y="2097088"/>
            <a:ext cx="3810000" cy="2717800"/>
          </a:xfrm>
          <a:prstGeom prst="rect">
            <a:avLst/>
          </a:prstGeom>
        </p:spPr>
      </p:pic>
    </p:spTree>
    <p:extLst>
      <p:ext uri="{BB962C8B-B14F-4D97-AF65-F5344CB8AC3E}">
        <p14:creationId xmlns:p14="http://schemas.microsoft.com/office/powerpoint/2010/main" val="2079318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br>
              <a:rPr lang="en-US" b="1" dirty="0" smtClean="0"/>
            </a:br>
            <a:r>
              <a:rPr lang="en-US" dirty="0" smtClean="0"/>
              <a:t>Model (Black/white images)</a:t>
            </a:r>
            <a:endParaRPr lang="en-US" dirty="0"/>
          </a:p>
        </p:txBody>
      </p:sp>
      <p:sp>
        <p:nvSpPr>
          <p:cNvPr id="3" name="Content Placeholder 2"/>
          <p:cNvSpPr>
            <a:spLocks noGrp="1"/>
          </p:cNvSpPr>
          <p:nvPr>
            <p:ph idx="1"/>
          </p:nvPr>
        </p:nvSpPr>
        <p:spPr/>
        <p:txBody>
          <a:bodyPr/>
          <a:lstStyle/>
          <a:p>
            <a:r>
              <a:rPr lang="en-US" dirty="0" smtClean="0"/>
              <a:t>Reading the data using PIL and training the model. 80% training, 20% test. </a:t>
            </a:r>
            <a:r>
              <a:rPr lang="en-US" dirty="0" smtClean="0">
                <a:hlinkClick r:id="rId3"/>
              </a:rPr>
              <a:t>Github Link</a:t>
            </a:r>
            <a:r>
              <a:rPr lang="en-US" dirty="0" smtClean="0"/>
              <a:t> </a:t>
            </a:r>
          </a:p>
          <a:p>
            <a:r>
              <a:rPr lang="en-US" dirty="0" smtClean="0"/>
              <a:t>Implementation of model </a:t>
            </a:r>
            <a:r>
              <a:rPr lang="en-US" dirty="0" smtClean="0">
                <a:hlinkClick r:id="rId4"/>
              </a:rPr>
              <a:t>Github Link</a:t>
            </a:r>
            <a:endParaRPr lang="en-US" dirty="0" smtClean="0"/>
          </a:p>
          <a:p>
            <a:r>
              <a:rPr lang="en-US" dirty="0" smtClean="0"/>
              <a:t>Results: About </a:t>
            </a:r>
            <a:r>
              <a:rPr lang="en-US" dirty="0" smtClean="0">
                <a:solidFill>
                  <a:srgbClr val="FF0000"/>
                </a:solidFill>
              </a:rPr>
              <a:t>94%</a:t>
            </a:r>
            <a:r>
              <a:rPr lang="en-US" dirty="0" smtClean="0"/>
              <a:t> </a:t>
            </a:r>
            <a:r>
              <a:rPr lang="en-US" dirty="0" smtClean="0">
                <a:hlinkClick r:id="rId5"/>
              </a:rPr>
              <a:t>Github Link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88052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smtClean="0"/>
              <a:t>Results (Black/White images)</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206" y="2400300"/>
            <a:ext cx="1644650" cy="2365376"/>
          </a:xfrm>
          <a:prstGeom prst="rect">
            <a:avLst/>
          </a:prstGeom>
        </p:spPr>
      </p:pic>
      <p:sp>
        <p:nvSpPr>
          <p:cNvPr id="7" name="TextBox 6"/>
          <p:cNvSpPr txBox="1"/>
          <p:nvPr/>
        </p:nvSpPr>
        <p:spPr>
          <a:xfrm>
            <a:off x="6343650" y="2400300"/>
            <a:ext cx="3645100" cy="923330"/>
          </a:xfrm>
          <a:prstGeom prst="rect">
            <a:avLst/>
          </a:prstGeom>
          <a:noFill/>
        </p:spPr>
        <p:txBody>
          <a:bodyPr wrap="none" rtlCol="0">
            <a:spAutoFit/>
          </a:bodyPr>
          <a:lstStyle/>
          <a:p>
            <a:r>
              <a:rPr lang="en-US" dirty="0" smtClean="0"/>
              <a:t>Accuracy rate: 0.999818742275238</a:t>
            </a:r>
          </a:p>
          <a:p>
            <a:endParaRPr lang="en-US" dirty="0"/>
          </a:p>
          <a:p>
            <a:r>
              <a:rPr lang="en-US" dirty="0" smtClean="0"/>
              <a:t>SKIRT</a:t>
            </a:r>
            <a:endParaRPr lang="en-US" dirty="0"/>
          </a:p>
        </p:txBody>
      </p:sp>
    </p:spTree>
    <p:extLst>
      <p:ext uri="{BB962C8B-B14F-4D97-AF65-F5344CB8AC3E}">
        <p14:creationId xmlns:p14="http://schemas.microsoft.com/office/powerpoint/2010/main" val="7930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(Black/White 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771738" cy="923330"/>
          </a:xfrm>
          <a:prstGeom prst="rect">
            <a:avLst/>
          </a:prstGeom>
          <a:noFill/>
        </p:spPr>
        <p:txBody>
          <a:bodyPr wrap="none" rtlCol="0">
            <a:spAutoFit/>
          </a:bodyPr>
          <a:lstStyle/>
          <a:p>
            <a:r>
              <a:rPr lang="en-US" dirty="0" smtClean="0"/>
              <a:t>Accuracy rate: 0.9998509883880615</a:t>
            </a:r>
          </a:p>
          <a:p>
            <a:endParaRPr lang="en-US" dirty="0"/>
          </a:p>
          <a:p>
            <a:r>
              <a:rPr lang="en-US" dirty="0" smtClean="0"/>
              <a:t>SKIRT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181" y="2400300"/>
            <a:ext cx="1545432" cy="2494519"/>
          </a:xfrm>
          <a:prstGeom prst="rect">
            <a:avLst/>
          </a:prstGeom>
        </p:spPr>
      </p:pic>
    </p:spTree>
    <p:extLst>
      <p:ext uri="{BB962C8B-B14F-4D97-AF65-F5344CB8AC3E}">
        <p14:creationId xmlns:p14="http://schemas.microsoft.com/office/powerpoint/2010/main" val="185206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(Black/White 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771738" cy="923330"/>
          </a:xfrm>
          <a:prstGeom prst="rect">
            <a:avLst/>
          </a:prstGeom>
          <a:noFill/>
        </p:spPr>
        <p:txBody>
          <a:bodyPr wrap="none" rtlCol="0">
            <a:spAutoFit/>
          </a:bodyPr>
          <a:lstStyle/>
          <a:p>
            <a:r>
              <a:rPr lang="en-US" dirty="0" smtClean="0"/>
              <a:t>Accuracy rate</a:t>
            </a:r>
            <a:r>
              <a:rPr lang="en-US" dirty="0"/>
              <a:t>: </a:t>
            </a:r>
            <a:r>
              <a:rPr lang="en-US" dirty="0" smtClean="0"/>
              <a:t>0.9882128834724426</a:t>
            </a:r>
          </a:p>
          <a:p>
            <a:endParaRPr lang="en-US" dirty="0"/>
          </a:p>
          <a:p>
            <a:r>
              <a:rPr lang="en-US" dirty="0" smtClean="0"/>
              <a:t>DRESS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212" y="2249487"/>
            <a:ext cx="2516188" cy="3211513"/>
          </a:xfrm>
          <a:prstGeom prst="rect">
            <a:avLst/>
          </a:prstGeom>
        </p:spPr>
      </p:pic>
    </p:spTree>
    <p:extLst>
      <p:ext uri="{BB962C8B-B14F-4D97-AF65-F5344CB8AC3E}">
        <p14:creationId xmlns:p14="http://schemas.microsoft.com/office/powerpoint/2010/main" val="1975029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(Black/White 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771738" cy="923330"/>
          </a:xfrm>
          <a:prstGeom prst="rect">
            <a:avLst/>
          </a:prstGeom>
          <a:noFill/>
        </p:spPr>
        <p:txBody>
          <a:bodyPr wrap="none" rtlCol="0">
            <a:spAutoFit/>
          </a:bodyPr>
          <a:lstStyle/>
          <a:p>
            <a:r>
              <a:rPr lang="en-US" dirty="0" smtClean="0"/>
              <a:t>Accuracy rate</a:t>
            </a:r>
            <a:r>
              <a:rPr lang="en-US" dirty="0"/>
              <a:t>: </a:t>
            </a:r>
            <a:r>
              <a:rPr lang="en-US" dirty="0" smtClean="0"/>
              <a:t>0.9999974966049194</a:t>
            </a:r>
          </a:p>
          <a:p>
            <a:endParaRPr lang="en-US" dirty="0"/>
          </a:p>
          <a:p>
            <a:r>
              <a:rPr lang="en-US" dirty="0" smtClean="0"/>
              <a:t>BODYSUIT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013" y="2400301"/>
            <a:ext cx="2084387" cy="2959100"/>
          </a:xfrm>
          <a:prstGeom prst="rect">
            <a:avLst/>
          </a:prstGeom>
        </p:spPr>
      </p:pic>
    </p:spTree>
    <p:extLst>
      <p:ext uri="{BB962C8B-B14F-4D97-AF65-F5344CB8AC3E}">
        <p14:creationId xmlns:p14="http://schemas.microsoft.com/office/powerpoint/2010/main" val="659721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(Black/White 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645100" cy="923330"/>
          </a:xfrm>
          <a:prstGeom prst="rect">
            <a:avLst/>
          </a:prstGeom>
          <a:noFill/>
        </p:spPr>
        <p:txBody>
          <a:bodyPr wrap="none" rtlCol="0">
            <a:spAutoFit/>
          </a:bodyPr>
          <a:lstStyle/>
          <a:p>
            <a:r>
              <a:rPr lang="en-US" dirty="0" smtClean="0"/>
              <a:t>Accuracy rate: 0.999818742275238</a:t>
            </a:r>
          </a:p>
          <a:p>
            <a:endParaRPr lang="en-US" dirty="0"/>
          </a:p>
          <a:p>
            <a:r>
              <a:rPr lang="en-US" dirty="0" smtClean="0"/>
              <a:t>SKIRT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714" y="2249487"/>
            <a:ext cx="1568350" cy="3043238"/>
          </a:xfrm>
          <a:prstGeom prst="rect">
            <a:avLst/>
          </a:prstGeom>
        </p:spPr>
      </p:pic>
    </p:spTree>
    <p:extLst>
      <p:ext uri="{BB962C8B-B14F-4D97-AF65-F5344CB8AC3E}">
        <p14:creationId xmlns:p14="http://schemas.microsoft.com/office/powerpoint/2010/main" val="485802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(Black/White 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771738" cy="923330"/>
          </a:xfrm>
          <a:prstGeom prst="rect">
            <a:avLst/>
          </a:prstGeom>
          <a:noFill/>
        </p:spPr>
        <p:txBody>
          <a:bodyPr wrap="none" rtlCol="0">
            <a:spAutoFit/>
          </a:bodyPr>
          <a:lstStyle/>
          <a:p>
            <a:r>
              <a:rPr lang="en-US" dirty="0" smtClean="0"/>
              <a:t>Accuracy rate: 0.9999759197235107</a:t>
            </a:r>
          </a:p>
          <a:p>
            <a:endParaRPr lang="en-US" dirty="0"/>
          </a:p>
          <a:p>
            <a:r>
              <a:rPr lang="en-US" dirty="0" smtClean="0"/>
              <a:t>BODYSUIT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891" y="2249487"/>
            <a:ext cx="1615281" cy="3094037"/>
          </a:xfrm>
          <a:prstGeom prst="rect">
            <a:avLst/>
          </a:prstGeom>
        </p:spPr>
      </p:pic>
    </p:spTree>
    <p:extLst>
      <p:ext uri="{BB962C8B-B14F-4D97-AF65-F5344CB8AC3E}">
        <p14:creationId xmlns:p14="http://schemas.microsoft.com/office/powerpoint/2010/main" val="157590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(Black/White 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771738" cy="923330"/>
          </a:xfrm>
          <a:prstGeom prst="rect">
            <a:avLst/>
          </a:prstGeom>
          <a:noFill/>
        </p:spPr>
        <p:txBody>
          <a:bodyPr wrap="none" rtlCol="0">
            <a:spAutoFit/>
          </a:bodyPr>
          <a:lstStyle/>
          <a:p>
            <a:r>
              <a:rPr lang="en-US" dirty="0" smtClean="0"/>
              <a:t>Accuracy rate: 0.9998455047607422</a:t>
            </a:r>
          </a:p>
          <a:p>
            <a:endParaRPr lang="en-US" dirty="0"/>
          </a:p>
          <a:p>
            <a:r>
              <a:rPr lang="en-US" dirty="0" smtClean="0"/>
              <a:t>ONE-PIECE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764" y="2249487"/>
            <a:ext cx="1571625" cy="3160712"/>
          </a:xfrm>
          <a:prstGeom prst="rect">
            <a:avLst/>
          </a:prstGeom>
        </p:spPr>
      </p:pic>
    </p:spTree>
    <p:extLst>
      <p:ext uri="{BB962C8B-B14F-4D97-AF65-F5344CB8AC3E}">
        <p14:creationId xmlns:p14="http://schemas.microsoft.com/office/powerpoint/2010/main" val="76870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Decrease in brick and </a:t>
            </a:r>
            <a:r>
              <a:rPr lang="en-US" dirty="0" err="1" smtClean="0"/>
              <a:t>motar</a:t>
            </a:r>
            <a:r>
              <a:rPr lang="en-US" dirty="0" smtClean="0"/>
              <a:t> stores</a:t>
            </a:r>
          </a:p>
          <a:p>
            <a:r>
              <a:rPr lang="en-US" dirty="0" smtClean="0"/>
              <a:t>Rise of ecommerce</a:t>
            </a:r>
          </a:p>
          <a:p>
            <a:r>
              <a:rPr lang="en-US" dirty="0" smtClean="0"/>
              <a:t>Importance of technology </a:t>
            </a:r>
          </a:p>
          <a:p>
            <a:endParaRPr lang="en-US" dirty="0" smtClean="0"/>
          </a:p>
        </p:txBody>
      </p:sp>
    </p:spTree>
    <p:extLst>
      <p:ext uri="{BB962C8B-B14F-4D97-AF65-F5344CB8AC3E}">
        <p14:creationId xmlns:p14="http://schemas.microsoft.com/office/powerpoint/2010/main" val="1448586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(Black/White 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771738" cy="923330"/>
          </a:xfrm>
          <a:prstGeom prst="rect">
            <a:avLst/>
          </a:prstGeom>
          <a:noFill/>
        </p:spPr>
        <p:txBody>
          <a:bodyPr wrap="none" rtlCol="0">
            <a:spAutoFit/>
          </a:bodyPr>
          <a:lstStyle/>
          <a:p>
            <a:r>
              <a:rPr lang="en-US" dirty="0" smtClean="0"/>
              <a:t>Accuracy rate: 0.9994718432426453</a:t>
            </a:r>
          </a:p>
          <a:p>
            <a:endParaRPr lang="en-US" dirty="0"/>
          </a:p>
          <a:p>
            <a:r>
              <a:rPr lang="en-US" dirty="0" smtClean="0"/>
              <a:t>SKIRT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256" y="2071689"/>
            <a:ext cx="1758551" cy="3719512"/>
          </a:xfrm>
          <a:prstGeom prst="rect">
            <a:avLst/>
          </a:prstGeom>
        </p:spPr>
      </p:pic>
    </p:spTree>
    <p:extLst>
      <p:ext uri="{BB962C8B-B14F-4D97-AF65-F5344CB8AC3E}">
        <p14:creationId xmlns:p14="http://schemas.microsoft.com/office/powerpoint/2010/main" val="293179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(Black/White 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771738" cy="923330"/>
          </a:xfrm>
          <a:prstGeom prst="rect">
            <a:avLst/>
          </a:prstGeom>
          <a:noFill/>
        </p:spPr>
        <p:txBody>
          <a:bodyPr wrap="none" rtlCol="0">
            <a:spAutoFit/>
          </a:bodyPr>
          <a:lstStyle/>
          <a:p>
            <a:r>
              <a:rPr lang="en-US" dirty="0" smtClean="0"/>
              <a:t>Accuracy rate: 0.9976770281791687</a:t>
            </a:r>
          </a:p>
          <a:p>
            <a:endParaRPr lang="en-US" dirty="0"/>
          </a:p>
          <a:p>
            <a:r>
              <a:rPr lang="en-US" dirty="0" smtClean="0"/>
              <a:t>DRESS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714" y="2173288"/>
            <a:ext cx="1803400" cy="3617913"/>
          </a:xfrm>
          <a:prstGeom prst="rect">
            <a:avLst/>
          </a:prstGeom>
        </p:spPr>
      </p:pic>
    </p:spTree>
    <p:extLst>
      <p:ext uri="{BB962C8B-B14F-4D97-AF65-F5344CB8AC3E}">
        <p14:creationId xmlns:p14="http://schemas.microsoft.com/office/powerpoint/2010/main" val="1132588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(Black/White 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771738" cy="923330"/>
          </a:xfrm>
          <a:prstGeom prst="rect">
            <a:avLst/>
          </a:prstGeom>
          <a:noFill/>
        </p:spPr>
        <p:txBody>
          <a:bodyPr wrap="none" rtlCol="0">
            <a:spAutoFit/>
          </a:bodyPr>
          <a:lstStyle/>
          <a:p>
            <a:r>
              <a:rPr lang="en-US" dirty="0" smtClean="0"/>
              <a:t>Accuracy rate: 0.9995296001434326</a:t>
            </a:r>
          </a:p>
          <a:p>
            <a:endParaRPr lang="en-US" dirty="0"/>
          </a:p>
          <a:p>
            <a:r>
              <a:rPr lang="en-US" dirty="0" smtClean="0"/>
              <a:t>BOTTOM</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400300"/>
            <a:ext cx="2819400" cy="2805113"/>
          </a:xfrm>
          <a:prstGeom prst="rect">
            <a:avLst/>
          </a:prstGeom>
        </p:spPr>
      </p:pic>
    </p:spTree>
    <p:extLst>
      <p:ext uri="{BB962C8B-B14F-4D97-AF65-F5344CB8AC3E}">
        <p14:creationId xmlns:p14="http://schemas.microsoft.com/office/powerpoint/2010/main" val="122242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br>
              <a:rPr lang="en-US" b="1" dirty="0" smtClean="0"/>
            </a:br>
            <a:r>
              <a:rPr lang="en-US" dirty="0" smtClean="0"/>
              <a:t>Model</a:t>
            </a:r>
            <a:endParaRPr lang="en-US" dirty="0"/>
          </a:p>
        </p:txBody>
      </p:sp>
      <p:sp>
        <p:nvSpPr>
          <p:cNvPr id="3" name="Content Placeholder 2"/>
          <p:cNvSpPr>
            <a:spLocks noGrp="1"/>
          </p:cNvSpPr>
          <p:nvPr>
            <p:ph idx="1"/>
          </p:nvPr>
        </p:nvSpPr>
        <p:spPr/>
        <p:txBody>
          <a:bodyPr/>
          <a:lstStyle/>
          <a:p>
            <a:r>
              <a:rPr lang="en-US" dirty="0" smtClean="0"/>
              <a:t>The next step will be to test the model with </a:t>
            </a:r>
            <a:r>
              <a:rPr lang="en-US" dirty="0" err="1" smtClean="0"/>
              <a:t>Colour</a:t>
            </a:r>
            <a:r>
              <a:rPr lang="en-US" dirty="0" smtClean="0"/>
              <a:t> Images</a:t>
            </a:r>
          </a:p>
          <a:p>
            <a:r>
              <a:rPr lang="en-US" dirty="0" smtClean="0"/>
              <a:t>3 channels (RGB) used</a:t>
            </a:r>
          </a:p>
          <a:p>
            <a:endParaRPr lang="en-US" dirty="0" smtClean="0"/>
          </a:p>
          <a:p>
            <a:endParaRPr lang="en-US" dirty="0"/>
          </a:p>
        </p:txBody>
      </p:sp>
    </p:spTree>
    <p:extLst>
      <p:ext uri="{BB962C8B-B14F-4D97-AF65-F5344CB8AC3E}">
        <p14:creationId xmlns:p14="http://schemas.microsoft.com/office/powerpoint/2010/main" val="584553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br>
              <a:rPr lang="en-US" b="1" dirty="0" smtClean="0"/>
            </a:br>
            <a:r>
              <a:rPr lang="en-US" dirty="0" smtClean="0"/>
              <a:t>Model (</a:t>
            </a:r>
            <a:r>
              <a:rPr lang="en-US" dirty="0" err="1" smtClean="0"/>
              <a:t>Colour</a:t>
            </a:r>
            <a:r>
              <a:rPr lang="en-US" dirty="0" smtClean="0"/>
              <a:t> images)</a:t>
            </a:r>
            <a:endParaRPr lang="en-US" dirty="0"/>
          </a:p>
        </p:txBody>
      </p:sp>
      <p:sp>
        <p:nvSpPr>
          <p:cNvPr id="3" name="Content Placeholder 2"/>
          <p:cNvSpPr>
            <a:spLocks noGrp="1"/>
          </p:cNvSpPr>
          <p:nvPr>
            <p:ph idx="1"/>
          </p:nvPr>
        </p:nvSpPr>
        <p:spPr/>
        <p:txBody>
          <a:bodyPr/>
          <a:lstStyle/>
          <a:p>
            <a:r>
              <a:rPr lang="en-US" dirty="0" smtClean="0"/>
              <a:t>Reading the data using PIL and training the model. 80% training, 20% test. </a:t>
            </a:r>
            <a:r>
              <a:rPr lang="en-US" dirty="0" smtClean="0">
                <a:hlinkClick r:id="rId3"/>
              </a:rPr>
              <a:t>Github Link</a:t>
            </a:r>
            <a:r>
              <a:rPr lang="en-US" dirty="0" smtClean="0"/>
              <a:t> </a:t>
            </a:r>
          </a:p>
          <a:p>
            <a:r>
              <a:rPr lang="en-US" dirty="0" smtClean="0"/>
              <a:t>Implementation of model </a:t>
            </a:r>
            <a:r>
              <a:rPr lang="en-US" dirty="0" smtClean="0">
                <a:hlinkClick r:id="rId4"/>
              </a:rPr>
              <a:t>Github Link</a:t>
            </a:r>
            <a:endParaRPr lang="en-US" dirty="0" smtClean="0"/>
          </a:p>
          <a:p>
            <a:r>
              <a:rPr lang="en-US" dirty="0" smtClean="0"/>
              <a:t>Results: About </a:t>
            </a:r>
            <a:r>
              <a:rPr lang="en-US" dirty="0" smtClean="0">
                <a:solidFill>
                  <a:srgbClr val="FF0000"/>
                </a:solidFill>
              </a:rPr>
              <a:t>86%</a:t>
            </a:r>
            <a:r>
              <a:rPr lang="en-US" dirty="0" smtClean="0"/>
              <a:t> </a:t>
            </a:r>
            <a:r>
              <a:rPr lang="en-US" dirty="0" smtClean="0">
                <a:hlinkClick r:id="rId5"/>
              </a:rPr>
              <a:t>Github Link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871064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a:t>
            </a:r>
            <a:r>
              <a:rPr lang="en-US" dirty="0" smtClean="0"/>
              <a:t>(</a:t>
            </a:r>
            <a:r>
              <a:rPr lang="en-US" dirty="0" err="1" smtClean="0"/>
              <a:t>Colour</a:t>
            </a:r>
            <a:r>
              <a:rPr lang="en-US" dirty="0" smtClean="0"/>
              <a:t> </a:t>
            </a:r>
            <a:r>
              <a:rPr lang="en-US" dirty="0"/>
              <a:t>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645100" cy="923330"/>
          </a:xfrm>
          <a:prstGeom prst="rect">
            <a:avLst/>
          </a:prstGeom>
          <a:noFill/>
        </p:spPr>
        <p:txBody>
          <a:bodyPr wrap="none" rtlCol="0">
            <a:spAutoFit/>
          </a:bodyPr>
          <a:lstStyle/>
          <a:p>
            <a:r>
              <a:rPr lang="en-US" dirty="0" smtClean="0"/>
              <a:t>Accuracy rate: </a:t>
            </a:r>
            <a:r>
              <a:rPr lang="en-US" dirty="0"/>
              <a:t>0.999900221824646</a:t>
            </a:r>
          </a:p>
          <a:p>
            <a:endParaRPr lang="en-US" dirty="0" smtClean="0"/>
          </a:p>
          <a:p>
            <a:r>
              <a:rPr lang="en-US" dirty="0" smtClean="0"/>
              <a:t>BOTTOM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637" y="2396530"/>
            <a:ext cx="2287789" cy="3668712"/>
          </a:xfrm>
          <a:prstGeom prst="rect">
            <a:avLst/>
          </a:prstGeom>
        </p:spPr>
      </p:pic>
    </p:spTree>
    <p:extLst>
      <p:ext uri="{BB962C8B-B14F-4D97-AF65-F5344CB8AC3E}">
        <p14:creationId xmlns:p14="http://schemas.microsoft.com/office/powerpoint/2010/main" val="1426863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a:t>
            </a:r>
            <a:r>
              <a:rPr lang="en-US" dirty="0" smtClean="0"/>
              <a:t>(</a:t>
            </a:r>
            <a:r>
              <a:rPr lang="en-US" dirty="0" err="1" smtClean="0"/>
              <a:t>Colour</a:t>
            </a:r>
            <a:r>
              <a:rPr lang="en-US" dirty="0" smtClean="0"/>
              <a:t> </a:t>
            </a:r>
            <a:r>
              <a:rPr lang="en-US" dirty="0"/>
              <a:t>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771738" cy="923330"/>
          </a:xfrm>
          <a:prstGeom prst="rect">
            <a:avLst/>
          </a:prstGeom>
          <a:noFill/>
        </p:spPr>
        <p:txBody>
          <a:bodyPr wrap="none" rtlCol="0">
            <a:spAutoFit/>
          </a:bodyPr>
          <a:lstStyle/>
          <a:p>
            <a:r>
              <a:rPr lang="en-US" dirty="0" smtClean="0"/>
              <a:t>Accuracy rate: </a:t>
            </a:r>
            <a:r>
              <a:rPr lang="en-US" dirty="0"/>
              <a:t>0.6777806878089905</a:t>
            </a:r>
          </a:p>
          <a:p>
            <a:endParaRPr lang="en-US" dirty="0" smtClean="0"/>
          </a:p>
          <a:p>
            <a:r>
              <a:rPr lang="en-US" dirty="0" smtClean="0"/>
              <a:t>SKIRT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522" y="2134394"/>
            <a:ext cx="2533650" cy="3771900"/>
          </a:xfrm>
          <a:prstGeom prst="rect">
            <a:avLst/>
          </a:prstGeom>
        </p:spPr>
      </p:pic>
    </p:spTree>
    <p:extLst>
      <p:ext uri="{BB962C8B-B14F-4D97-AF65-F5344CB8AC3E}">
        <p14:creationId xmlns:p14="http://schemas.microsoft.com/office/powerpoint/2010/main" val="1626055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a:t>
            </a:r>
            <a:r>
              <a:rPr lang="en-US" dirty="0" smtClean="0"/>
              <a:t>(</a:t>
            </a:r>
            <a:r>
              <a:rPr lang="en-US" dirty="0" err="1" smtClean="0"/>
              <a:t>Colour</a:t>
            </a:r>
            <a:r>
              <a:rPr lang="en-US" dirty="0" smtClean="0"/>
              <a:t> </a:t>
            </a:r>
            <a:r>
              <a:rPr lang="en-US" dirty="0"/>
              <a:t>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771738" cy="923330"/>
          </a:xfrm>
          <a:prstGeom prst="rect">
            <a:avLst/>
          </a:prstGeom>
          <a:noFill/>
        </p:spPr>
        <p:txBody>
          <a:bodyPr wrap="none" rtlCol="0">
            <a:spAutoFit/>
          </a:bodyPr>
          <a:lstStyle/>
          <a:p>
            <a:r>
              <a:rPr lang="en-US" dirty="0" smtClean="0"/>
              <a:t>Accuracy rate: </a:t>
            </a:r>
            <a:r>
              <a:rPr lang="en-US" dirty="0"/>
              <a:t>0.9991852641105652</a:t>
            </a:r>
          </a:p>
          <a:p>
            <a:endParaRPr lang="en-US" dirty="0" smtClean="0"/>
          </a:p>
          <a:p>
            <a:r>
              <a:rPr lang="en-US" dirty="0" smtClean="0"/>
              <a:t>ONE-PIECE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645" y="2249487"/>
            <a:ext cx="2673811" cy="3262312"/>
          </a:xfrm>
          <a:prstGeom prst="rect">
            <a:avLst/>
          </a:prstGeom>
        </p:spPr>
      </p:pic>
    </p:spTree>
    <p:extLst>
      <p:ext uri="{BB962C8B-B14F-4D97-AF65-F5344CB8AC3E}">
        <p14:creationId xmlns:p14="http://schemas.microsoft.com/office/powerpoint/2010/main" val="230686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a:t>
            </a:r>
            <a:r>
              <a:rPr lang="en-US" dirty="0" smtClean="0"/>
              <a:t>(</a:t>
            </a:r>
            <a:r>
              <a:rPr lang="en-US" dirty="0" err="1" smtClean="0"/>
              <a:t>Colour</a:t>
            </a:r>
            <a:r>
              <a:rPr lang="en-US" dirty="0" smtClean="0"/>
              <a:t> </a:t>
            </a:r>
            <a:r>
              <a:rPr lang="en-US" dirty="0"/>
              <a:t>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771738" cy="923330"/>
          </a:xfrm>
          <a:prstGeom prst="rect">
            <a:avLst/>
          </a:prstGeom>
          <a:noFill/>
        </p:spPr>
        <p:txBody>
          <a:bodyPr wrap="none" rtlCol="0">
            <a:spAutoFit/>
          </a:bodyPr>
          <a:lstStyle/>
          <a:p>
            <a:r>
              <a:rPr lang="en-US" dirty="0" smtClean="0"/>
              <a:t>Accuracy rate: </a:t>
            </a:r>
            <a:r>
              <a:rPr lang="en-US" dirty="0"/>
              <a:t>0.8781151175498962</a:t>
            </a:r>
          </a:p>
          <a:p>
            <a:endParaRPr lang="en-US" dirty="0" smtClean="0"/>
          </a:p>
          <a:p>
            <a:r>
              <a:rPr lang="en-US" dirty="0" smtClean="0"/>
              <a:t>TOP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200" y="2008188"/>
            <a:ext cx="3276600" cy="3783014"/>
          </a:xfrm>
          <a:prstGeom prst="rect">
            <a:avLst/>
          </a:prstGeom>
        </p:spPr>
      </p:pic>
    </p:spTree>
    <p:extLst>
      <p:ext uri="{BB962C8B-B14F-4D97-AF65-F5344CB8AC3E}">
        <p14:creationId xmlns:p14="http://schemas.microsoft.com/office/powerpoint/2010/main" val="941283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a:t>
            </a:r>
            <a:r>
              <a:rPr lang="en-US" dirty="0" smtClean="0"/>
              <a:t>(</a:t>
            </a:r>
            <a:r>
              <a:rPr lang="en-US" dirty="0" err="1" smtClean="0"/>
              <a:t>Colour</a:t>
            </a:r>
            <a:r>
              <a:rPr lang="en-US" dirty="0" smtClean="0"/>
              <a:t> </a:t>
            </a:r>
            <a:r>
              <a:rPr lang="en-US" dirty="0"/>
              <a:t>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771738" cy="923330"/>
          </a:xfrm>
          <a:prstGeom prst="rect">
            <a:avLst/>
          </a:prstGeom>
          <a:noFill/>
        </p:spPr>
        <p:txBody>
          <a:bodyPr wrap="none" rtlCol="0">
            <a:spAutoFit/>
          </a:bodyPr>
          <a:lstStyle/>
          <a:p>
            <a:r>
              <a:rPr lang="en-US" dirty="0" smtClean="0"/>
              <a:t>Accuracy rate: </a:t>
            </a:r>
            <a:r>
              <a:rPr lang="en-US" dirty="0"/>
              <a:t>0.9963659048080444</a:t>
            </a:r>
          </a:p>
          <a:p>
            <a:endParaRPr lang="en-US" dirty="0" smtClean="0"/>
          </a:p>
          <a:p>
            <a:r>
              <a:rPr lang="en-US" dirty="0" smtClean="0"/>
              <a:t>BOTTOM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027" y="1890118"/>
            <a:ext cx="3784600" cy="3922713"/>
          </a:xfrm>
          <a:prstGeom prst="rect">
            <a:avLst/>
          </a:prstGeom>
        </p:spPr>
      </p:pic>
    </p:spTree>
    <p:extLst>
      <p:ext uri="{BB962C8B-B14F-4D97-AF65-F5344CB8AC3E}">
        <p14:creationId xmlns:p14="http://schemas.microsoft.com/office/powerpoint/2010/main" val="1782030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Tx/>
              <a:buChar char="-"/>
              <a:tabLst/>
              <a:defRPr/>
            </a:pPr>
            <a:r>
              <a:rPr lang="en-US" dirty="0" smtClean="0"/>
              <a:t>How to </a:t>
            </a:r>
            <a:r>
              <a:rPr lang="en-US" dirty="0" err="1" smtClean="0"/>
              <a:t>categorise</a:t>
            </a:r>
            <a:r>
              <a:rPr lang="en-US" dirty="0" smtClean="0"/>
              <a:t> clothes using image recognition </a:t>
            </a:r>
            <a:endParaRPr lang="en-US" dirty="0"/>
          </a:p>
          <a:p>
            <a:pPr marR="0" lvl="0" defTabSz="914400" eaLnBrk="1" fontAlgn="auto" latinLnBrk="0" hangingPunct="1">
              <a:lnSpc>
                <a:spcPct val="100000"/>
              </a:lnSpc>
              <a:spcBef>
                <a:spcPts val="0"/>
              </a:spcBef>
              <a:spcAft>
                <a:spcPts val="0"/>
              </a:spcAft>
              <a:buClrTx/>
              <a:buSzTx/>
              <a:buFontTx/>
              <a:buChar char="-"/>
              <a:tabLst/>
              <a:defRPr/>
            </a:pPr>
            <a:endParaRPr lang="en-US" dirty="0"/>
          </a:p>
          <a:p>
            <a:pPr marR="0" lvl="0" defTabSz="914400" eaLnBrk="1" fontAlgn="auto" latinLnBrk="0" hangingPunct="1">
              <a:lnSpc>
                <a:spcPct val="100000"/>
              </a:lnSpc>
              <a:spcBef>
                <a:spcPts val="0"/>
              </a:spcBef>
              <a:spcAft>
                <a:spcPts val="0"/>
              </a:spcAft>
              <a:buClrTx/>
              <a:buSzTx/>
              <a:buFontTx/>
              <a:buChar char="-"/>
              <a:tabLst/>
              <a:defRPr/>
            </a:pPr>
            <a:r>
              <a:rPr lang="en-US" dirty="0" smtClean="0"/>
              <a:t>Benefits:</a:t>
            </a:r>
          </a:p>
          <a:p>
            <a:pPr marR="0" lvl="0" defTabSz="914400" eaLnBrk="1" fontAlgn="auto" latinLnBrk="0" hangingPunct="1">
              <a:lnSpc>
                <a:spcPct val="100000"/>
              </a:lnSpc>
              <a:spcBef>
                <a:spcPts val="0"/>
              </a:spcBef>
              <a:spcAft>
                <a:spcPts val="0"/>
              </a:spcAft>
              <a:buClrTx/>
              <a:buSzTx/>
              <a:buFontTx/>
              <a:buChar char="-"/>
              <a:tabLst/>
              <a:defRPr/>
            </a:pPr>
            <a:r>
              <a:rPr lang="en-US" dirty="0" smtClean="0"/>
              <a:t>Capable of </a:t>
            </a:r>
            <a:r>
              <a:rPr lang="en-US" dirty="0" err="1" smtClean="0"/>
              <a:t>categorising</a:t>
            </a:r>
            <a:r>
              <a:rPr lang="en-US" dirty="0" smtClean="0"/>
              <a:t> within a shorter period of time</a:t>
            </a:r>
          </a:p>
          <a:p>
            <a:pPr marR="0" lvl="0" defTabSz="914400" eaLnBrk="1" fontAlgn="auto" latinLnBrk="0" hangingPunct="1">
              <a:lnSpc>
                <a:spcPct val="100000"/>
              </a:lnSpc>
              <a:spcBef>
                <a:spcPts val="0"/>
              </a:spcBef>
              <a:spcAft>
                <a:spcPts val="0"/>
              </a:spcAft>
              <a:buClrTx/>
              <a:buSzTx/>
              <a:buFontTx/>
              <a:buChar char="-"/>
              <a:tabLst/>
              <a:defRPr/>
            </a:pPr>
            <a:r>
              <a:rPr lang="en-US" dirty="0" smtClean="0"/>
              <a:t>Can be used with image crawling</a:t>
            </a:r>
          </a:p>
          <a:p>
            <a:pPr marR="0" lvl="0" defTabSz="914400" eaLnBrk="1" fontAlgn="auto" latinLnBrk="0" hangingPunct="1">
              <a:lnSpc>
                <a:spcPct val="100000"/>
              </a:lnSpc>
              <a:spcBef>
                <a:spcPts val="0"/>
              </a:spcBef>
              <a:spcAft>
                <a:spcPts val="0"/>
              </a:spcAft>
              <a:buClrTx/>
              <a:buSzTx/>
              <a:buFontTx/>
              <a:buChar char="-"/>
              <a:tabLst/>
              <a:defRPr/>
            </a:pPr>
            <a:r>
              <a:rPr lang="en-US" dirty="0" smtClean="0"/>
              <a:t>A well-trained model could provide better accuracy than human </a:t>
            </a:r>
            <a:r>
              <a:rPr lang="en-US" dirty="0" err="1" smtClean="0"/>
              <a:t>labour</a:t>
            </a:r>
            <a:endParaRPr lang="en-US" dirty="0" smtClean="0"/>
          </a:p>
        </p:txBody>
      </p:sp>
    </p:spTree>
    <p:extLst>
      <p:ext uri="{BB962C8B-B14F-4D97-AF65-F5344CB8AC3E}">
        <p14:creationId xmlns:p14="http://schemas.microsoft.com/office/powerpoint/2010/main" val="1179273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a:t>
            </a:r>
            <a:r>
              <a:rPr lang="en-US" dirty="0" smtClean="0"/>
              <a:t>(</a:t>
            </a:r>
            <a:r>
              <a:rPr lang="en-US" dirty="0" err="1" smtClean="0"/>
              <a:t>Colour</a:t>
            </a:r>
            <a:r>
              <a:rPr lang="en-US" dirty="0" smtClean="0"/>
              <a:t> </a:t>
            </a:r>
            <a:r>
              <a:rPr lang="en-US" dirty="0"/>
              <a:t>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771738" cy="923330"/>
          </a:xfrm>
          <a:prstGeom prst="rect">
            <a:avLst/>
          </a:prstGeom>
          <a:noFill/>
        </p:spPr>
        <p:txBody>
          <a:bodyPr wrap="none" rtlCol="0">
            <a:spAutoFit/>
          </a:bodyPr>
          <a:lstStyle/>
          <a:p>
            <a:r>
              <a:rPr lang="en-US" dirty="0" smtClean="0"/>
              <a:t>Accuracy rate: </a:t>
            </a:r>
            <a:r>
              <a:rPr lang="en-US" dirty="0"/>
              <a:t>0.8170945644378662</a:t>
            </a:r>
          </a:p>
          <a:p>
            <a:endParaRPr lang="en-US" dirty="0" smtClean="0"/>
          </a:p>
          <a:p>
            <a:r>
              <a:rPr lang="en-US" dirty="0" smtClean="0"/>
              <a:t>SKIRT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200" y="1868488"/>
            <a:ext cx="3149600" cy="3922713"/>
          </a:xfrm>
          <a:prstGeom prst="rect">
            <a:avLst/>
          </a:prstGeom>
        </p:spPr>
      </p:pic>
    </p:spTree>
    <p:extLst>
      <p:ext uri="{BB962C8B-B14F-4D97-AF65-F5344CB8AC3E}">
        <p14:creationId xmlns:p14="http://schemas.microsoft.com/office/powerpoint/2010/main" val="1780143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a:t>
            </a:r>
            <a:r>
              <a:rPr lang="en-US" dirty="0" smtClean="0"/>
              <a:t>(</a:t>
            </a:r>
            <a:r>
              <a:rPr lang="en-US" dirty="0" err="1" smtClean="0"/>
              <a:t>Colour</a:t>
            </a:r>
            <a:r>
              <a:rPr lang="en-US" dirty="0" smtClean="0"/>
              <a:t> </a:t>
            </a:r>
            <a:r>
              <a:rPr lang="en-US" dirty="0"/>
              <a:t>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771738" cy="923330"/>
          </a:xfrm>
          <a:prstGeom prst="rect">
            <a:avLst/>
          </a:prstGeom>
          <a:noFill/>
        </p:spPr>
        <p:txBody>
          <a:bodyPr wrap="none" rtlCol="0">
            <a:spAutoFit/>
          </a:bodyPr>
          <a:lstStyle/>
          <a:p>
            <a:r>
              <a:rPr lang="en-US" dirty="0" smtClean="0"/>
              <a:t>Accuracy rate: </a:t>
            </a:r>
            <a:r>
              <a:rPr lang="en-US" dirty="0"/>
              <a:t>0.9998843669891357</a:t>
            </a:r>
          </a:p>
          <a:p>
            <a:endParaRPr lang="en-US" dirty="0" smtClean="0"/>
          </a:p>
          <a:p>
            <a:r>
              <a:rPr lang="en-US" dirty="0" smtClean="0"/>
              <a:t>TOP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412" y="2173289"/>
            <a:ext cx="4270215" cy="3617912"/>
          </a:xfrm>
          <a:prstGeom prst="rect">
            <a:avLst/>
          </a:prstGeom>
        </p:spPr>
      </p:pic>
    </p:spTree>
    <p:extLst>
      <p:ext uri="{BB962C8B-B14F-4D97-AF65-F5344CB8AC3E}">
        <p14:creationId xmlns:p14="http://schemas.microsoft.com/office/powerpoint/2010/main" val="121802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a:t>
            </a:r>
            <a:r>
              <a:rPr lang="en-US" dirty="0" smtClean="0"/>
              <a:t>(</a:t>
            </a:r>
            <a:r>
              <a:rPr lang="en-US" dirty="0" err="1" smtClean="0"/>
              <a:t>Colour</a:t>
            </a:r>
            <a:r>
              <a:rPr lang="en-US" dirty="0" smtClean="0"/>
              <a:t> </a:t>
            </a:r>
            <a:r>
              <a:rPr lang="en-US" dirty="0"/>
              <a:t>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771738" cy="923330"/>
          </a:xfrm>
          <a:prstGeom prst="rect">
            <a:avLst/>
          </a:prstGeom>
          <a:noFill/>
        </p:spPr>
        <p:txBody>
          <a:bodyPr wrap="none" rtlCol="0">
            <a:spAutoFit/>
          </a:bodyPr>
          <a:lstStyle/>
          <a:p>
            <a:r>
              <a:rPr lang="en-US" dirty="0" smtClean="0"/>
              <a:t>Accuracy rate: </a:t>
            </a:r>
            <a:r>
              <a:rPr lang="en-US" dirty="0"/>
              <a:t>0.9993380904197693</a:t>
            </a:r>
          </a:p>
          <a:p>
            <a:endParaRPr lang="en-US" dirty="0"/>
          </a:p>
          <a:p>
            <a:r>
              <a:rPr lang="en-US" dirty="0" smtClean="0"/>
              <a:t>OUTERWEAR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800" y="2249487"/>
            <a:ext cx="2686050" cy="3390901"/>
          </a:xfrm>
          <a:prstGeom prst="rect">
            <a:avLst/>
          </a:prstGeom>
        </p:spPr>
      </p:pic>
    </p:spTree>
    <p:extLst>
      <p:ext uri="{BB962C8B-B14F-4D97-AF65-F5344CB8AC3E}">
        <p14:creationId xmlns:p14="http://schemas.microsoft.com/office/powerpoint/2010/main" val="581592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a:t>
            </a:r>
            <a:r>
              <a:rPr lang="en-US" dirty="0" smtClean="0"/>
              <a:t>(</a:t>
            </a:r>
            <a:r>
              <a:rPr lang="en-US" dirty="0" err="1" smtClean="0"/>
              <a:t>Colour</a:t>
            </a:r>
            <a:r>
              <a:rPr lang="en-US" dirty="0" smtClean="0"/>
              <a:t> </a:t>
            </a:r>
            <a:r>
              <a:rPr lang="en-US" dirty="0"/>
              <a:t>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823034" cy="646331"/>
          </a:xfrm>
          <a:prstGeom prst="rect">
            <a:avLst/>
          </a:prstGeom>
          <a:noFill/>
        </p:spPr>
        <p:txBody>
          <a:bodyPr wrap="none" rtlCol="0">
            <a:spAutoFit/>
          </a:bodyPr>
          <a:lstStyle/>
          <a:p>
            <a:r>
              <a:rPr lang="en-US" dirty="0" smtClean="0"/>
              <a:t>Accuracy rate: 0.8633781671524048</a:t>
            </a:r>
            <a:endParaRPr lang="en-US" dirty="0"/>
          </a:p>
          <a:p>
            <a:r>
              <a:rPr lang="en-US" dirty="0" smtClean="0"/>
              <a:t>SKIRT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1" y="2400300"/>
            <a:ext cx="2825750" cy="3822700"/>
          </a:xfrm>
          <a:prstGeom prst="rect">
            <a:avLst/>
          </a:prstGeom>
        </p:spPr>
      </p:pic>
    </p:spTree>
    <p:extLst>
      <p:ext uri="{BB962C8B-B14F-4D97-AF65-F5344CB8AC3E}">
        <p14:creationId xmlns:p14="http://schemas.microsoft.com/office/powerpoint/2010/main" val="1629540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normAutofit fontScale="90000"/>
          </a:bodyPr>
          <a:lstStyle/>
          <a:p>
            <a:r>
              <a:rPr lang="en-US" b="1" dirty="0"/>
              <a:t>Implementation</a:t>
            </a:r>
            <a:br>
              <a:rPr lang="en-US" b="1" dirty="0"/>
            </a:br>
            <a:r>
              <a:rPr lang="en-US" dirty="0"/>
              <a:t>Results </a:t>
            </a:r>
            <a:r>
              <a:rPr lang="en-US" dirty="0" smtClean="0"/>
              <a:t>(</a:t>
            </a:r>
            <a:r>
              <a:rPr lang="en-US" dirty="0" err="1" smtClean="0"/>
              <a:t>Colour</a:t>
            </a:r>
            <a:r>
              <a:rPr lang="en-US" dirty="0" smtClean="0"/>
              <a:t> </a:t>
            </a:r>
            <a:r>
              <a:rPr lang="en-US" dirty="0"/>
              <a:t>images</a:t>
            </a:r>
            <a:r>
              <a:rPr lang="en-US" dirty="0" smtClean="0"/>
              <a:t>)</a:t>
            </a:r>
            <a:br>
              <a:rPr lang="en-US" dirty="0" smtClean="0"/>
            </a:br>
            <a:r>
              <a:rPr lang="en-US" dirty="0" smtClean="0"/>
              <a:t>Top 10</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7" name="TextBox 6"/>
          <p:cNvSpPr txBox="1"/>
          <p:nvPr/>
        </p:nvSpPr>
        <p:spPr>
          <a:xfrm>
            <a:off x="6343650" y="2400300"/>
            <a:ext cx="3771738" cy="923330"/>
          </a:xfrm>
          <a:prstGeom prst="rect">
            <a:avLst/>
          </a:prstGeom>
          <a:noFill/>
        </p:spPr>
        <p:txBody>
          <a:bodyPr wrap="none" rtlCol="0">
            <a:spAutoFit/>
          </a:bodyPr>
          <a:lstStyle/>
          <a:p>
            <a:r>
              <a:rPr lang="en-US" dirty="0" smtClean="0"/>
              <a:t>Accuracy rate: 0.8403425812721252</a:t>
            </a:r>
          </a:p>
          <a:p>
            <a:endParaRPr lang="en-US" dirty="0"/>
          </a:p>
          <a:p>
            <a:r>
              <a:rPr lang="en-US" dirty="0" smtClean="0"/>
              <a:t>TOP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200" y="2249487"/>
            <a:ext cx="2387600" cy="3236914"/>
          </a:xfrm>
          <a:prstGeom prst="rect">
            <a:avLst/>
          </a:prstGeom>
        </p:spPr>
      </p:pic>
    </p:spTree>
    <p:extLst>
      <p:ext uri="{BB962C8B-B14F-4D97-AF65-F5344CB8AC3E}">
        <p14:creationId xmlns:p14="http://schemas.microsoft.com/office/powerpoint/2010/main" val="830451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a:t>
            </a:r>
            <a:br>
              <a:rPr lang="en-US" b="1" dirty="0"/>
            </a:br>
            <a:r>
              <a:rPr lang="en-US" dirty="0" smtClean="0"/>
              <a:t>Limitations</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Tx/>
              <a:buChar char="-"/>
              <a:tabLst/>
              <a:defRPr/>
            </a:pPr>
            <a:r>
              <a:rPr lang="en-US" dirty="0" smtClean="0"/>
              <a:t>Not all fashion ecommerce websites have product images with plain backgrounds.</a:t>
            </a:r>
          </a:p>
          <a:p>
            <a:pPr marR="0" lvl="0" defTabSz="914400" eaLnBrk="1" fontAlgn="auto" latinLnBrk="0" hangingPunct="1">
              <a:lnSpc>
                <a:spcPct val="100000"/>
              </a:lnSpc>
              <a:spcBef>
                <a:spcPts val="0"/>
              </a:spcBef>
              <a:spcAft>
                <a:spcPts val="0"/>
              </a:spcAft>
              <a:buClrTx/>
              <a:buSzTx/>
              <a:buFontTx/>
              <a:buChar char="-"/>
              <a:tabLst/>
              <a:defRPr/>
            </a:pPr>
            <a:r>
              <a:rPr lang="en-US" dirty="0" smtClean="0"/>
              <a:t>Can only detect main categories, but not sub-categories </a:t>
            </a:r>
            <a:endParaRPr lang="en-US" dirty="0"/>
          </a:p>
        </p:txBody>
      </p:sp>
    </p:spTree>
    <p:extLst>
      <p:ext uri="{BB962C8B-B14F-4D97-AF65-F5344CB8AC3E}">
        <p14:creationId xmlns:p14="http://schemas.microsoft.com/office/powerpoint/2010/main" val="1680675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it further</a:t>
            </a:r>
            <a:endParaRPr lang="en-US" dirty="0"/>
          </a:p>
        </p:txBody>
      </p:sp>
      <p:sp>
        <p:nvSpPr>
          <p:cNvPr id="3" name="Content Placeholder 2"/>
          <p:cNvSpPr>
            <a:spLocks noGrp="1"/>
          </p:cNvSpPr>
          <p:nvPr>
            <p:ph idx="1"/>
          </p:nvPr>
        </p:nvSpPr>
        <p:spPr/>
        <p:txBody>
          <a:bodyPr/>
          <a:lstStyle/>
          <a:p>
            <a:r>
              <a:rPr lang="en-US" dirty="0" smtClean="0"/>
              <a:t>Train model to detect clothes on human models</a:t>
            </a:r>
          </a:p>
          <a:p>
            <a:r>
              <a:rPr lang="en-US" dirty="0" smtClean="0"/>
              <a:t>Incorporate detection for sub-categories </a:t>
            </a:r>
            <a:r>
              <a:rPr lang="en-US" dirty="0" err="1" smtClean="0"/>
              <a:t>eg</a:t>
            </a:r>
            <a:r>
              <a:rPr lang="en-US" dirty="0" smtClean="0"/>
              <a:t>. </a:t>
            </a:r>
            <a:r>
              <a:rPr lang="en-US" dirty="0" err="1" smtClean="0"/>
              <a:t>Bodycon</a:t>
            </a:r>
            <a:r>
              <a:rPr lang="en-US" dirty="0" smtClean="0"/>
              <a:t> dress, A-line skirt, etc.</a:t>
            </a:r>
          </a:p>
        </p:txBody>
      </p:sp>
    </p:spTree>
    <p:extLst>
      <p:ext uri="{BB962C8B-B14F-4D97-AF65-F5344CB8AC3E}">
        <p14:creationId xmlns:p14="http://schemas.microsoft.com/office/powerpoint/2010/main" val="102931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Preparations</a:t>
            </a:r>
            <a:br>
              <a:rPr lang="en-US" b="1" u="sng" dirty="0" smtClean="0"/>
            </a:br>
            <a:r>
              <a:rPr lang="en-US" dirty="0" smtClean="0"/>
              <a:t>Categories</a:t>
            </a:r>
            <a:endParaRPr lang="en-US" dirty="0"/>
          </a:p>
        </p:txBody>
      </p:sp>
      <p:sp>
        <p:nvSpPr>
          <p:cNvPr id="3" name="Content Placeholder 2"/>
          <p:cNvSpPr>
            <a:spLocks noGrp="1"/>
          </p:cNvSpPr>
          <p:nvPr>
            <p:ph idx="1"/>
          </p:nvPr>
        </p:nvSpPr>
        <p:spPr/>
        <p:txBody>
          <a:bodyPr/>
          <a:lstStyle/>
          <a:p>
            <a:r>
              <a:rPr lang="en-US" dirty="0" smtClean="0"/>
              <a:t>Dresses</a:t>
            </a:r>
          </a:p>
          <a:p>
            <a:r>
              <a:rPr lang="en-US" dirty="0" smtClean="0"/>
              <a:t>Tops</a:t>
            </a:r>
          </a:p>
          <a:p>
            <a:r>
              <a:rPr lang="en-US" dirty="0" smtClean="0"/>
              <a:t>Bottoms</a:t>
            </a:r>
          </a:p>
          <a:p>
            <a:r>
              <a:rPr lang="en-US" dirty="0" smtClean="0"/>
              <a:t>Skirts </a:t>
            </a:r>
          </a:p>
          <a:p>
            <a:r>
              <a:rPr lang="en-US" dirty="0" smtClean="0"/>
              <a:t>One-pieces</a:t>
            </a:r>
          </a:p>
          <a:p>
            <a:r>
              <a:rPr lang="en-US" dirty="0" smtClean="0"/>
              <a:t>Bodysuits</a:t>
            </a:r>
            <a:endParaRPr lang="en-US" dirty="0"/>
          </a:p>
        </p:txBody>
      </p:sp>
    </p:spTree>
    <p:extLst>
      <p:ext uri="{BB962C8B-B14F-4D97-AF65-F5344CB8AC3E}">
        <p14:creationId xmlns:p14="http://schemas.microsoft.com/office/powerpoint/2010/main" val="92970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Preparations</a:t>
            </a:r>
            <a:r>
              <a:rPr lang="en-US" dirty="0" smtClean="0"/>
              <a:t/>
            </a:r>
            <a:br>
              <a:rPr lang="en-US" dirty="0" smtClean="0"/>
            </a:br>
            <a:r>
              <a:rPr lang="en-US" dirty="0" smtClean="0"/>
              <a:t>dataset</a:t>
            </a:r>
            <a:endParaRPr lang="en-US" dirty="0"/>
          </a:p>
        </p:txBody>
      </p:sp>
      <p:sp>
        <p:nvSpPr>
          <p:cNvPr id="3" name="Content Placeholder 2"/>
          <p:cNvSpPr>
            <a:spLocks noGrp="1"/>
          </p:cNvSpPr>
          <p:nvPr>
            <p:ph idx="1"/>
          </p:nvPr>
        </p:nvSpPr>
        <p:spPr/>
        <p:txBody>
          <a:bodyPr/>
          <a:lstStyle/>
          <a:p>
            <a:r>
              <a:rPr lang="en-US" dirty="0" smtClean="0"/>
              <a:t>6 folders of the six clothes categories</a:t>
            </a:r>
          </a:p>
          <a:p>
            <a:r>
              <a:rPr lang="en-US" dirty="0" smtClean="0"/>
              <a:t>200+ images per folder</a:t>
            </a:r>
          </a:p>
          <a:p>
            <a:r>
              <a:rPr lang="en-US" dirty="0" smtClean="0"/>
              <a:t>Each piece of clothing is arranged in a “</a:t>
            </a:r>
            <a:r>
              <a:rPr lang="en-US" dirty="0" err="1" smtClean="0"/>
              <a:t>flatlay</a:t>
            </a:r>
            <a:r>
              <a:rPr lang="en-US" dirty="0" smtClean="0"/>
              <a:t>” format with a plain background.</a:t>
            </a:r>
          </a:p>
          <a:p>
            <a:r>
              <a:rPr lang="en-US" dirty="0" smtClean="0"/>
              <a:t>Fair distribution of different types of clothes per category.</a:t>
            </a:r>
            <a:endParaRPr lang="en-US" dirty="0"/>
          </a:p>
        </p:txBody>
      </p:sp>
    </p:spTree>
    <p:extLst>
      <p:ext uri="{BB962C8B-B14F-4D97-AF65-F5344CB8AC3E}">
        <p14:creationId xmlns:p14="http://schemas.microsoft.com/office/powerpoint/2010/main" val="123781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Conversion from jpg to bmp </a:t>
            </a:r>
            <a:r>
              <a:rPr lang="en-US" dirty="0">
                <a:hlinkClick r:id="rId3"/>
              </a:rPr>
              <a:t>Code </a:t>
            </a:r>
            <a:r>
              <a:rPr lang="en-US" dirty="0" smtClean="0">
                <a:hlinkClick r:id="rId3"/>
              </a:rPr>
              <a:t>link</a:t>
            </a:r>
            <a:endParaRPr lang="en-US" dirty="0" smtClean="0"/>
          </a:p>
          <a:p>
            <a:r>
              <a:rPr lang="en-US" dirty="0" smtClean="0"/>
              <a:t>Conversion to grayscale and downsizing of images </a:t>
            </a:r>
            <a:r>
              <a:rPr lang="en-US" dirty="0" smtClean="0">
                <a:hlinkClick r:id="rId4" invalidUrl="https://github.com/seownigel/Data-Science-Final-Project/blob/master/BMP to BW"/>
              </a:rPr>
              <a:t>Code link</a:t>
            </a:r>
            <a:endParaRPr lang="en-US" dirty="0"/>
          </a:p>
        </p:txBody>
      </p:sp>
    </p:spTree>
    <p:extLst>
      <p:ext uri="{BB962C8B-B14F-4D97-AF65-F5344CB8AC3E}">
        <p14:creationId xmlns:p14="http://schemas.microsoft.com/office/powerpoint/2010/main" val="166798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p:nvPr/>
        </p:nvSpPr>
        <p:spPr>
          <a:xfrm>
            <a:off x="592601" y="294868"/>
            <a:ext cx="11006799" cy="1354176"/>
          </a:xfrm>
          <a:prstGeom prst="rect">
            <a:avLst/>
          </a:prstGeom>
          <a:noFill/>
          <a:ln>
            <a:noFill/>
          </a:ln>
        </p:spPr>
        <p:txBody>
          <a:bodyPr lIns="121900" tIns="121900" rIns="121900" bIns="121900" anchor="t" anchorCtr="0">
            <a:spAutoFit/>
          </a:bodyPr>
          <a:lstStyle/>
          <a:p>
            <a:r>
              <a:rPr lang="en-US" sz="3600" b="1" dirty="0" smtClean="0"/>
              <a:t>IMPLEMENTATION</a:t>
            </a:r>
          </a:p>
          <a:p>
            <a:r>
              <a:rPr lang="en" sz="3600" b="1" dirty="0" err="1" smtClean="0"/>
              <a:t>GoogLeNet</a:t>
            </a:r>
            <a:endParaRPr lang="en" sz="3600" b="1" dirty="0"/>
          </a:p>
        </p:txBody>
      </p:sp>
      <p:sp>
        <p:nvSpPr>
          <p:cNvPr id="4" name="TextBox 3"/>
          <p:cNvSpPr txBox="1"/>
          <p:nvPr/>
        </p:nvSpPr>
        <p:spPr>
          <a:xfrm>
            <a:off x="897148" y="1846053"/>
            <a:ext cx="2389821" cy="1754326"/>
          </a:xfrm>
          <a:prstGeom prst="rect">
            <a:avLst/>
          </a:prstGeom>
          <a:noFill/>
        </p:spPr>
        <p:txBody>
          <a:bodyPr wrap="none" rtlCol="0">
            <a:spAutoFit/>
          </a:bodyPr>
          <a:lstStyle/>
          <a:p>
            <a:r>
              <a:rPr lang="en-US" dirty="0" smtClean="0"/>
              <a:t>Benefits:</a:t>
            </a:r>
          </a:p>
          <a:p>
            <a:endParaRPr lang="en-US" dirty="0"/>
          </a:p>
          <a:p>
            <a:pPr marL="342900" indent="-342900">
              <a:buAutoNum type="arabicParenR"/>
            </a:pPr>
            <a:r>
              <a:rPr lang="en-US" dirty="0" smtClean="0"/>
              <a:t>Deeper and Wider</a:t>
            </a:r>
          </a:p>
          <a:p>
            <a:pPr marL="342900" indent="-342900">
              <a:buAutoNum type="arabicParenR"/>
            </a:pPr>
            <a:r>
              <a:rPr lang="en-US" dirty="0" smtClean="0"/>
              <a:t>Batch Normalization</a:t>
            </a:r>
          </a:p>
          <a:p>
            <a:pPr marL="342900" indent="-342900">
              <a:buAutoNum type="arabicParenR"/>
            </a:pPr>
            <a:r>
              <a:rPr lang="en-US" dirty="0" smtClean="0"/>
              <a:t>Factorization</a:t>
            </a:r>
          </a:p>
          <a:p>
            <a:pPr marL="342900" indent="-342900">
              <a:buAutoNum type="arabicParenR"/>
            </a:pPr>
            <a:r>
              <a:rPr lang="en-US" dirty="0" err="1" smtClean="0"/>
              <a:t>Redual</a:t>
            </a:r>
            <a:r>
              <a:rPr lang="en-US" dirty="0" smtClean="0"/>
              <a:t> Connection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8150" y="1750732"/>
            <a:ext cx="6496050" cy="3263900"/>
          </a:xfrm>
          <a:prstGeom prst="rect">
            <a:avLst/>
          </a:prstGeom>
        </p:spPr>
      </p:pic>
    </p:spTree>
    <p:extLst>
      <p:ext uri="{BB962C8B-B14F-4D97-AF65-F5344CB8AC3E}">
        <p14:creationId xmlns:p14="http://schemas.microsoft.com/office/powerpoint/2010/main" val="28364606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p:nvPr/>
        </p:nvSpPr>
        <p:spPr>
          <a:xfrm>
            <a:off x="592601" y="294868"/>
            <a:ext cx="11006799" cy="1354176"/>
          </a:xfrm>
          <a:prstGeom prst="rect">
            <a:avLst/>
          </a:prstGeom>
          <a:noFill/>
          <a:ln>
            <a:noFill/>
          </a:ln>
        </p:spPr>
        <p:txBody>
          <a:bodyPr lIns="121900" tIns="121900" rIns="121900" bIns="121900" anchor="t" anchorCtr="0">
            <a:spAutoFit/>
          </a:bodyPr>
          <a:lstStyle/>
          <a:p>
            <a:r>
              <a:rPr lang="en-US" sz="3600" b="1" dirty="0" smtClean="0"/>
              <a:t>IMPLEMENTATION</a:t>
            </a:r>
          </a:p>
          <a:p>
            <a:r>
              <a:rPr lang="en" sz="3600" b="1" dirty="0" err="1" smtClean="0"/>
              <a:t>GoogLeNet</a:t>
            </a:r>
            <a:r>
              <a:rPr lang="en-US" sz="3600" b="1" dirty="0" smtClean="0"/>
              <a:t> Explained</a:t>
            </a:r>
            <a:endParaRPr lang="en" sz="36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800" y="2919044"/>
            <a:ext cx="4926162" cy="26289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919044"/>
            <a:ext cx="4775200" cy="2628900"/>
          </a:xfrm>
          <a:prstGeom prst="rect">
            <a:avLst/>
          </a:prstGeom>
        </p:spPr>
      </p:pic>
      <p:sp>
        <p:nvSpPr>
          <p:cNvPr id="10" name="TextBox 9"/>
          <p:cNvSpPr txBox="1"/>
          <p:nvPr/>
        </p:nvSpPr>
        <p:spPr>
          <a:xfrm>
            <a:off x="939800" y="1822379"/>
            <a:ext cx="6420928" cy="923330"/>
          </a:xfrm>
          <a:prstGeom prst="rect">
            <a:avLst/>
          </a:prstGeom>
          <a:noFill/>
        </p:spPr>
        <p:txBody>
          <a:bodyPr wrap="square" rtlCol="0">
            <a:spAutoFit/>
          </a:bodyPr>
          <a:lstStyle/>
          <a:p>
            <a:r>
              <a:rPr lang="en-US" dirty="0"/>
              <a:t>Many tiny convolutional kernels in this networks, such as 1x1, 3x3, 5x5 whose ideas comes from </a:t>
            </a:r>
            <a:r>
              <a:rPr lang="en-US" dirty="0" smtClean="0"/>
              <a:t>VGG-series-networks, just </a:t>
            </a:r>
            <a:r>
              <a:rPr lang="en-US" dirty="0"/>
              <a:t>like following </a:t>
            </a:r>
            <a:r>
              <a:rPr lang="en-US" dirty="0" smtClean="0"/>
              <a:t>picture, </a:t>
            </a:r>
            <a:r>
              <a:rPr lang="en-US" dirty="0"/>
              <a:t>named </a:t>
            </a:r>
            <a:r>
              <a:rPr lang="en-US" b="1" dirty="0"/>
              <a:t>Inception module</a:t>
            </a:r>
            <a:r>
              <a:rPr lang="en-US" dirty="0"/>
              <a:t>:</a:t>
            </a:r>
          </a:p>
        </p:txBody>
      </p:sp>
    </p:spTree>
    <p:extLst>
      <p:ext uri="{BB962C8B-B14F-4D97-AF65-F5344CB8AC3E}">
        <p14:creationId xmlns:p14="http://schemas.microsoft.com/office/powerpoint/2010/main" val="2110569152"/>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p:nvPr/>
        </p:nvSpPr>
        <p:spPr>
          <a:xfrm>
            <a:off x="592601" y="294868"/>
            <a:ext cx="11006799" cy="1354176"/>
          </a:xfrm>
          <a:prstGeom prst="rect">
            <a:avLst/>
          </a:prstGeom>
          <a:noFill/>
          <a:ln>
            <a:noFill/>
          </a:ln>
        </p:spPr>
        <p:txBody>
          <a:bodyPr lIns="121900" tIns="121900" rIns="121900" bIns="121900" anchor="t" anchorCtr="0">
            <a:spAutoFit/>
          </a:bodyPr>
          <a:lstStyle/>
          <a:p>
            <a:r>
              <a:rPr lang="en-US" sz="3600" b="1" dirty="0" smtClean="0"/>
              <a:t>IMPLEMENTATION</a:t>
            </a:r>
          </a:p>
          <a:p>
            <a:r>
              <a:rPr lang="en" sz="3600" b="1" dirty="0" err="1" smtClean="0"/>
              <a:t>GoogLeNet</a:t>
            </a:r>
            <a:r>
              <a:rPr lang="en-US" sz="3600" b="1" smtClean="0"/>
              <a:t> Explained</a:t>
            </a:r>
            <a:endParaRPr lang="en" sz="3600" b="1" dirty="0"/>
          </a:p>
        </p:txBody>
      </p:sp>
      <p:sp>
        <p:nvSpPr>
          <p:cNvPr id="10" name="TextBox 9"/>
          <p:cNvSpPr txBox="1"/>
          <p:nvPr/>
        </p:nvSpPr>
        <p:spPr>
          <a:xfrm>
            <a:off x="1001862" y="2184688"/>
            <a:ext cx="10188275" cy="2862322"/>
          </a:xfrm>
          <a:prstGeom prst="rect">
            <a:avLst/>
          </a:prstGeom>
          <a:noFill/>
        </p:spPr>
        <p:txBody>
          <a:bodyPr wrap="square" rtlCol="0">
            <a:spAutoFit/>
          </a:bodyPr>
          <a:lstStyle/>
          <a:p>
            <a:r>
              <a:rPr lang="en-US" dirty="0" smtClean="0"/>
              <a:t>- The tiny kernels </a:t>
            </a:r>
            <a:r>
              <a:rPr lang="en-US" dirty="0"/>
              <a:t>can catch the detail information </a:t>
            </a:r>
            <a:r>
              <a:rPr lang="en-US" dirty="0" smtClean="0"/>
              <a:t>in the image. Also, </a:t>
            </a:r>
            <a:r>
              <a:rPr lang="en-US" dirty="0"/>
              <a:t>they can avoid information </a:t>
            </a:r>
            <a:r>
              <a:rPr lang="en-US" dirty="0" smtClean="0"/>
              <a:t>leaked. </a:t>
            </a:r>
          </a:p>
          <a:p>
            <a:pPr marL="285750" indent="-285750">
              <a:buFontTx/>
              <a:buChar char="-"/>
            </a:pPr>
            <a:r>
              <a:rPr lang="en-US" dirty="0" smtClean="0"/>
              <a:t>These </a:t>
            </a:r>
            <a:r>
              <a:rPr lang="en-US" dirty="0"/>
              <a:t>tiny kernels can compose a </a:t>
            </a:r>
            <a:r>
              <a:rPr lang="en-US" dirty="0" smtClean="0"/>
              <a:t>network </a:t>
            </a:r>
            <a:r>
              <a:rPr lang="en-US" dirty="0"/>
              <a:t>with less parameters than larger </a:t>
            </a:r>
            <a:r>
              <a:rPr lang="en-US" dirty="0" smtClean="0"/>
              <a:t>kernels. </a:t>
            </a:r>
            <a:r>
              <a:rPr lang="en-US" dirty="0"/>
              <a:t>T</a:t>
            </a:r>
            <a:r>
              <a:rPr lang="en-US" dirty="0" smtClean="0"/>
              <a:t>his </a:t>
            </a:r>
            <a:r>
              <a:rPr lang="en-US" dirty="0"/>
              <a:t>can </a:t>
            </a:r>
            <a:r>
              <a:rPr lang="en-US" dirty="0" smtClean="0"/>
              <a:t>avoid overfitting </a:t>
            </a:r>
            <a:r>
              <a:rPr lang="en-US" dirty="0"/>
              <a:t>when we train the networks. </a:t>
            </a:r>
            <a:r>
              <a:rPr lang="en-US" dirty="0" smtClean="0"/>
              <a:t>When </a:t>
            </a:r>
            <a:r>
              <a:rPr lang="en-US" dirty="0"/>
              <a:t>the </a:t>
            </a:r>
            <a:r>
              <a:rPr lang="en-US" dirty="0" smtClean="0"/>
              <a:t>network </a:t>
            </a:r>
            <a:r>
              <a:rPr lang="en-US" dirty="0"/>
              <a:t>goes deep, layers which are in high level can get a big vision </a:t>
            </a:r>
            <a:r>
              <a:rPr lang="en-US" dirty="0" smtClean="0"/>
              <a:t>in the </a:t>
            </a:r>
            <a:r>
              <a:rPr lang="en-US" dirty="0"/>
              <a:t>image that is the core of CNN. We can find the 1x1 kernel in the </a:t>
            </a:r>
            <a:r>
              <a:rPr lang="en-US" dirty="0" smtClean="0"/>
              <a:t>right picture from the previous slide, </a:t>
            </a:r>
            <a:r>
              <a:rPr lang="en-US" dirty="0"/>
              <a:t>it is used to reduce </a:t>
            </a:r>
            <a:r>
              <a:rPr lang="en-US" dirty="0" smtClean="0"/>
              <a:t>dimensions </a:t>
            </a:r>
            <a:r>
              <a:rPr lang="en-US" dirty="0"/>
              <a:t>of channels. </a:t>
            </a:r>
            <a:endParaRPr lang="en-US" dirty="0" smtClean="0"/>
          </a:p>
          <a:p>
            <a:pPr marL="285750" indent="-285750">
              <a:buFontTx/>
              <a:buChar char="-"/>
            </a:pPr>
            <a:r>
              <a:rPr lang="en-US" dirty="0" smtClean="0"/>
              <a:t>In the </a:t>
            </a:r>
            <a:r>
              <a:rPr lang="en-US" b="1" dirty="0"/>
              <a:t>Inception module, </a:t>
            </a:r>
            <a:r>
              <a:rPr lang="en-US" dirty="0"/>
              <a:t>these tiny kernels are </a:t>
            </a:r>
            <a:r>
              <a:rPr lang="en-US" dirty="0" err="1"/>
              <a:t>concanated</a:t>
            </a:r>
            <a:r>
              <a:rPr lang="en-US" dirty="0"/>
              <a:t> to be the inputs of the next Inception module, which is equal to integrate all information about the part </a:t>
            </a:r>
            <a:r>
              <a:rPr lang="en-US" dirty="0" smtClean="0"/>
              <a:t>of the </a:t>
            </a:r>
            <a:r>
              <a:rPr lang="en-US" dirty="0"/>
              <a:t>image, the information </a:t>
            </a:r>
            <a:r>
              <a:rPr lang="en-US" dirty="0" smtClean="0"/>
              <a:t>can be </a:t>
            </a:r>
            <a:r>
              <a:rPr lang="en-US" dirty="0"/>
              <a:t>texture, color, size, location .</a:t>
            </a:r>
            <a:r>
              <a:rPr lang="en-US" dirty="0" err="1"/>
              <a:t>etc</a:t>
            </a:r>
            <a:r>
              <a:rPr lang="en-US" dirty="0"/>
              <a:t>, </a:t>
            </a:r>
            <a:endParaRPr lang="en-US" dirty="0" smtClean="0"/>
          </a:p>
          <a:p>
            <a:pPr marL="285750" indent="-285750">
              <a:buFontTx/>
              <a:buChar char="-"/>
            </a:pPr>
            <a:r>
              <a:rPr lang="en-US" dirty="0"/>
              <a:t>I</a:t>
            </a:r>
            <a:r>
              <a:rPr lang="en-US" dirty="0" smtClean="0"/>
              <a:t>t </a:t>
            </a:r>
            <a:r>
              <a:rPr lang="en-US" dirty="0"/>
              <a:t>makes the </a:t>
            </a:r>
            <a:r>
              <a:rPr lang="en-US" dirty="0" smtClean="0"/>
              <a:t>network </a:t>
            </a:r>
            <a:r>
              <a:rPr lang="en-US" dirty="0"/>
              <a:t>wider in this </a:t>
            </a:r>
            <a:r>
              <a:rPr lang="en-US" dirty="0" smtClean="0"/>
              <a:t>way, where </a:t>
            </a:r>
            <a:r>
              <a:rPr lang="en-US" dirty="0"/>
              <a:t>the </a:t>
            </a:r>
            <a:r>
              <a:rPr lang="en-US" dirty="0" smtClean="0"/>
              <a:t>network </a:t>
            </a:r>
            <a:r>
              <a:rPr lang="en-US" dirty="0"/>
              <a:t>can “see” a larger vision in image, we can find the information the networks </a:t>
            </a:r>
            <a:r>
              <a:rPr lang="en-US" dirty="0" smtClean="0"/>
              <a:t>learned.</a:t>
            </a:r>
            <a:endParaRPr lang="en-US" dirty="0"/>
          </a:p>
        </p:txBody>
      </p:sp>
    </p:spTree>
    <p:extLst>
      <p:ext uri="{BB962C8B-B14F-4D97-AF65-F5344CB8AC3E}">
        <p14:creationId xmlns:p14="http://schemas.microsoft.com/office/powerpoint/2010/main" val="479375063"/>
      </p:ext>
    </p:extLst>
  </p:cSld>
  <p:clrMapOvr>
    <a:masterClrMapping/>
  </p:clrMapOvr>
  <p:transition spd="slow">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14794</TotalTime>
  <Words>999</Words>
  <Application>Microsoft Macintosh PowerPoint</Application>
  <PresentationFormat>Widescreen</PresentationFormat>
  <Paragraphs>176</Paragraphs>
  <Slides>36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Trebuchet MS</vt:lpstr>
      <vt:lpstr>Tw Cen MT</vt:lpstr>
      <vt:lpstr>Arial</vt:lpstr>
      <vt:lpstr>Circuit</vt:lpstr>
      <vt:lpstr>Image recognition in fashion</vt:lpstr>
      <vt:lpstr>introduction</vt:lpstr>
      <vt:lpstr>The challenge</vt:lpstr>
      <vt:lpstr>Preparations Categories</vt:lpstr>
      <vt:lpstr>Preparations dataset</vt:lpstr>
      <vt:lpstr>Implementation</vt:lpstr>
      <vt:lpstr>PowerPoint Presentation</vt:lpstr>
      <vt:lpstr>PowerPoint Presentation</vt:lpstr>
      <vt:lpstr>PowerPoint Presentation</vt:lpstr>
      <vt:lpstr>PowerPoint Presentation</vt:lpstr>
      <vt:lpstr>Implementation Model</vt:lpstr>
      <vt:lpstr>Implementation Model (Black/white images)</vt:lpstr>
      <vt:lpstr>Implementation Results (Black/White images) Top 10</vt:lpstr>
      <vt:lpstr>Implementation Results (Black/White images) Top 10</vt:lpstr>
      <vt:lpstr>Implementation Results (Black/White images) Top 10</vt:lpstr>
      <vt:lpstr>Implementation Results (Black/White images) Top 10</vt:lpstr>
      <vt:lpstr>Implementation Results (Black/White images) Top 10</vt:lpstr>
      <vt:lpstr>Implementation Results (Black/White images) Top 10</vt:lpstr>
      <vt:lpstr>Implementation Results (Black/White images) Top 10</vt:lpstr>
      <vt:lpstr>Implementation Results (Black/White images) Top 10</vt:lpstr>
      <vt:lpstr>Implementation Results (Black/White images) Top 10</vt:lpstr>
      <vt:lpstr>Implementation Results (Black/White images) Top 10</vt:lpstr>
      <vt:lpstr>Implementation Model</vt:lpstr>
      <vt:lpstr>Implementation Model (Colour images)</vt:lpstr>
      <vt:lpstr>Implementation Results (Colour images) Top 10</vt:lpstr>
      <vt:lpstr>Implementation Results (Colour images) Top 10</vt:lpstr>
      <vt:lpstr>Implementation Results (Colour images) Top 10</vt:lpstr>
      <vt:lpstr>Implementation Results (Colour images) Top 10</vt:lpstr>
      <vt:lpstr>Implementation Results (Colour images) Top 10</vt:lpstr>
      <vt:lpstr>Implementation Results (Colour images) Top 10</vt:lpstr>
      <vt:lpstr>Implementation Results (Colour images) Top 10</vt:lpstr>
      <vt:lpstr>Implementation Results (Colour images) Top 10</vt:lpstr>
      <vt:lpstr>Implementation Results (Colour images) Top 10</vt:lpstr>
      <vt:lpstr>Implementation Results (Colour images) Top 10</vt:lpstr>
      <vt:lpstr>Implementation Limitations</vt:lpstr>
      <vt:lpstr>Taking it further</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 in fashion</dc:title>
  <dc:creator>Richard Chua</dc:creator>
  <cp:lastModifiedBy>Richard Chua</cp:lastModifiedBy>
  <cp:revision>34</cp:revision>
  <dcterms:created xsi:type="dcterms:W3CDTF">2017-05-14T07:56:39Z</dcterms:created>
  <dcterms:modified xsi:type="dcterms:W3CDTF">2017-05-24T14:34:33Z</dcterms:modified>
</cp:coreProperties>
</file>