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58"/>
  </p:notesMasterIdLst>
  <p:handoutMasterIdLst>
    <p:handoutMasterId r:id="rId59"/>
  </p:handoutMasterIdLst>
  <p:sldIdLst>
    <p:sldId id="326" r:id="rId2"/>
    <p:sldId id="375" r:id="rId3"/>
    <p:sldId id="376" r:id="rId4"/>
    <p:sldId id="377" r:id="rId5"/>
    <p:sldId id="379" r:id="rId6"/>
    <p:sldId id="378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428" r:id="rId18"/>
    <p:sldId id="390" r:id="rId19"/>
    <p:sldId id="392" r:id="rId20"/>
    <p:sldId id="429" r:id="rId21"/>
    <p:sldId id="391" r:id="rId22"/>
    <p:sldId id="393" r:id="rId23"/>
    <p:sldId id="394" r:id="rId24"/>
    <p:sldId id="395" r:id="rId25"/>
    <p:sldId id="397" r:id="rId26"/>
    <p:sldId id="396" r:id="rId27"/>
    <p:sldId id="398" r:id="rId28"/>
    <p:sldId id="399" r:id="rId29"/>
    <p:sldId id="401" r:id="rId30"/>
    <p:sldId id="402" r:id="rId31"/>
    <p:sldId id="400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31" r:id="rId42"/>
    <p:sldId id="413" r:id="rId43"/>
    <p:sldId id="414" r:id="rId44"/>
    <p:sldId id="415" r:id="rId45"/>
    <p:sldId id="416" r:id="rId46"/>
    <p:sldId id="417" r:id="rId47"/>
    <p:sldId id="418" r:id="rId48"/>
    <p:sldId id="419" r:id="rId49"/>
    <p:sldId id="421" r:id="rId50"/>
    <p:sldId id="422" r:id="rId51"/>
    <p:sldId id="423" r:id="rId52"/>
    <p:sldId id="424" r:id="rId53"/>
    <p:sldId id="425" r:id="rId54"/>
    <p:sldId id="426" r:id="rId55"/>
    <p:sldId id="427" r:id="rId56"/>
    <p:sldId id="430" r:id="rId5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492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-32275"/>
    </p:cViewPr>
  </p:sorterViewPr>
  <p:notesViewPr>
    <p:cSldViewPr snapToGrid="0">
      <p:cViewPr varScale="1">
        <p:scale>
          <a:sx n="65" d="100"/>
          <a:sy n="65" d="100"/>
        </p:scale>
        <p:origin x="3139" y="3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E522F-CE45-4CA9-B452-E37DD6D86C27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EE617ED9-549C-4730-94C1-F46076CB6D2F}">
      <dgm:prSet phldrT="[텍스트]" custT="1"/>
      <dgm:spPr/>
      <dgm:t>
        <a:bodyPr/>
        <a:lstStyle/>
        <a:p>
          <a:pPr latinLnBrk="1"/>
          <a:r>
            <a:rPr lang="en-US" altLang="ko-KR" sz="1600" dirty="0"/>
            <a:t> body</a:t>
          </a:r>
          <a:endParaRPr lang="ko-KR" altLang="en-US" sz="1600" dirty="0"/>
        </a:p>
      </dgm:t>
    </dgm:pt>
    <dgm:pt modelId="{423B3876-54C7-4713-85B8-5CB766DBC724}" type="parTrans" cxnId="{03F98965-EFB2-44E6-B28C-5555D6C3EC8A}">
      <dgm:prSet/>
      <dgm:spPr/>
      <dgm:t>
        <a:bodyPr/>
        <a:lstStyle/>
        <a:p>
          <a:pPr latinLnBrk="1"/>
          <a:endParaRPr lang="ko-KR" altLang="en-US" sz="1600"/>
        </a:p>
      </dgm:t>
    </dgm:pt>
    <dgm:pt modelId="{8CBA444F-65D5-4914-A95D-9F572BB7C869}" type="sibTrans" cxnId="{03F98965-EFB2-44E6-B28C-5555D6C3EC8A}">
      <dgm:prSet/>
      <dgm:spPr/>
      <dgm:t>
        <a:bodyPr/>
        <a:lstStyle/>
        <a:p>
          <a:pPr latinLnBrk="1"/>
          <a:endParaRPr lang="ko-KR" altLang="en-US" sz="1600"/>
        </a:p>
      </dgm:t>
    </dgm:pt>
    <dgm:pt modelId="{D3939803-C243-445B-898E-5E2071E463EA}">
      <dgm:prSet phldrT="[텍스트]" custT="1"/>
      <dgm:spPr/>
      <dgm:t>
        <a:bodyPr/>
        <a:lstStyle/>
        <a:p>
          <a:pPr latinLnBrk="1"/>
          <a:r>
            <a:rPr lang="en-US" altLang="ko-KR" sz="1600" dirty="0"/>
            <a:t> p</a:t>
          </a:r>
          <a:endParaRPr lang="ko-KR" altLang="en-US" sz="1600" dirty="0"/>
        </a:p>
      </dgm:t>
    </dgm:pt>
    <dgm:pt modelId="{93CD5EA2-92E8-4EE1-AC39-F4941DB59DEE}" type="parTrans" cxnId="{4AAD1C73-D6BF-480F-8487-BFDA7B200636}">
      <dgm:prSet/>
      <dgm:spPr/>
      <dgm:t>
        <a:bodyPr/>
        <a:lstStyle/>
        <a:p>
          <a:pPr latinLnBrk="1"/>
          <a:endParaRPr lang="ko-KR" altLang="en-US" sz="1600"/>
        </a:p>
      </dgm:t>
    </dgm:pt>
    <dgm:pt modelId="{68DB706E-87C7-4F40-BBC9-A13C7C686C6F}" type="sibTrans" cxnId="{4AAD1C73-D6BF-480F-8487-BFDA7B200636}">
      <dgm:prSet/>
      <dgm:spPr/>
      <dgm:t>
        <a:bodyPr/>
        <a:lstStyle/>
        <a:p>
          <a:pPr latinLnBrk="1"/>
          <a:endParaRPr lang="ko-KR" altLang="en-US" sz="1600"/>
        </a:p>
      </dgm:t>
    </dgm:pt>
    <dgm:pt modelId="{4A6B14D6-A5EE-418E-B0C2-B6503824DD44}">
      <dgm:prSet phldrT="[텍스트]" custT="1"/>
      <dgm:spPr/>
      <dgm:t>
        <a:bodyPr/>
        <a:lstStyle/>
        <a:p>
          <a:pPr latinLnBrk="1"/>
          <a:r>
            <a:rPr lang="en-US" altLang="ko-KR" sz="1600" dirty="0"/>
            <a:t> </a:t>
          </a:r>
          <a:r>
            <a:rPr lang="en-US" altLang="ko-KR" sz="1600" dirty="0" err="1"/>
            <a:t>ol</a:t>
          </a:r>
          <a:endParaRPr lang="ko-KR" altLang="en-US" sz="1600" dirty="0"/>
        </a:p>
      </dgm:t>
    </dgm:pt>
    <dgm:pt modelId="{C1E6A311-C48D-40EE-8A30-BBB2DEFD53EC}" type="parTrans" cxnId="{568F3D3A-2C7D-41D4-91FD-94AB5AF0DB46}">
      <dgm:prSet/>
      <dgm:spPr/>
      <dgm:t>
        <a:bodyPr/>
        <a:lstStyle/>
        <a:p>
          <a:pPr latinLnBrk="1"/>
          <a:endParaRPr lang="ko-KR" altLang="en-US" sz="1600"/>
        </a:p>
      </dgm:t>
    </dgm:pt>
    <dgm:pt modelId="{CF3298FA-74BA-4E2B-ACE1-4270547968BC}" type="sibTrans" cxnId="{568F3D3A-2C7D-41D4-91FD-94AB5AF0DB46}">
      <dgm:prSet/>
      <dgm:spPr/>
      <dgm:t>
        <a:bodyPr/>
        <a:lstStyle/>
        <a:p>
          <a:pPr latinLnBrk="1"/>
          <a:endParaRPr lang="ko-KR" altLang="en-US" sz="1600"/>
        </a:p>
      </dgm:t>
    </dgm:pt>
    <dgm:pt modelId="{FDB17053-E035-4FC2-A0CE-04263BC65570}">
      <dgm:prSet custT="1"/>
      <dgm:spPr/>
      <dgm:t>
        <a:bodyPr/>
        <a:lstStyle/>
        <a:p>
          <a:pPr latinLnBrk="1"/>
          <a:r>
            <a:rPr lang="en-US" altLang="ko-KR" sz="1600" dirty="0"/>
            <a:t> li</a:t>
          </a:r>
          <a:endParaRPr lang="ko-KR" altLang="en-US" sz="1600" dirty="0"/>
        </a:p>
      </dgm:t>
    </dgm:pt>
    <dgm:pt modelId="{DE74DF11-A2CC-450D-AEF1-ADA97A7B6C44}" type="parTrans" cxnId="{B414D8BC-6BE5-4F7C-BFB5-755A247002BF}">
      <dgm:prSet/>
      <dgm:spPr/>
      <dgm:t>
        <a:bodyPr/>
        <a:lstStyle/>
        <a:p>
          <a:pPr latinLnBrk="1"/>
          <a:endParaRPr lang="ko-KR" altLang="en-US" sz="1600"/>
        </a:p>
      </dgm:t>
    </dgm:pt>
    <dgm:pt modelId="{DC6738DB-2FC0-47BE-BBFA-04382623C403}" type="sibTrans" cxnId="{B414D8BC-6BE5-4F7C-BFB5-755A247002BF}">
      <dgm:prSet/>
      <dgm:spPr/>
      <dgm:t>
        <a:bodyPr/>
        <a:lstStyle/>
        <a:p>
          <a:pPr latinLnBrk="1"/>
          <a:endParaRPr lang="ko-KR" altLang="en-US" sz="1600"/>
        </a:p>
      </dgm:t>
    </dgm:pt>
    <dgm:pt modelId="{4CB38D3C-6FE9-48F1-8E90-F0318A4F2022}">
      <dgm:prSet custT="1"/>
      <dgm:spPr/>
      <dgm:t>
        <a:bodyPr/>
        <a:lstStyle/>
        <a:p>
          <a:pPr latinLnBrk="1"/>
          <a:r>
            <a:rPr lang="en-US" altLang="ko-KR" sz="1600" dirty="0"/>
            <a:t> li</a:t>
          </a:r>
          <a:endParaRPr lang="ko-KR" altLang="en-US" sz="1600" dirty="0"/>
        </a:p>
      </dgm:t>
    </dgm:pt>
    <dgm:pt modelId="{F8A64D6D-0E0A-4752-B08E-6BAF8B0C5FE9}" type="parTrans" cxnId="{88458DDB-530F-4A61-B3C7-2D3DA65E6CED}">
      <dgm:prSet/>
      <dgm:spPr/>
      <dgm:t>
        <a:bodyPr/>
        <a:lstStyle/>
        <a:p>
          <a:pPr latinLnBrk="1"/>
          <a:endParaRPr lang="ko-KR" altLang="en-US" sz="1600"/>
        </a:p>
      </dgm:t>
    </dgm:pt>
    <dgm:pt modelId="{B5F7E92E-296B-41D5-A92D-B8554C856554}" type="sibTrans" cxnId="{88458DDB-530F-4A61-B3C7-2D3DA65E6CED}">
      <dgm:prSet/>
      <dgm:spPr/>
      <dgm:t>
        <a:bodyPr/>
        <a:lstStyle/>
        <a:p>
          <a:pPr latinLnBrk="1"/>
          <a:endParaRPr lang="ko-KR" altLang="en-US" sz="1600"/>
        </a:p>
      </dgm:t>
    </dgm:pt>
    <dgm:pt modelId="{6B150B03-C554-4EDD-8F5B-857841FF0BF5}" type="pres">
      <dgm:prSet presAssocID="{79DE522F-CE45-4CA9-B452-E37DD6D86C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07EA98-1941-4CA2-9C0D-B017D9306900}" type="pres">
      <dgm:prSet presAssocID="{EE617ED9-549C-4730-94C1-F46076CB6D2F}" presName="hierRoot1" presStyleCnt="0">
        <dgm:presLayoutVars>
          <dgm:hierBranch val="init"/>
        </dgm:presLayoutVars>
      </dgm:prSet>
      <dgm:spPr/>
    </dgm:pt>
    <dgm:pt modelId="{321562BA-D514-473A-91E0-716B15ABDA38}" type="pres">
      <dgm:prSet presAssocID="{EE617ED9-549C-4730-94C1-F46076CB6D2F}" presName="rootComposite1" presStyleCnt="0"/>
      <dgm:spPr/>
    </dgm:pt>
    <dgm:pt modelId="{225AFB67-DDA4-4B07-9D33-9BD4831A160C}" type="pres">
      <dgm:prSet presAssocID="{EE617ED9-549C-4730-94C1-F46076CB6D2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53BECD-4D32-4CCC-A225-C8A2A7A3C21A}" type="pres">
      <dgm:prSet presAssocID="{EE617ED9-549C-4730-94C1-F46076CB6D2F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65BAE07-AFCF-48DB-814F-C651AC23E308}" type="pres">
      <dgm:prSet presAssocID="{EE617ED9-549C-4730-94C1-F46076CB6D2F}" presName="hierChild2" presStyleCnt="0"/>
      <dgm:spPr/>
    </dgm:pt>
    <dgm:pt modelId="{C230AE2F-8A56-4F52-B912-266F59196BDE}" type="pres">
      <dgm:prSet presAssocID="{93CD5EA2-92E8-4EE1-AC39-F4941DB59DEE}" presName="Name37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F7FFD128-1AB2-41B2-AB27-72A1174E7735}" type="pres">
      <dgm:prSet presAssocID="{D3939803-C243-445B-898E-5E2071E463EA}" presName="hierRoot2" presStyleCnt="0">
        <dgm:presLayoutVars>
          <dgm:hierBranch val="init"/>
        </dgm:presLayoutVars>
      </dgm:prSet>
      <dgm:spPr/>
    </dgm:pt>
    <dgm:pt modelId="{C5D46999-EAFB-4929-B64F-075AD324B172}" type="pres">
      <dgm:prSet presAssocID="{D3939803-C243-445B-898E-5E2071E463EA}" presName="rootComposite" presStyleCnt="0"/>
      <dgm:spPr/>
    </dgm:pt>
    <dgm:pt modelId="{9FAAF4B5-A5DC-4435-AA65-B70EF4268EE6}" type="pres">
      <dgm:prSet presAssocID="{D3939803-C243-445B-898E-5E2071E463E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8DC6E9-7FCD-46F0-B03E-DA5A254DE473}" type="pres">
      <dgm:prSet presAssocID="{D3939803-C243-445B-898E-5E2071E463EA}" presName="rootConnector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5F4B6C92-303F-40C3-9CAA-DBAB595C74F1}" type="pres">
      <dgm:prSet presAssocID="{D3939803-C243-445B-898E-5E2071E463EA}" presName="hierChild4" presStyleCnt="0"/>
      <dgm:spPr/>
    </dgm:pt>
    <dgm:pt modelId="{0CE56A5E-5C31-4DA8-91F4-273BA17B15B6}" type="pres">
      <dgm:prSet presAssocID="{D3939803-C243-445B-898E-5E2071E463EA}" presName="hierChild5" presStyleCnt="0"/>
      <dgm:spPr/>
    </dgm:pt>
    <dgm:pt modelId="{607EC920-E168-410A-899B-544A38013D73}" type="pres">
      <dgm:prSet presAssocID="{C1E6A311-C48D-40EE-8A30-BBB2DEFD53EC}" presName="Name37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7DBFA02-AD4E-40ED-909D-F437D456096F}" type="pres">
      <dgm:prSet presAssocID="{4A6B14D6-A5EE-418E-B0C2-B6503824DD44}" presName="hierRoot2" presStyleCnt="0">
        <dgm:presLayoutVars>
          <dgm:hierBranch val="init"/>
        </dgm:presLayoutVars>
      </dgm:prSet>
      <dgm:spPr/>
    </dgm:pt>
    <dgm:pt modelId="{5CF0629A-A491-4470-AA12-E9A1590594A0}" type="pres">
      <dgm:prSet presAssocID="{4A6B14D6-A5EE-418E-B0C2-B6503824DD44}" presName="rootComposite" presStyleCnt="0"/>
      <dgm:spPr/>
    </dgm:pt>
    <dgm:pt modelId="{4F957E46-66B3-4288-9737-2794A02F36FE}" type="pres">
      <dgm:prSet presAssocID="{4A6B14D6-A5EE-418E-B0C2-B6503824DD4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0486F5-6089-475D-8F72-18BB9E44EF69}" type="pres">
      <dgm:prSet presAssocID="{4A6B14D6-A5EE-418E-B0C2-B6503824DD44}" presName="rootConnector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1AAF1ADB-C019-4D65-8C4F-34BD90C0AF1A}" type="pres">
      <dgm:prSet presAssocID="{4A6B14D6-A5EE-418E-B0C2-B6503824DD44}" presName="hierChild4" presStyleCnt="0"/>
      <dgm:spPr/>
    </dgm:pt>
    <dgm:pt modelId="{52B1E4E9-006F-4A7D-91A0-75167F2640E4}" type="pres">
      <dgm:prSet presAssocID="{DE74DF11-A2CC-450D-AEF1-ADA97A7B6C44}" presName="Name37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B942068-D959-4568-A42D-1162B08D3DE8}" type="pres">
      <dgm:prSet presAssocID="{FDB17053-E035-4FC2-A0CE-04263BC65570}" presName="hierRoot2" presStyleCnt="0">
        <dgm:presLayoutVars>
          <dgm:hierBranch val="init"/>
        </dgm:presLayoutVars>
      </dgm:prSet>
      <dgm:spPr/>
    </dgm:pt>
    <dgm:pt modelId="{F6823FF1-3E59-425E-8E4A-299EE5FE1D88}" type="pres">
      <dgm:prSet presAssocID="{FDB17053-E035-4FC2-A0CE-04263BC65570}" presName="rootComposite" presStyleCnt="0"/>
      <dgm:spPr/>
    </dgm:pt>
    <dgm:pt modelId="{0145EFCD-4980-4C14-B66C-B4B5C578DEEA}" type="pres">
      <dgm:prSet presAssocID="{FDB17053-E035-4FC2-A0CE-04263BC65570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59C149-3528-4F13-99FA-2F94EA309FC5}" type="pres">
      <dgm:prSet presAssocID="{FDB17053-E035-4FC2-A0CE-04263BC65570}" presName="rootConnector" presStyleLbl="node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BA9AB61-6DFF-41F9-A5B3-1F9C7DEB9F05}" type="pres">
      <dgm:prSet presAssocID="{FDB17053-E035-4FC2-A0CE-04263BC65570}" presName="hierChild4" presStyleCnt="0"/>
      <dgm:spPr/>
    </dgm:pt>
    <dgm:pt modelId="{8CF0BE28-947A-4C59-9CA0-7D2D85718E6C}" type="pres">
      <dgm:prSet presAssocID="{FDB17053-E035-4FC2-A0CE-04263BC65570}" presName="hierChild5" presStyleCnt="0"/>
      <dgm:spPr/>
    </dgm:pt>
    <dgm:pt modelId="{CB491CC0-9AF7-442D-8C35-5B03E3861656}" type="pres">
      <dgm:prSet presAssocID="{F8A64D6D-0E0A-4752-B08E-6BAF8B0C5FE9}" presName="Name37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AACFC2E-E63B-4F68-B190-0DAE44958644}" type="pres">
      <dgm:prSet presAssocID="{4CB38D3C-6FE9-48F1-8E90-F0318A4F2022}" presName="hierRoot2" presStyleCnt="0">
        <dgm:presLayoutVars>
          <dgm:hierBranch val="init"/>
        </dgm:presLayoutVars>
      </dgm:prSet>
      <dgm:spPr/>
    </dgm:pt>
    <dgm:pt modelId="{6C02EDA2-D736-4C06-B814-E653788C0508}" type="pres">
      <dgm:prSet presAssocID="{4CB38D3C-6FE9-48F1-8E90-F0318A4F2022}" presName="rootComposite" presStyleCnt="0"/>
      <dgm:spPr/>
    </dgm:pt>
    <dgm:pt modelId="{DF6CA13C-24D4-41D0-A18C-78A2CDC93821}" type="pres">
      <dgm:prSet presAssocID="{4CB38D3C-6FE9-48F1-8E90-F0318A4F2022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7EC0E5-EF68-4FAD-90B0-36B9AA852832}" type="pres">
      <dgm:prSet presAssocID="{4CB38D3C-6FE9-48F1-8E90-F0318A4F2022}" presName="rootConnector" presStyleLbl="node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F741CA7B-3BD3-46D0-ACFA-1D8AA9FB44C2}" type="pres">
      <dgm:prSet presAssocID="{4CB38D3C-6FE9-48F1-8E90-F0318A4F2022}" presName="hierChild4" presStyleCnt="0"/>
      <dgm:spPr/>
    </dgm:pt>
    <dgm:pt modelId="{D4A9A893-FC5A-4CB2-9A5C-CCDBB162CAC5}" type="pres">
      <dgm:prSet presAssocID="{4CB38D3C-6FE9-48F1-8E90-F0318A4F2022}" presName="hierChild5" presStyleCnt="0"/>
      <dgm:spPr/>
    </dgm:pt>
    <dgm:pt modelId="{18CD89B2-4354-4AB0-92F0-9A53284AC90E}" type="pres">
      <dgm:prSet presAssocID="{4A6B14D6-A5EE-418E-B0C2-B6503824DD44}" presName="hierChild5" presStyleCnt="0"/>
      <dgm:spPr/>
    </dgm:pt>
    <dgm:pt modelId="{091A8EBC-BD93-43E8-BD77-AABA50000262}" type="pres">
      <dgm:prSet presAssocID="{EE617ED9-549C-4730-94C1-F46076CB6D2F}" presName="hierChild3" presStyleCnt="0"/>
      <dgm:spPr/>
    </dgm:pt>
  </dgm:ptLst>
  <dgm:cxnLst>
    <dgm:cxn modelId="{568F3D3A-2C7D-41D4-91FD-94AB5AF0DB46}" srcId="{EE617ED9-549C-4730-94C1-F46076CB6D2F}" destId="{4A6B14D6-A5EE-418E-B0C2-B6503824DD44}" srcOrd="1" destOrd="0" parTransId="{C1E6A311-C48D-40EE-8A30-BBB2DEFD53EC}" sibTransId="{CF3298FA-74BA-4E2B-ACE1-4270547968BC}"/>
    <dgm:cxn modelId="{11F88361-F042-466D-90CC-72CD89BF3ACD}" type="presOf" srcId="{D3939803-C243-445B-898E-5E2071E463EA}" destId="{5F8DC6E9-7FCD-46F0-B03E-DA5A254DE473}" srcOrd="1" destOrd="0" presId="urn:microsoft.com/office/officeart/2005/8/layout/orgChart1"/>
    <dgm:cxn modelId="{B16A6B5D-BE43-462D-95C5-580A1692158F}" type="presOf" srcId="{4CB38D3C-6FE9-48F1-8E90-F0318A4F2022}" destId="{DF6CA13C-24D4-41D0-A18C-78A2CDC93821}" srcOrd="0" destOrd="0" presId="urn:microsoft.com/office/officeart/2005/8/layout/orgChart1"/>
    <dgm:cxn modelId="{82B306C9-41DF-47EF-9FEE-D5D3F0502219}" type="presOf" srcId="{4A6B14D6-A5EE-418E-B0C2-B6503824DD44}" destId="{4F957E46-66B3-4288-9737-2794A02F36FE}" srcOrd="0" destOrd="0" presId="urn:microsoft.com/office/officeart/2005/8/layout/orgChart1"/>
    <dgm:cxn modelId="{EB911874-0F20-4957-8B18-01569CF7AE3A}" type="presOf" srcId="{C1E6A311-C48D-40EE-8A30-BBB2DEFD53EC}" destId="{607EC920-E168-410A-899B-544A38013D73}" srcOrd="0" destOrd="0" presId="urn:microsoft.com/office/officeart/2005/8/layout/orgChart1"/>
    <dgm:cxn modelId="{111C1024-42DF-41EE-913F-11FEFBFBEE05}" type="presOf" srcId="{4CB38D3C-6FE9-48F1-8E90-F0318A4F2022}" destId="{E17EC0E5-EF68-4FAD-90B0-36B9AA852832}" srcOrd="1" destOrd="0" presId="urn:microsoft.com/office/officeart/2005/8/layout/orgChart1"/>
    <dgm:cxn modelId="{F6B91081-CA0F-43D6-9EB8-752E191CBD5A}" type="presOf" srcId="{EE617ED9-549C-4730-94C1-F46076CB6D2F}" destId="{0F53BECD-4D32-4CCC-A225-C8A2A7A3C21A}" srcOrd="1" destOrd="0" presId="urn:microsoft.com/office/officeart/2005/8/layout/orgChart1"/>
    <dgm:cxn modelId="{B67EE90E-793C-42F0-A546-DF5FF0DE39BF}" type="presOf" srcId="{93CD5EA2-92E8-4EE1-AC39-F4941DB59DEE}" destId="{C230AE2F-8A56-4F52-B912-266F59196BDE}" srcOrd="0" destOrd="0" presId="urn:microsoft.com/office/officeart/2005/8/layout/orgChart1"/>
    <dgm:cxn modelId="{0068E5E6-8545-4E95-BBC1-A1508C6F9920}" type="presOf" srcId="{FDB17053-E035-4FC2-A0CE-04263BC65570}" destId="{0145EFCD-4980-4C14-B66C-B4B5C578DEEA}" srcOrd="0" destOrd="0" presId="urn:microsoft.com/office/officeart/2005/8/layout/orgChart1"/>
    <dgm:cxn modelId="{4AAD1C73-D6BF-480F-8487-BFDA7B200636}" srcId="{EE617ED9-549C-4730-94C1-F46076CB6D2F}" destId="{D3939803-C243-445B-898E-5E2071E463EA}" srcOrd="0" destOrd="0" parTransId="{93CD5EA2-92E8-4EE1-AC39-F4941DB59DEE}" sibTransId="{68DB706E-87C7-4F40-BBC9-A13C7C686C6F}"/>
    <dgm:cxn modelId="{7B77135F-3CBB-4435-9063-A7A62E8EB7E1}" type="presOf" srcId="{F8A64D6D-0E0A-4752-B08E-6BAF8B0C5FE9}" destId="{CB491CC0-9AF7-442D-8C35-5B03E3861656}" srcOrd="0" destOrd="0" presId="urn:microsoft.com/office/officeart/2005/8/layout/orgChart1"/>
    <dgm:cxn modelId="{B414D8BC-6BE5-4F7C-BFB5-755A247002BF}" srcId="{4A6B14D6-A5EE-418E-B0C2-B6503824DD44}" destId="{FDB17053-E035-4FC2-A0CE-04263BC65570}" srcOrd="0" destOrd="0" parTransId="{DE74DF11-A2CC-450D-AEF1-ADA97A7B6C44}" sibTransId="{DC6738DB-2FC0-47BE-BBFA-04382623C403}"/>
    <dgm:cxn modelId="{03F98965-EFB2-44E6-B28C-5555D6C3EC8A}" srcId="{79DE522F-CE45-4CA9-B452-E37DD6D86C27}" destId="{EE617ED9-549C-4730-94C1-F46076CB6D2F}" srcOrd="0" destOrd="0" parTransId="{423B3876-54C7-4713-85B8-5CB766DBC724}" sibTransId="{8CBA444F-65D5-4914-A95D-9F572BB7C869}"/>
    <dgm:cxn modelId="{88458DDB-530F-4A61-B3C7-2D3DA65E6CED}" srcId="{4A6B14D6-A5EE-418E-B0C2-B6503824DD44}" destId="{4CB38D3C-6FE9-48F1-8E90-F0318A4F2022}" srcOrd="1" destOrd="0" parTransId="{F8A64D6D-0E0A-4752-B08E-6BAF8B0C5FE9}" sibTransId="{B5F7E92E-296B-41D5-A92D-B8554C856554}"/>
    <dgm:cxn modelId="{86CD924D-2DF5-4FCA-BAE6-0E88D3AF5353}" type="presOf" srcId="{D3939803-C243-445B-898E-5E2071E463EA}" destId="{9FAAF4B5-A5DC-4435-AA65-B70EF4268EE6}" srcOrd="0" destOrd="0" presId="urn:microsoft.com/office/officeart/2005/8/layout/orgChart1"/>
    <dgm:cxn modelId="{DC15A098-E9E4-46F3-8AD7-CB061D6B866F}" type="presOf" srcId="{DE74DF11-A2CC-450D-AEF1-ADA97A7B6C44}" destId="{52B1E4E9-006F-4A7D-91A0-75167F2640E4}" srcOrd="0" destOrd="0" presId="urn:microsoft.com/office/officeart/2005/8/layout/orgChart1"/>
    <dgm:cxn modelId="{352F6DA7-3D28-4CE0-A4A6-61A4F30764F1}" type="presOf" srcId="{EE617ED9-549C-4730-94C1-F46076CB6D2F}" destId="{225AFB67-DDA4-4B07-9D33-9BD4831A160C}" srcOrd="0" destOrd="0" presId="urn:microsoft.com/office/officeart/2005/8/layout/orgChart1"/>
    <dgm:cxn modelId="{F4B1976B-5408-4DE4-9D0D-86DBF11B9C93}" type="presOf" srcId="{79DE522F-CE45-4CA9-B452-E37DD6D86C27}" destId="{6B150B03-C554-4EDD-8F5B-857841FF0BF5}" srcOrd="0" destOrd="0" presId="urn:microsoft.com/office/officeart/2005/8/layout/orgChart1"/>
    <dgm:cxn modelId="{2C7DE46C-0667-4F04-A36B-CC3BD926EBA7}" type="presOf" srcId="{4A6B14D6-A5EE-418E-B0C2-B6503824DD44}" destId="{780486F5-6089-475D-8F72-18BB9E44EF69}" srcOrd="1" destOrd="0" presId="urn:microsoft.com/office/officeart/2005/8/layout/orgChart1"/>
    <dgm:cxn modelId="{498C1F2D-3EEA-4DF9-A5A1-CB64155FC89A}" type="presOf" srcId="{FDB17053-E035-4FC2-A0CE-04263BC65570}" destId="{BA59C149-3528-4F13-99FA-2F94EA309FC5}" srcOrd="1" destOrd="0" presId="urn:microsoft.com/office/officeart/2005/8/layout/orgChart1"/>
    <dgm:cxn modelId="{001322DE-0CE3-435F-84C0-3868CCBE9C49}" type="presParOf" srcId="{6B150B03-C554-4EDD-8F5B-857841FF0BF5}" destId="{AD07EA98-1941-4CA2-9C0D-B017D9306900}" srcOrd="0" destOrd="0" presId="urn:microsoft.com/office/officeart/2005/8/layout/orgChart1"/>
    <dgm:cxn modelId="{B3C0DFCB-F96F-49AA-AE75-4C5DA9DA8EC6}" type="presParOf" srcId="{AD07EA98-1941-4CA2-9C0D-B017D9306900}" destId="{321562BA-D514-473A-91E0-716B15ABDA38}" srcOrd="0" destOrd="0" presId="urn:microsoft.com/office/officeart/2005/8/layout/orgChart1"/>
    <dgm:cxn modelId="{7F8AB36B-796F-4E54-A1D9-5BB41D357170}" type="presParOf" srcId="{321562BA-D514-473A-91E0-716B15ABDA38}" destId="{225AFB67-DDA4-4B07-9D33-9BD4831A160C}" srcOrd="0" destOrd="0" presId="urn:microsoft.com/office/officeart/2005/8/layout/orgChart1"/>
    <dgm:cxn modelId="{06E791FC-1E8B-492D-A9B0-ADA86D1F688B}" type="presParOf" srcId="{321562BA-D514-473A-91E0-716B15ABDA38}" destId="{0F53BECD-4D32-4CCC-A225-C8A2A7A3C21A}" srcOrd="1" destOrd="0" presId="urn:microsoft.com/office/officeart/2005/8/layout/orgChart1"/>
    <dgm:cxn modelId="{A050B5DB-9132-4F5E-BA4E-E5CEF158B13E}" type="presParOf" srcId="{AD07EA98-1941-4CA2-9C0D-B017D9306900}" destId="{765BAE07-AFCF-48DB-814F-C651AC23E308}" srcOrd="1" destOrd="0" presId="urn:microsoft.com/office/officeart/2005/8/layout/orgChart1"/>
    <dgm:cxn modelId="{832D34AC-5B01-46E6-BCA0-7F8B9CEAAAAB}" type="presParOf" srcId="{765BAE07-AFCF-48DB-814F-C651AC23E308}" destId="{C230AE2F-8A56-4F52-B912-266F59196BDE}" srcOrd="0" destOrd="0" presId="urn:microsoft.com/office/officeart/2005/8/layout/orgChart1"/>
    <dgm:cxn modelId="{BEF371FF-2A55-4217-ABFC-8BEDAAB235E5}" type="presParOf" srcId="{765BAE07-AFCF-48DB-814F-C651AC23E308}" destId="{F7FFD128-1AB2-41B2-AB27-72A1174E7735}" srcOrd="1" destOrd="0" presId="urn:microsoft.com/office/officeart/2005/8/layout/orgChart1"/>
    <dgm:cxn modelId="{1895A463-D223-40AD-9483-76FA5127E0B5}" type="presParOf" srcId="{F7FFD128-1AB2-41B2-AB27-72A1174E7735}" destId="{C5D46999-EAFB-4929-B64F-075AD324B172}" srcOrd="0" destOrd="0" presId="urn:microsoft.com/office/officeart/2005/8/layout/orgChart1"/>
    <dgm:cxn modelId="{9AA442BF-2B29-4EA7-B083-48545C146F81}" type="presParOf" srcId="{C5D46999-EAFB-4929-B64F-075AD324B172}" destId="{9FAAF4B5-A5DC-4435-AA65-B70EF4268EE6}" srcOrd="0" destOrd="0" presId="urn:microsoft.com/office/officeart/2005/8/layout/orgChart1"/>
    <dgm:cxn modelId="{D5D5E494-6914-4955-9A9F-3BE74F457F77}" type="presParOf" srcId="{C5D46999-EAFB-4929-B64F-075AD324B172}" destId="{5F8DC6E9-7FCD-46F0-B03E-DA5A254DE473}" srcOrd="1" destOrd="0" presId="urn:microsoft.com/office/officeart/2005/8/layout/orgChart1"/>
    <dgm:cxn modelId="{C425A028-A94C-44F9-9719-086FC0FCC605}" type="presParOf" srcId="{F7FFD128-1AB2-41B2-AB27-72A1174E7735}" destId="{5F4B6C92-303F-40C3-9CAA-DBAB595C74F1}" srcOrd="1" destOrd="0" presId="urn:microsoft.com/office/officeart/2005/8/layout/orgChart1"/>
    <dgm:cxn modelId="{9CB31C0C-2244-4B4C-84B1-301250AAE4AC}" type="presParOf" srcId="{F7FFD128-1AB2-41B2-AB27-72A1174E7735}" destId="{0CE56A5E-5C31-4DA8-91F4-273BA17B15B6}" srcOrd="2" destOrd="0" presId="urn:microsoft.com/office/officeart/2005/8/layout/orgChart1"/>
    <dgm:cxn modelId="{357A2321-81AB-4E2A-9633-ACD0EC21F362}" type="presParOf" srcId="{765BAE07-AFCF-48DB-814F-C651AC23E308}" destId="{607EC920-E168-410A-899B-544A38013D73}" srcOrd="2" destOrd="0" presId="urn:microsoft.com/office/officeart/2005/8/layout/orgChart1"/>
    <dgm:cxn modelId="{80654FD9-5022-4055-A364-A194F0D92D62}" type="presParOf" srcId="{765BAE07-AFCF-48DB-814F-C651AC23E308}" destId="{67DBFA02-AD4E-40ED-909D-F437D456096F}" srcOrd="3" destOrd="0" presId="urn:microsoft.com/office/officeart/2005/8/layout/orgChart1"/>
    <dgm:cxn modelId="{CD3137D8-2D78-4FF3-B898-CF9490F22536}" type="presParOf" srcId="{67DBFA02-AD4E-40ED-909D-F437D456096F}" destId="{5CF0629A-A491-4470-AA12-E9A1590594A0}" srcOrd="0" destOrd="0" presId="urn:microsoft.com/office/officeart/2005/8/layout/orgChart1"/>
    <dgm:cxn modelId="{10CB2DC5-80CA-479B-813F-DF2CE0D65783}" type="presParOf" srcId="{5CF0629A-A491-4470-AA12-E9A1590594A0}" destId="{4F957E46-66B3-4288-9737-2794A02F36FE}" srcOrd="0" destOrd="0" presId="urn:microsoft.com/office/officeart/2005/8/layout/orgChart1"/>
    <dgm:cxn modelId="{AFF981EB-B8AB-4081-85C6-9F0D339C5FE9}" type="presParOf" srcId="{5CF0629A-A491-4470-AA12-E9A1590594A0}" destId="{780486F5-6089-475D-8F72-18BB9E44EF69}" srcOrd="1" destOrd="0" presId="urn:microsoft.com/office/officeart/2005/8/layout/orgChart1"/>
    <dgm:cxn modelId="{6A251734-D446-42A2-88B1-30098329E2D1}" type="presParOf" srcId="{67DBFA02-AD4E-40ED-909D-F437D456096F}" destId="{1AAF1ADB-C019-4D65-8C4F-34BD90C0AF1A}" srcOrd="1" destOrd="0" presId="urn:microsoft.com/office/officeart/2005/8/layout/orgChart1"/>
    <dgm:cxn modelId="{727122B1-1541-4B05-82F8-D016BFDC739F}" type="presParOf" srcId="{1AAF1ADB-C019-4D65-8C4F-34BD90C0AF1A}" destId="{52B1E4E9-006F-4A7D-91A0-75167F2640E4}" srcOrd="0" destOrd="0" presId="urn:microsoft.com/office/officeart/2005/8/layout/orgChart1"/>
    <dgm:cxn modelId="{9FF12313-1098-4439-9E93-92B9221B508F}" type="presParOf" srcId="{1AAF1ADB-C019-4D65-8C4F-34BD90C0AF1A}" destId="{DB942068-D959-4568-A42D-1162B08D3DE8}" srcOrd="1" destOrd="0" presId="urn:microsoft.com/office/officeart/2005/8/layout/orgChart1"/>
    <dgm:cxn modelId="{74600BD1-AE50-47B6-A38D-8B038147CDDF}" type="presParOf" srcId="{DB942068-D959-4568-A42D-1162B08D3DE8}" destId="{F6823FF1-3E59-425E-8E4A-299EE5FE1D88}" srcOrd="0" destOrd="0" presId="urn:microsoft.com/office/officeart/2005/8/layout/orgChart1"/>
    <dgm:cxn modelId="{B112CD4B-5D50-485F-AFD7-F0485B5CCCC8}" type="presParOf" srcId="{F6823FF1-3E59-425E-8E4A-299EE5FE1D88}" destId="{0145EFCD-4980-4C14-B66C-B4B5C578DEEA}" srcOrd="0" destOrd="0" presId="urn:microsoft.com/office/officeart/2005/8/layout/orgChart1"/>
    <dgm:cxn modelId="{058F11DA-818A-47DB-B4C4-9417DC1C9514}" type="presParOf" srcId="{F6823FF1-3E59-425E-8E4A-299EE5FE1D88}" destId="{BA59C149-3528-4F13-99FA-2F94EA309FC5}" srcOrd="1" destOrd="0" presId="urn:microsoft.com/office/officeart/2005/8/layout/orgChart1"/>
    <dgm:cxn modelId="{D6A92AE8-AC80-4C58-9207-F7BDE94BBEAE}" type="presParOf" srcId="{DB942068-D959-4568-A42D-1162B08D3DE8}" destId="{ABA9AB61-6DFF-41F9-A5B3-1F9C7DEB9F05}" srcOrd="1" destOrd="0" presId="urn:microsoft.com/office/officeart/2005/8/layout/orgChart1"/>
    <dgm:cxn modelId="{71B3CB46-BF6A-45FE-A200-FAABD9C509D3}" type="presParOf" srcId="{DB942068-D959-4568-A42D-1162B08D3DE8}" destId="{8CF0BE28-947A-4C59-9CA0-7D2D85718E6C}" srcOrd="2" destOrd="0" presId="urn:microsoft.com/office/officeart/2005/8/layout/orgChart1"/>
    <dgm:cxn modelId="{26CBA8E3-1081-4CC2-BED7-BD52BF848868}" type="presParOf" srcId="{1AAF1ADB-C019-4D65-8C4F-34BD90C0AF1A}" destId="{CB491CC0-9AF7-442D-8C35-5B03E3861656}" srcOrd="2" destOrd="0" presId="urn:microsoft.com/office/officeart/2005/8/layout/orgChart1"/>
    <dgm:cxn modelId="{6C073CD6-9740-4BD3-AC82-36DD24E0A524}" type="presParOf" srcId="{1AAF1ADB-C019-4D65-8C4F-34BD90C0AF1A}" destId="{3AACFC2E-E63B-4F68-B190-0DAE44958644}" srcOrd="3" destOrd="0" presId="urn:microsoft.com/office/officeart/2005/8/layout/orgChart1"/>
    <dgm:cxn modelId="{A0F89900-76FA-411D-AB7A-4F3EF8C4E4B8}" type="presParOf" srcId="{3AACFC2E-E63B-4F68-B190-0DAE44958644}" destId="{6C02EDA2-D736-4C06-B814-E653788C0508}" srcOrd="0" destOrd="0" presId="urn:microsoft.com/office/officeart/2005/8/layout/orgChart1"/>
    <dgm:cxn modelId="{03210D4D-8C42-4447-A85D-15B5547D8FCA}" type="presParOf" srcId="{6C02EDA2-D736-4C06-B814-E653788C0508}" destId="{DF6CA13C-24D4-41D0-A18C-78A2CDC93821}" srcOrd="0" destOrd="0" presId="urn:microsoft.com/office/officeart/2005/8/layout/orgChart1"/>
    <dgm:cxn modelId="{B285B5DB-10B7-4904-A155-6B3DDFF37518}" type="presParOf" srcId="{6C02EDA2-D736-4C06-B814-E653788C0508}" destId="{E17EC0E5-EF68-4FAD-90B0-36B9AA852832}" srcOrd="1" destOrd="0" presId="urn:microsoft.com/office/officeart/2005/8/layout/orgChart1"/>
    <dgm:cxn modelId="{52E5EEC5-1C1D-4C32-9924-506E17E82666}" type="presParOf" srcId="{3AACFC2E-E63B-4F68-B190-0DAE44958644}" destId="{F741CA7B-3BD3-46D0-ACFA-1D8AA9FB44C2}" srcOrd="1" destOrd="0" presId="urn:microsoft.com/office/officeart/2005/8/layout/orgChart1"/>
    <dgm:cxn modelId="{B30156E0-9F89-43E8-B362-121796F42E40}" type="presParOf" srcId="{3AACFC2E-E63B-4F68-B190-0DAE44958644}" destId="{D4A9A893-FC5A-4CB2-9A5C-CCDBB162CAC5}" srcOrd="2" destOrd="0" presId="urn:microsoft.com/office/officeart/2005/8/layout/orgChart1"/>
    <dgm:cxn modelId="{760A598F-77DA-4DAC-91DE-D68E61EBF905}" type="presParOf" srcId="{67DBFA02-AD4E-40ED-909D-F437D456096F}" destId="{18CD89B2-4354-4AB0-92F0-9A53284AC90E}" srcOrd="2" destOrd="0" presId="urn:microsoft.com/office/officeart/2005/8/layout/orgChart1"/>
    <dgm:cxn modelId="{D3259DFE-E377-4132-B900-1DDD3D59F277}" type="presParOf" srcId="{AD07EA98-1941-4CA2-9C0D-B017D9306900}" destId="{091A8EBC-BD93-43E8-BD77-AABA5000026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91CC0-9AF7-442D-8C35-5B03E3861656}">
      <dsp:nvSpPr>
        <dsp:cNvPr id="0" name=""/>
        <dsp:cNvSpPr/>
      </dsp:nvSpPr>
      <dsp:spPr>
        <a:xfrm>
          <a:off x="1976065" y="1075126"/>
          <a:ext cx="133247" cy="1039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9331"/>
              </a:lnTo>
              <a:lnTo>
                <a:pt x="133247" y="103933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1E4E9-006F-4A7D-91A0-75167F2640E4}">
      <dsp:nvSpPr>
        <dsp:cNvPr id="0" name=""/>
        <dsp:cNvSpPr/>
      </dsp:nvSpPr>
      <dsp:spPr>
        <a:xfrm>
          <a:off x="1976065" y="1075126"/>
          <a:ext cx="133247" cy="408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626"/>
              </a:lnTo>
              <a:lnTo>
                <a:pt x="133247" y="40862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EC920-E168-410A-899B-544A38013D73}">
      <dsp:nvSpPr>
        <dsp:cNvPr id="0" name=""/>
        <dsp:cNvSpPr/>
      </dsp:nvSpPr>
      <dsp:spPr>
        <a:xfrm>
          <a:off x="1793960" y="444420"/>
          <a:ext cx="537432" cy="186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273"/>
              </a:lnTo>
              <a:lnTo>
                <a:pt x="537432" y="93273"/>
              </a:lnTo>
              <a:lnTo>
                <a:pt x="537432" y="1865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0AE2F-8A56-4F52-B912-266F59196BDE}">
      <dsp:nvSpPr>
        <dsp:cNvPr id="0" name=""/>
        <dsp:cNvSpPr/>
      </dsp:nvSpPr>
      <dsp:spPr>
        <a:xfrm>
          <a:off x="1256527" y="444420"/>
          <a:ext cx="537432" cy="186546"/>
        </a:xfrm>
        <a:custGeom>
          <a:avLst/>
          <a:gdLst/>
          <a:ahLst/>
          <a:cxnLst/>
          <a:rect l="0" t="0" r="0" b="0"/>
          <a:pathLst>
            <a:path>
              <a:moveTo>
                <a:pt x="537432" y="0"/>
              </a:moveTo>
              <a:lnTo>
                <a:pt x="537432" y="93273"/>
              </a:lnTo>
              <a:lnTo>
                <a:pt x="0" y="93273"/>
              </a:lnTo>
              <a:lnTo>
                <a:pt x="0" y="1865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AFB67-DDA4-4B07-9D33-9BD4831A160C}">
      <dsp:nvSpPr>
        <dsp:cNvPr id="0" name=""/>
        <dsp:cNvSpPr/>
      </dsp:nvSpPr>
      <dsp:spPr>
        <a:xfrm>
          <a:off x="1349801" y="261"/>
          <a:ext cx="888317" cy="4441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/>
            <a:t> body</a:t>
          </a:r>
          <a:endParaRPr lang="ko-KR" altLang="en-US" sz="1600" kern="1200" dirty="0"/>
        </a:p>
      </dsp:txBody>
      <dsp:txXfrm>
        <a:off x="1349801" y="261"/>
        <a:ext cx="888317" cy="444158"/>
      </dsp:txXfrm>
    </dsp:sp>
    <dsp:sp modelId="{9FAAF4B5-A5DC-4435-AA65-B70EF4268EE6}">
      <dsp:nvSpPr>
        <dsp:cNvPr id="0" name=""/>
        <dsp:cNvSpPr/>
      </dsp:nvSpPr>
      <dsp:spPr>
        <a:xfrm>
          <a:off x="812369" y="630967"/>
          <a:ext cx="888317" cy="4441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/>
            <a:t> p</a:t>
          </a:r>
          <a:endParaRPr lang="ko-KR" altLang="en-US" sz="1600" kern="1200" dirty="0"/>
        </a:p>
      </dsp:txBody>
      <dsp:txXfrm>
        <a:off x="812369" y="630967"/>
        <a:ext cx="888317" cy="444158"/>
      </dsp:txXfrm>
    </dsp:sp>
    <dsp:sp modelId="{4F957E46-66B3-4288-9737-2794A02F36FE}">
      <dsp:nvSpPr>
        <dsp:cNvPr id="0" name=""/>
        <dsp:cNvSpPr/>
      </dsp:nvSpPr>
      <dsp:spPr>
        <a:xfrm>
          <a:off x="1887233" y="630967"/>
          <a:ext cx="888317" cy="4441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/>
            <a:t> </a:t>
          </a:r>
          <a:r>
            <a:rPr lang="en-US" altLang="ko-KR" sz="1600" kern="1200" dirty="0" err="1"/>
            <a:t>ol</a:t>
          </a:r>
          <a:endParaRPr lang="ko-KR" altLang="en-US" sz="1600" kern="1200" dirty="0"/>
        </a:p>
      </dsp:txBody>
      <dsp:txXfrm>
        <a:off x="1887233" y="630967"/>
        <a:ext cx="888317" cy="444158"/>
      </dsp:txXfrm>
    </dsp:sp>
    <dsp:sp modelId="{0145EFCD-4980-4C14-B66C-B4B5C578DEEA}">
      <dsp:nvSpPr>
        <dsp:cNvPr id="0" name=""/>
        <dsp:cNvSpPr/>
      </dsp:nvSpPr>
      <dsp:spPr>
        <a:xfrm>
          <a:off x="2109313" y="1261673"/>
          <a:ext cx="888317" cy="4441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/>
            <a:t> li</a:t>
          </a:r>
          <a:endParaRPr lang="ko-KR" altLang="en-US" sz="1600" kern="1200" dirty="0"/>
        </a:p>
      </dsp:txBody>
      <dsp:txXfrm>
        <a:off x="2109313" y="1261673"/>
        <a:ext cx="888317" cy="444158"/>
      </dsp:txXfrm>
    </dsp:sp>
    <dsp:sp modelId="{DF6CA13C-24D4-41D0-A18C-78A2CDC93821}">
      <dsp:nvSpPr>
        <dsp:cNvPr id="0" name=""/>
        <dsp:cNvSpPr/>
      </dsp:nvSpPr>
      <dsp:spPr>
        <a:xfrm>
          <a:off x="2109313" y="1892379"/>
          <a:ext cx="888317" cy="4441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/>
            <a:t> li</a:t>
          </a:r>
          <a:endParaRPr lang="ko-KR" altLang="en-US" sz="1600" kern="1200" dirty="0"/>
        </a:p>
      </dsp:txBody>
      <dsp:txXfrm>
        <a:off x="2109313" y="1892379"/>
        <a:ext cx="888317" cy="444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7T10:01:46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20320 11007 0,'0'17'157,"0"19"-157,0-19 0,0 36 15,0 0-15,0-35 0,0 211 32,0-194-32,0 1 15,0-1 1,0 0-1,0 36 1,0 17 31,0-35-47,0-18 16,0 36 15,0-36-31,0 18 15,35-53 173,-17 0-188,17 0 16,0 0-16,-17-18 0,17 1 31,-17 17-16,0 0 17,17 0-17,-35 88 17,18-35-32,-1 0 15,-17 17 32,18-52-31,-18-1 15,0 19-15,0 17 15,-35-18-16,35-18 1,-36 1-16,19-18 31,-19 0-15,1 0 109,17 0-125,1 0 16,-1 0-1,1 0-15,-1-18 16,0 1-16,-88-54 47,89 54 78,17-36-110,0 35-15</inkml:trace>
  <inkml:trace contextRef="#ctx0" brushRef="#br0" timeOffset="827.92">20391 11606 0,'0'-17'141,"17"17"-141,54 0 0,-54 0 15,160 0 1,-89 0-1,-35 0-15,-35 0 47,-1 0-15</inkml:trace>
  <inkml:trace contextRef="#ctx0" brushRef="#br0" timeOffset="7022.25">14235 11836 0,'-18'0'125,"36"0"-110,-1 0 1,1 0-16,-1 0 0,1 0 78,0 0-62,-18 17-1,17-17-15,-17 36 16,18 17 0,17-18-1,-35 0 1,0 53 15,0-35-15,0-18-1,0 18 1,-53 0 0,-17 0 15,52-53-15,1 0 171,-1 0-187,-17 0 16,17 0-1,0 0 110,1 0-78,34 0-16,1 0-31,17 0 32,18 0-17,-35 0-15,88-17 32,-89 17 249,1 0-266,0 0-15,-1 0 16,-17 70 15,0-35-31,0 1 16,0-19 15,0 1-15,0 0-1,0 17 1,-88-17 15,70-18-31,18 17 0,-35 1 16,-35-18 0,34 0 15,1 0 31,-18 17-46,18-17-16,-53 0 31,-18 0-15,71 0 78,17 0-16,36-17-63,-1 17 1</inkml:trace>
  <inkml:trace contextRef="#ctx0" brushRef="#br0" timeOffset="11520.21">14570 12894 0,'-36'18'140,"36"-1"-140,-35 19 16,18-36-16,-54 52 31,18-16-31,18-36 31,-124 35-15,71-17 15,53-18-15,-1 0 0,19 0 77,-19 0-93,19 0 16,-1 0-16,-264 0 47,211 0-32,36 0 1,0 0 0,17 0 15,-17-53-15,35 0-16,-53-18 15,18-52 16,17 105-31,18-88 16,0-299 31,0 299-47,0 53 16,0-106 15,0 71-16,0 17 1,35-34 0,1 87-16,140-141 47,-17 89-32,-71 52 1,-53 18-1,0 0 48,89 18-32,17 123-15,88 88 15,-193-194-31,34 36 31,-52-53-15,-18 52 15,0 1 0,0-36-31,0 177 32,0-107-32,-35 125 31,-18-89-15,35-88 15</inkml:trace>
  <inkml:trace contextRef="#ctx0" brushRef="#br0" timeOffset="13075.79">21590 12753 0,'-18'0'16,"1"0"-16,-89 0 16,71 0-1,-177 0 1,-123 0 0,-388 0 15,352 0-16,248-18 1,17-52 0,53-1-1,-35 1 1,52 17 0,-69-247 30,87 247-46,18-18 0,0-229 16,141-211 15,-70 370-31,105-124 47,-123 195-31,-18 34-1,247 36 32,1 0-31,17 71 0,229 194-1,-423-195-15,141 89 16,-177-89-1,-52 1 1,-18 35 0,0 211 15,-18 142-15,-52-265 15,-1-53-31,36-53 15,17-35 17,0-35-1</inkml:trace>
  <inkml:trace contextRef="#ctx0" brushRef="#br0" timeOffset="14974.71">1587 5715 0,'0'53'125,"18"-18"-125,0 18 0,-18-18 16,53 54-16,-36-19 31,1-70 78,0 0-93,-1 0-16,19-53 16,34-106-1,54-17 1,-19-36 0,-69 159-1</inkml:trace>
  <inkml:trace contextRef="#ctx0" brushRef="#br0" timeOffset="17558.88">1587 6844 0,'18'-18'62,"17"18"-46,-17 0-16,0 53 15,17 35 1,36 53 0,-71-88 31,17-53 15,18 0-62,107-264 31,-107 211-15,0 18-16,18-18 0,-53 17 16,53-34-1,-35 52 110</inkml:trace>
  <inkml:trace contextRef="#ctx0" brushRef="#br0" timeOffset="20049.71">1658 7779 0,'0'88'109,"18"-53"-93,-18 0-16,17 1 0,1-19 0,35 107 31,-53-106-15,18-18 62,17 0-62,18-106-1,-36 88-15,72-88 31,-37 18-31,-16 53 32,-19 35 15</inkml:trace>
  <inkml:trace contextRef="#ctx0" brushRef="#br0" timeOffset="21649.29">1517 8784 0,'0'35'94,"18"-35"-79,-18 36-15,105 193 32,-87-176-17,0 0 1,-1-36-16,-17 19 31,18-19 0,0 19-31,-1-36 219,1 0-203,0 0-16,-1-36 0,89-158 31,-88 159-15</inkml:trace>
  <inkml:trace contextRef="#ctx0" brushRef="#br0" timeOffset="80630.61">13282 5662 0,'18'0'250,"-1"0"-250,19 0 15,-1 0-15,18 0 0,405 0 32,-140 0-1,-283 0-16,-17 0 329,-1 0-344,-17 18 0,0-1 16,0 19-1,0-1-15,0 18 16,0 53 0,0-53-1,0 105 17,0-122-32,0 52 15,0 123 16,0-175-31,0-19 0,0 19 0,0 122 47,0-122-47,0 34 16,0 54 0,0-36-1,0-53-15,0 53 16,0-35-1,0 35 1,0 142 31,36-177-31,-36-18-1,0 36 1,17 70 15,-17-88-15,18 35-1,-18 18 1,18 52 31,-18-122-47,0 69 0,35 37 31,-17-72-15,-18-35-1,0 1 1,0 52 31,0-53-16,0 0 0,0 1-31,0 17 16,0-36 78,0 19-79,0-19 1,0 1 109,0-1-125,0 19 0,0-19 16,0 1-1,0 0 204,0-1-219,-53-17 16,-88 0-1,35 0-15,70 0 0,-69 0 16,-266 0 31</inkml:trace>
  <inkml:trace contextRef="#ctx0" brushRef="#br0" timeOffset="82708.17">13988 5644 0,'0'18'188,"0"0"-188,0-1 0,0 19 15,0 228 32,0-229-31,0-17 0,35 88-1,-35-88 1,18 176 46,-1-124-46,-17-52-16,0 17 0,53 406 78,-53-353-47,0-17-15,0-1 15,0-17 0,0 212 1,0-195-17,0 54 17,0-18-17,0-71 1,-53 265 31,18-177 0,17-87-32,18-1 1,0 18 15,0 53-15,-17 52 31,-1 36-1,18-141-30,-18-35-16,18 0 31,-17-1 94,-1-17-78,0 0-47,18 18 16,-17 0-1</inkml:trace>
  <inkml:trace contextRef="#ctx0" brushRef="#br0" timeOffset="89990.81">1411 10054 0,'18'18'47,"-1"-18"-16,19 0-31,-19 17 16,1 1-16,88 176 31,-53-123-31,-18-18 16,18 52 15,-35-105 63,-18-35-79,35-53-15,-18-141 31,-17 211-15,18-53 0,-18 19-16,18-1 31</inkml:trace>
  <inkml:trace contextRef="#ctx0" brushRef="#br0" timeOffset="90970.7099">1393 10936 0,'18'0'16,"0"0"0,17 0-1,36 71 1,-54-1-1,89 71 17,-106-123-32,0 0 47,0-36 46,0-17-93,0-36 16,194-246 31,-194 299-47,18 0 15,-1 18-15,-17-17 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font_font-family.asp" TargetMode="External"/><Relationship Id="rId2" Type="http://schemas.openxmlformats.org/officeDocument/2006/relationships/hyperlink" Target="http://www.w3schools.com/cssref/pr_font_fon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pr_font_weight.asp" TargetMode="External"/><Relationship Id="rId5" Type="http://schemas.openxmlformats.org/officeDocument/2006/relationships/hyperlink" Target="http://www.w3schools.com/cssref/pr_font_font-style.asp" TargetMode="External"/><Relationship Id="rId4" Type="http://schemas.openxmlformats.org/officeDocument/2006/relationships/hyperlink" Target="http://www.w3schools.com/cssref/pr_font_font-size.asp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ref/pr_text_text-indent.asp" TargetMode="External"/><Relationship Id="rId3" Type="http://schemas.openxmlformats.org/officeDocument/2006/relationships/hyperlink" Target="http://www.w3schools.com/cssref/pr_text_direction.asp" TargetMode="External"/><Relationship Id="rId7" Type="http://schemas.openxmlformats.org/officeDocument/2006/relationships/hyperlink" Target="http://www.w3schools.com/cssref/pr_text_text-decoration.asp" TargetMode="External"/><Relationship Id="rId2" Type="http://schemas.openxmlformats.org/officeDocument/2006/relationships/hyperlink" Target="http://www.w3schools.com/cssref/pr_text_colo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pr_text_text-align.asp" TargetMode="External"/><Relationship Id="rId5" Type="http://schemas.openxmlformats.org/officeDocument/2006/relationships/hyperlink" Target="http://www.w3schools.com/cssref/pr_dim_line-height.asp" TargetMode="External"/><Relationship Id="rId4" Type="http://schemas.openxmlformats.org/officeDocument/2006/relationships/hyperlink" Target="http://www.w3schools.com/cssref/pr_text_letter-spacing.asp" TargetMode="External"/><Relationship Id="rId9" Type="http://schemas.openxmlformats.org/officeDocument/2006/relationships/hyperlink" Target="http://www.w3schools.com/cssref/pr_text_text-transform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4. </a:t>
            </a:r>
          </a:p>
          <a:p>
            <a:pPr algn="ctr"/>
            <a:r>
              <a:rPr lang="en-US" altLang="ko-KR" sz="4000" dirty="0" err="1">
                <a:latin typeface="Century Schoolbook" panose="02040604050505020304" pitchFamily="18" charset="0"/>
              </a:rPr>
              <a:t>CSS</a:t>
            </a:r>
            <a:r>
              <a:rPr lang="en-US" altLang="ko-KR" sz="4000" dirty="0">
                <a:latin typeface="Century Schoolbook" panose="02040604050505020304" pitchFamily="18" charset="0"/>
              </a:rPr>
              <a:t> </a:t>
            </a:r>
            <a:r>
              <a:rPr lang="ko-KR" altLang="en-US" sz="4000" dirty="0" err="1">
                <a:latin typeface="Century Schoolbook" panose="02040604050505020304" pitchFamily="18" charset="0"/>
              </a:rPr>
              <a:t>스타일시트</a:t>
            </a:r>
            <a:r>
              <a:rPr lang="ko-KR" altLang="en-US" sz="4000" dirty="0">
                <a:latin typeface="Century Schoolbook" panose="02040604050505020304" pitchFamily="18" charset="0"/>
              </a:rPr>
              <a:t> 기초</a:t>
            </a: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en-US" altLang="ko-KR" dirty="0"/>
              <a:t>(selector): HTML </a:t>
            </a:r>
            <a:r>
              <a:rPr lang="ko-KR" altLang="en-US" dirty="0"/>
              <a:t>요소를 선택하는 부분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선택자는</a:t>
            </a:r>
            <a:r>
              <a:rPr lang="ko-KR" altLang="en-US" dirty="0"/>
              <a:t> </a:t>
            </a:r>
            <a:r>
              <a:rPr lang="en-US" altLang="ko-KR" dirty="0"/>
              <a:t>jQuery</a:t>
            </a:r>
            <a:r>
              <a:rPr lang="ko-KR" altLang="en-US" dirty="0"/>
              <a:t>에서도 사용</a:t>
            </a:r>
            <a:endParaRPr lang="en-US" altLang="ko-KR" dirty="0"/>
          </a:p>
          <a:p>
            <a:r>
              <a:rPr lang="ko-KR" altLang="en-US" dirty="0"/>
              <a:t>가장 많이 사용되는 것은 </a:t>
            </a:r>
            <a:r>
              <a:rPr lang="en-US" altLang="ko-KR" dirty="0"/>
              <a:t>6</a:t>
            </a:r>
            <a:r>
              <a:rPr lang="ko-KR" altLang="en-US" dirty="0"/>
              <a:t>가지 정도</a:t>
            </a:r>
            <a:endParaRPr lang="en-US" altLang="ko-KR" dirty="0"/>
          </a:p>
          <a:p>
            <a:r>
              <a:rPr lang="ko-KR" altLang="en-US" dirty="0" err="1"/>
              <a:t>선택자에</a:t>
            </a:r>
            <a:r>
              <a:rPr lang="ko-KR" altLang="en-US" dirty="0"/>
              <a:t> 대한 </a:t>
            </a:r>
            <a:r>
              <a:rPr lang="en-US" altLang="ko-KR" dirty="0" err="1"/>
              <a:t>W3C</a:t>
            </a:r>
            <a:r>
              <a:rPr lang="ko-KR" altLang="en-US" dirty="0"/>
              <a:t>의 문서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http://</a:t>
            </a:r>
            <a:r>
              <a:rPr lang="en-US" altLang="ko-KR" dirty="0" err="1"/>
              <a:t>www.w3.org</a:t>
            </a:r>
            <a:r>
              <a:rPr lang="en-US" altLang="ko-KR" dirty="0"/>
              <a:t>/</a:t>
            </a:r>
            <a:r>
              <a:rPr lang="en-US" altLang="ko-KR" dirty="0" err="1"/>
              <a:t>TR</a:t>
            </a:r>
            <a:r>
              <a:rPr lang="en-US" altLang="ko-KR" dirty="0"/>
              <a:t>/</a:t>
            </a:r>
            <a:r>
              <a:rPr lang="en-US" altLang="ko-KR" dirty="0" err="1"/>
              <a:t>css3</a:t>
            </a:r>
            <a:r>
              <a:rPr lang="en-US" altLang="ko-KR" dirty="0"/>
              <a:t>-selectors/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876425"/>
            <a:ext cx="45815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5714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선택자의</a:t>
            </a:r>
            <a:r>
              <a:rPr lang="en-US" altLang="ko-KR" dirty="0"/>
              <a:t>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타입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</a:rPr>
              <a:t>선택자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(type selector)</a:t>
            </a:r>
          </a:p>
          <a:p>
            <a:pPr lvl="0"/>
            <a:r>
              <a:rPr lang="ko-KR" altLang="en-US" dirty="0"/>
              <a:t>전체 </a:t>
            </a:r>
            <a:r>
              <a:rPr lang="ko-KR" altLang="en-US" dirty="0" err="1"/>
              <a:t>선택자</a:t>
            </a:r>
            <a:r>
              <a:rPr lang="en-US" altLang="ko-KR" dirty="0"/>
              <a:t>(universal selector)</a:t>
            </a:r>
          </a:p>
          <a:p>
            <a:pPr lvl="0"/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클래스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</a:rPr>
              <a:t>선택자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(class selector)</a:t>
            </a:r>
          </a:p>
          <a:p>
            <a:pPr lvl="0"/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아이디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</a:rPr>
              <a:t>선택자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(ID selector)</a:t>
            </a:r>
          </a:p>
          <a:p>
            <a:pPr lvl="0"/>
            <a:r>
              <a:rPr lang="ko-KR" altLang="en-US" dirty="0"/>
              <a:t>속성 </a:t>
            </a:r>
            <a:r>
              <a:rPr lang="ko-KR" altLang="en-US" dirty="0" err="1"/>
              <a:t>선택자</a:t>
            </a:r>
            <a:r>
              <a:rPr lang="en-US" altLang="ko-KR" dirty="0"/>
              <a:t>(attribute selector)</a:t>
            </a:r>
          </a:p>
          <a:p>
            <a:pPr lvl="0"/>
            <a:r>
              <a:rPr lang="ko-KR" altLang="en-US" dirty="0"/>
              <a:t>의사 </a:t>
            </a:r>
            <a:r>
              <a:rPr lang="ko-KR" altLang="en-US" dirty="0" err="1"/>
              <a:t>선택자</a:t>
            </a:r>
            <a:r>
              <a:rPr lang="en-US" altLang="ko-KR" dirty="0"/>
              <a:t>(pseudo-class)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coffee_menu.html</a:t>
            </a:r>
            <a:r>
              <a:rPr lang="ko-KR" altLang="en-US" dirty="0"/>
              <a:t>로 테스트</a:t>
            </a:r>
          </a:p>
        </p:txBody>
      </p:sp>
    </p:spTree>
    <p:extLst>
      <p:ext uri="{BB962C8B-B14F-4D97-AF65-F5344CB8AC3E}">
        <p14:creationId xmlns:p14="http://schemas.microsoft.com/office/powerpoint/2010/main" val="275744968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타입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(type selector) : </a:t>
            </a:r>
            <a:r>
              <a:rPr lang="en-US" altLang="ko-KR" dirty="0"/>
              <a:t>HTML </a:t>
            </a:r>
            <a:r>
              <a:rPr lang="ko-KR" altLang="en-US" b="1" u="sng" dirty="0">
                <a:solidFill>
                  <a:srgbClr val="FF0000"/>
                </a:solidFill>
              </a:rPr>
              <a:t>요소 이름</a:t>
            </a:r>
            <a:r>
              <a:rPr lang="ko-KR" altLang="en-US" dirty="0"/>
              <a:t>을 사용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13126" y="2339459"/>
            <a:ext cx="4100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i="1" dirty="0" err="1">
                <a:latin typeface="Century Schoolbook" panose="02040604050505020304" pitchFamily="18" charset="0"/>
              </a:rPr>
              <a:t>h1</a:t>
            </a:r>
            <a:r>
              <a:rPr lang="en-US" altLang="ko-KR" sz="3600" i="1" dirty="0">
                <a:latin typeface="Century Schoolbook" panose="02040604050505020304" pitchFamily="18" charset="0"/>
              </a:rPr>
              <a:t>  { color: green;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124075" y="2238375"/>
            <a:ext cx="942975" cy="9715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13126" y="3958709"/>
            <a:ext cx="290335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i="1" dirty="0">
                <a:solidFill>
                  <a:schemeClr val="tx2"/>
                </a:solidFill>
              </a:rPr>
              <a:t>모든  </a:t>
            </a:r>
            <a:r>
              <a:rPr lang="en-US" altLang="ko-KR" i="1" dirty="0" err="1">
                <a:solidFill>
                  <a:schemeClr val="tx2"/>
                </a:solidFill>
              </a:rPr>
              <a:t>h1</a:t>
            </a:r>
            <a:r>
              <a:rPr lang="en-US" altLang="ko-KR" i="1" dirty="0">
                <a:solidFill>
                  <a:schemeClr val="tx2"/>
                </a:solidFill>
              </a:rPr>
              <a:t> </a:t>
            </a:r>
            <a:r>
              <a:rPr lang="ko-KR" altLang="en-US" i="1" dirty="0">
                <a:solidFill>
                  <a:schemeClr val="tx2"/>
                </a:solidFill>
              </a:rPr>
              <a:t>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 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2595563" y="3209925"/>
            <a:ext cx="166687" cy="7487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756821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</a:t>
            </a:r>
            <a:r>
              <a:rPr lang="en-US" altLang="ko-KR" dirty="0"/>
              <a:t>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전체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(universal selector): </a:t>
            </a:r>
            <a:r>
              <a:rPr lang="ko-KR" altLang="en-US" b="1" u="sng" dirty="0">
                <a:solidFill>
                  <a:srgbClr val="FF0000"/>
                </a:solidFill>
              </a:rPr>
              <a:t>페이지 안의 모든 요소</a:t>
            </a:r>
            <a:r>
              <a:rPr lang="ko-KR" altLang="en-US" dirty="0"/>
              <a:t>를 선택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13126" y="2339459"/>
            <a:ext cx="3793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i="1" dirty="0">
                <a:latin typeface="Century Schoolbook" panose="02040604050505020304" pitchFamily="18" charset="0"/>
              </a:rPr>
              <a:t>*  { color: green;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124075" y="2238375"/>
            <a:ext cx="733425" cy="84772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13126" y="3958709"/>
            <a:ext cx="251863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i="1" dirty="0">
                <a:solidFill>
                  <a:schemeClr val="tx2"/>
                </a:solidFill>
              </a:rPr>
              <a:t>전체 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 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2490788" y="3086100"/>
            <a:ext cx="271464" cy="8726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6121909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</a:t>
            </a:r>
            <a:r>
              <a:rPr lang="en-US" altLang="ko-KR" dirty="0"/>
              <a:t>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아이디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(id selector):  </a:t>
            </a:r>
            <a:r>
              <a:rPr lang="ko-KR" altLang="en-US" dirty="0"/>
              <a:t>특정한 요소를 선택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한 번에 하나씩을 </a:t>
            </a:r>
            <a:r>
              <a:rPr lang="ko-KR" altLang="en-US" dirty="0"/>
              <a:t>선택할 때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13126" y="2339459"/>
            <a:ext cx="4636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i="1" dirty="0">
                <a:latin typeface="Century Schoolbook" panose="02040604050505020304" pitchFamily="18" charset="0"/>
              </a:rPr>
              <a:t>#target  { color: red;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124075" y="2238375"/>
            <a:ext cx="733425" cy="84772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3226" y="3308866"/>
            <a:ext cx="328808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i="1" dirty="0">
                <a:solidFill>
                  <a:schemeClr val="tx2"/>
                </a:solidFill>
              </a:rPr>
              <a:t>id</a:t>
            </a:r>
            <a:r>
              <a:rPr lang="ko-KR" altLang="en-US" i="1" dirty="0">
                <a:solidFill>
                  <a:schemeClr val="tx2"/>
                </a:solidFill>
              </a:rPr>
              <a:t>가 </a:t>
            </a:r>
            <a:r>
              <a:rPr lang="en-US" altLang="ko-KR" i="1" dirty="0">
                <a:solidFill>
                  <a:schemeClr val="tx2"/>
                </a:solidFill>
              </a:rPr>
              <a:t>target</a:t>
            </a:r>
            <a:r>
              <a:rPr lang="ko-KR" altLang="en-US" i="1" dirty="0">
                <a:solidFill>
                  <a:schemeClr val="tx2"/>
                </a:solidFill>
              </a:rPr>
              <a:t>인 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2490788" y="3086100"/>
            <a:ext cx="700087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직사각형 8"/>
          <p:cNvSpPr/>
          <p:nvPr/>
        </p:nvSpPr>
        <p:spPr>
          <a:xfrm>
            <a:off x="857250" y="4438651"/>
            <a:ext cx="8143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i="1" u="sng" dirty="0">
                <a:latin typeface="Century Schoolbook" panose="02040604050505020304" pitchFamily="18" charset="0"/>
              </a:rPr>
              <a:t>&lt;p id=“target"&gt;Hello</a:t>
            </a:r>
            <a:r>
              <a:rPr lang="ko-KR" altLang="en-US" sz="3600" i="1" u="sng" dirty="0">
                <a:latin typeface="Century Schoolbook" panose="02040604050505020304" pitchFamily="18" charset="0"/>
              </a:rPr>
              <a:t> </a:t>
            </a:r>
            <a:r>
              <a:rPr lang="en-US" altLang="ko-KR" sz="3600" i="1" u="sng" dirty="0">
                <a:latin typeface="Century Schoolbook" panose="02040604050505020304" pitchFamily="18" charset="0"/>
              </a:rPr>
              <a:t>World!&lt;/p&gt;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688064" y="5432941"/>
            <a:ext cx="387798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i="1" dirty="0">
                <a:solidFill>
                  <a:schemeClr val="tx2"/>
                </a:solidFill>
              </a:rPr>
              <a:t>&lt;p&gt;</a:t>
            </a:r>
            <a:r>
              <a:rPr lang="ko-KR" altLang="en-US" i="1" dirty="0">
                <a:solidFill>
                  <a:schemeClr val="tx2"/>
                </a:solidFill>
              </a:rPr>
              <a:t>요소의 </a:t>
            </a:r>
            <a:r>
              <a:rPr lang="en-US" altLang="ko-KR" i="1" dirty="0">
                <a:solidFill>
                  <a:schemeClr val="tx2"/>
                </a:solidFill>
              </a:rPr>
              <a:t>id</a:t>
            </a:r>
            <a:r>
              <a:rPr lang="ko-KR" altLang="en-US" i="1" dirty="0">
                <a:solidFill>
                  <a:schemeClr val="tx2"/>
                </a:solidFill>
              </a:rPr>
              <a:t>를 “</a:t>
            </a:r>
            <a:r>
              <a:rPr lang="en-US" altLang="ko-KR" i="1" dirty="0">
                <a:solidFill>
                  <a:schemeClr val="tx2"/>
                </a:solidFill>
              </a:rPr>
              <a:t>target”</a:t>
            </a:r>
            <a:r>
              <a:rPr lang="ko-KR" altLang="en-US" i="1" dirty="0">
                <a:solidFill>
                  <a:schemeClr val="tx2"/>
                </a:solidFill>
              </a:rPr>
              <a:t>로 지정한다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 flipV="1">
            <a:off x="3165626" y="5210175"/>
            <a:ext cx="700087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3540142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6"/>
            <a:ext cx="8212138" cy="5114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    &lt;title&gt;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 id Example&lt;/title&gt;</a:t>
            </a:r>
          </a:p>
          <a:p>
            <a:pPr marL="0" indent="0">
              <a:buNone/>
            </a:pPr>
            <a:r>
              <a:rPr lang="en-US" altLang="ko-KR" sz="1600" dirty="0"/>
              <a:t>    &lt;style&gt;</a:t>
            </a:r>
          </a:p>
          <a:p>
            <a:pPr marL="0" indent="0">
              <a:buNone/>
            </a:pPr>
            <a:r>
              <a:rPr lang="en-US" altLang="ko-KR" sz="1600" dirty="0"/>
              <a:t>        #special {</a:t>
            </a:r>
          </a:p>
          <a:p>
            <a:pPr marL="0" indent="0">
              <a:buNone/>
            </a:pPr>
            <a:r>
              <a:rPr lang="en-US" altLang="ko-KR" sz="1600" dirty="0"/>
              <a:t>            background-color: yellow;</a:t>
            </a:r>
          </a:p>
          <a:p>
            <a:pPr marL="0" indent="0">
              <a:buNone/>
            </a:pPr>
            <a:r>
              <a:rPr lang="en-US" altLang="ko-KR" sz="1600" dirty="0"/>
              <a:t>            color: red;</a:t>
            </a:r>
          </a:p>
          <a:p>
            <a:pPr marL="0" indent="0">
              <a:buNone/>
            </a:pPr>
            <a:r>
              <a:rPr lang="ko-KR" altLang="en-US" sz="1600" dirty="0"/>
              <a:t>        </a:t>
            </a: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/>
              <a:t>    &lt;/style&gt;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&lt;p id="special"&gt;id</a:t>
            </a:r>
            <a:r>
              <a:rPr lang="ko-KR" altLang="en-US" sz="1600" dirty="0"/>
              <a:t>가 </a:t>
            </a:r>
            <a:r>
              <a:rPr lang="en-US" altLang="ko-KR" sz="1600" dirty="0"/>
              <a:t>special</a:t>
            </a:r>
            <a:r>
              <a:rPr lang="ko-KR" altLang="en-US" sz="1600" dirty="0"/>
              <a:t>인 단락입니다</a:t>
            </a:r>
            <a:r>
              <a:rPr lang="en-US" altLang="ko-KR" sz="1600" dirty="0"/>
              <a:t>.&lt;/p&gt;</a:t>
            </a:r>
          </a:p>
          <a:p>
            <a:pPr marL="0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&lt;p&gt;</a:t>
            </a:r>
            <a:r>
              <a:rPr lang="ko-KR" altLang="en-US" sz="1600" dirty="0"/>
              <a:t>정상적인 단락입니다</a:t>
            </a:r>
            <a:r>
              <a:rPr lang="en-US" altLang="ko-KR" sz="1600" dirty="0"/>
              <a:t>.&lt;/p&gt;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742950" y="2457450"/>
            <a:ext cx="3314700" cy="170497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217" name="_x253411488" descr="EMB0000112c36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61" y="2659856"/>
            <a:ext cx="4470327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4136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클래스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(class selector)</a:t>
            </a:r>
            <a:r>
              <a:rPr lang="ko-KR" altLang="en-US" dirty="0"/>
              <a:t>는 클래스가 부여된 요소를 선택한다</a:t>
            </a:r>
            <a:r>
              <a:rPr lang="en-US" altLang="ko-KR" dirty="0"/>
              <a:t>.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여러 개의 요소를 하나의 스타일로 묶어서 지정할 </a:t>
            </a:r>
            <a:r>
              <a:rPr lang="ko-KR" altLang="en-US" dirty="0"/>
              <a:t>때 사용한다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13126" y="2339459"/>
            <a:ext cx="44839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i="1" dirty="0">
                <a:latin typeface="Century Schoolbook" panose="02040604050505020304" pitchFamily="18" charset="0"/>
              </a:rPr>
              <a:t>.target  { color: red;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124075" y="2238375"/>
            <a:ext cx="733425" cy="84772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3226" y="3308866"/>
            <a:ext cx="38010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ko-KR" altLang="en-US" i="1" dirty="0">
                <a:solidFill>
                  <a:schemeClr val="tx2"/>
                </a:solidFill>
              </a:rPr>
              <a:t>클래스가 </a:t>
            </a:r>
            <a:r>
              <a:rPr lang="en-US" altLang="ko-KR" i="1" dirty="0">
                <a:solidFill>
                  <a:schemeClr val="tx2"/>
                </a:solidFill>
              </a:rPr>
              <a:t>target</a:t>
            </a:r>
            <a:r>
              <a:rPr lang="ko-KR" altLang="en-US" i="1" dirty="0">
                <a:solidFill>
                  <a:schemeClr val="tx2"/>
                </a:solidFill>
              </a:rPr>
              <a:t>인 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endCxn id="5" idx="4"/>
          </p:cNvCxnSpPr>
          <p:nvPr/>
        </p:nvCxnSpPr>
        <p:spPr bwMode="auto">
          <a:xfrm flipH="1" flipV="1">
            <a:off x="2490788" y="3086100"/>
            <a:ext cx="700087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857250" y="4438651"/>
            <a:ext cx="8143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i="1" u="sng" dirty="0">
                <a:latin typeface="Century Schoolbook" panose="02040604050505020304" pitchFamily="18" charset="0"/>
              </a:rPr>
              <a:t>&lt;p class=“target"&gt;Hello</a:t>
            </a:r>
            <a:r>
              <a:rPr lang="ko-KR" altLang="en-US" sz="3600" i="1" u="sng" dirty="0">
                <a:latin typeface="Century Schoolbook" panose="02040604050505020304" pitchFamily="18" charset="0"/>
              </a:rPr>
              <a:t> </a:t>
            </a:r>
            <a:r>
              <a:rPr lang="en-US" altLang="ko-KR" sz="3600" i="1" u="sng" dirty="0">
                <a:latin typeface="Century Schoolbook" panose="02040604050505020304" pitchFamily="18" charset="0"/>
              </a:rPr>
              <a:t>World!&lt;/p&gt;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88064" y="5432941"/>
            <a:ext cx="439094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i="1" dirty="0">
                <a:solidFill>
                  <a:schemeClr val="tx2"/>
                </a:solidFill>
              </a:rPr>
              <a:t>&lt;p&gt;</a:t>
            </a:r>
            <a:r>
              <a:rPr lang="ko-KR" altLang="en-US" i="1" dirty="0">
                <a:solidFill>
                  <a:schemeClr val="tx2"/>
                </a:solidFill>
              </a:rPr>
              <a:t>요소의 클래스를 “</a:t>
            </a:r>
            <a:r>
              <a:rPr lang="en-US" altLang="ko-KR" i="1" dirty="0">
                <a:solidFill>
                  <a:schemeClr val="tx2"/>
                </a:solidFill>
              </a:rPr>
              <a:t>target”</a:t>
            </a:r>
            <a:r>
              <a:rPr lang="ko-KR" altLang="en-US" i="1" dirty="0">
                <a:solidFill>
                  <a:schemeClr val="tx2"/>
                </a:solidFill>
              </a:rPr>
              <a:t>로 지정한다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 flipH="1" flipV="1">
            <a:off x="3165626" y="5210175"/>
            <a:ext cx="700087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248058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.type1 { color : blue;}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h2.type1 { text-align: center;}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latin typeface="Consolas" panose="020B0609020204030204" pitchFamily="49" charset="0"/>
              </a:rPr>
              <a:t>em</a:t>
            </a:r>
            <a:r>
              <a:rPr lang="en-US" altLang="ko-KR" dirty="0">
                <a:latin typeface="Consolas" panose="020B0609020204030204" pitchFamily="49" charset="0"/>
              </a:rPr>
              <a:t>&gt;&lt;/</a:t>
            </a:r>
            <a:r>
              <a:rPr lang="en-US" altLang="ko-KR" dirty="0" err="1">
                <a:latin typeface="Consolas" panose="020B0609020204030204" pitchFamily="49" charset="0"/>
              </a:rPr>
              <a:t>em</a:t>
            </a:r>
            <a:r>
              <a:rPr lang="en-US" altLang="ko-KR" dirty="0">
                <a:latin typeface="Consolas" panose="020B0609020204030204" pitchFamily="49" charset="0"/>
              </a:rPr>
              <a:t>&gt;</a:t>
            </a:r>
            <a:r>
              <a:rPr lang="ko-KR" altLang="en-US" dirty="0">
                <a:latin typeface="Consolas" panose="020B0609020204030204" pitchFamily="49" charset="0"/>
              </a:rPr>
              <a:t>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2865F4-D6A6-4DBB-907A-DC28F4667F06}"/>
              </a:ext>
            </a:extLst>
          </p:cNvPr>
          <p:cNvSpPr txBox="1"/>
          <p:nvPr/>
        </p:nvSpPr>
        <p:spPr>
          <a:xfrm>
            <a:off x="933449" y="2993589"/>
            <a:ext cx="79644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&lt;p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class="type1"&gt;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       하우스 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로스팅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원두의 신선한 커피를 맛보고 싶다면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em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공인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급 바리스타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em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가 최고급 원두만을 직접 엄선하여 사용합니다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&lt;/p&gt;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/>
            </a:r>
            <a:br>
              <a:rPr lang="ko-KR" altLang="en-US" b="0" dirty="0"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&lt;h2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class="type1"&gt;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메뉴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&lt;/h2&gt;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6758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6"/>
            <a:ext cx="8212138" cy="4762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    &lt;title&gt;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 class Example&lt;/title&gt;</a:t>
            </a:r>
          </a:p>
          <a:p>
            <a:pPr marL="0" indent="0">
              <a:buNone/>
            </a:pPr>
            <a:r>
              <a:rPr lang="en-US" altLang="ko-KR" sz="1600" dirty="0"/>
              <a:t>    &lt;style&gt;</a:t>
            </a:r>
          </a:p>
          <a:p>
            <a:pPr marL="0" indent="0">
              <a:buNone/>
            </a:pPr>
            <a:r>
              <a:rPr lang="en-US" altLang="ko-KR" sz="1600" dirty="0"/>
              <a:t>        .</a:t>
            </a:r>
            <a:r>
              <a:rPr lang="en-US" altLang="ko-KR" sz="1600" dirty="0" err="1"/>
              <a:t>type1</a:t>
            </a:r>
            <a:r>
              <a:rPr lang="en-US" altLang="ko-KR" sz="1600" dirty="0"/>
              <a:t> {</a:t>
            </a:r>
          </a:p>
          <a:p>
            <a:pPr marL="0" indent="0">
              <a:buNone/>
            </a:pPr>
            <a:r>
              <a:rPr lang="en-US" altLang="ko-KR" sz="1600" dirty="0"/>
              <a:t>            text-align: center;</a:t>
            </a:r>
          </a:p>
          <a:p>
            <a:pPr marL="0" indent="0">
              <a:buNone/>
            </a:pPr>
            <a:r>
              <a:rPr lang="ko-KR" altLang="en-US" sz="1600" dirty="0"/>
              <a:t>        </a:t>
            </a: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/>
              <a:t>    &lt;/style&gt;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 class="</a:t>
            </a:r>
            <a:r>
              <a:rPr lang="en-US" altLang="ko-KR" sz="1600" dirty="0" err="1"/>
              <a:t>type1</a:t>
            </a:r>
            <a:r>
              <a:rPr lang="en-US" altLang="ko-KR" sz="1600" dirty="0"/>
              <a:t>"&gt;class</a:t>
            </a:r>
            <a:r>
              <a:rPr lang="ko-KR" altLang="en-US" sz="1600" dirty="0"/>
              <a:t>가 </a:t>
            </a:r>
            <a:r>
              <a:rPr lang="en-US" altLang="ko-KR" sz="1600" dirty="0" err="1"/>
              <a:t>type1</a:t>
            </a:r>
            <a:r>
              <a:rPr lang="ko-KR" altLang="en-US" sz="1600" dirty="0"/>
              <a:t>인 헤딩입니다</a:t>
            </a:r>
            <a:r>
              <a:rPr lang="en-US" altLang="ko-KR" sz="1600" dirty="0"/>
              <a:t>.&lt;/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&lt;p class="</a:t>
            </a:r>
            <a:r>
              <a:rPr lang="en-US" altLang="ko-KR" sz="1600" dirty="0" err="1"/>
              <a:t>type1</a:t>
            </a:r>
            <a:r>
              <a:rPr lang="en-US" altLang="ko-KR" sz="1600" dirty="0"/>
              <a:t>"&gt;class</a:t>
            </a:r>
            <a:r>
              <a:rPr lang="ko-KR" altLang="en-US" sz="1600" dirty="0"/>
              <a:t>가 </a:t>
            </a:r>
            <a:r>
              <a:rPr lang="en-US" altLang="ko-KR" sz="1600" dirty="0" err="1"/>
              <a:t>type1</a:t>
            </a:r>
            <a:r>
              <a:rPr lang="ko-KR" altLang="en-US" sz="1600" dirty="0"/>
              <a:t>인 단락입니다</a:t>
            </a:r>
            <a:r>
              <a:rPr lang="en-US" altLang="ko-KR" sz="1600" dirty="0"/>
              <a:t>&lt;/p&gt;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742950" y="2457451"/>
            <a:ext cx="3314700" cy="139065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41" name="_x253413248" descr="EMB0000112c36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065" y="2546352"/>
            <a:ext cx="4580935" cy="130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8322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en-US" altLang="ko-KR" dirty="0"/>
              <a:t> </a:t>
            </a:r>
            <a:r>
              <a:rPr lang="ko-KR" altLang="en-US" dirty="0"/>
              <a:t>그룹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선택자를</a:t>
            </a:r>
            <a:r>
              <a:rPr lang="ko-KR" altLang="en-US" dirty="0"/>
              <a:t> 콤마</a:t>
            </a:r>
            <a:r>
              <a:rPr lang="en-US" altLang="ko-KR" dirty="0"/>
              <a:t>(,)</a:t>
            </a:r>
            <a:r>
              <a:rPr lang="ko-KR" altLang="en-US" dirty="0"/>
              <a:t>로 분리하여 나열할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café/index.html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1526" y="2339459"/>
            <a:ext cx="7819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sz="3600" i="1" dirty="0">
                <a:latin typeface="Century Schoolbook" panose="02040604050505020304" pitchFamily="18" charset="0"/>
              </a:rPr>
              <a:t>h1, h2, h3 { font-family: sans-serif;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762000" y="2195215"/>
            <a:ext cx="2438400" cy="84772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3226" y="3308866"/>
            <a:ext cx="376256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i="1" dirty="0">
                <a:solidFill>
                  <a:schemeClr val="tx2"/>
                </a:solidFill>
              </a:rPr>
              <a:t>&lt;</a:t>
            </a:r>
            <a:r>
              <a:rPr lang="en-US" altLang="ko-KR" i="1" dirty="0" err="1">
                <a:solidFill>
                  <a:schemeClr val="tx2"/>
                </a:solidFill>
              </a:rPr>
              <a:t>h1</a:t>
            </a:r>
            <a:r>
              <a:rPr lang="en-US" altLang="ko-KR" i="1" dirty="0">
                <a:solidFill>
                  <a:schemeClr val="tx2"/>
                </a:solidFill>
              </a:rPr>
              <a:t>&gt;, &lt;</a:t>
            </a:r>
            <a:r>
              <a:rPr lang="en-US" altLang="ko-KR" i="1" dirty="0" err="1">
                <a:solidFill>
                  <a:schemeClr val="tx2"/>
                </a:solidFill>
              </a:rPr>
              <a:t>h2</a:t>
            </a:r>
            <a:r>
              <a:rPr lang="en-US" altLang="ko-KR" i="1" dirty="0">
                <a:solidFill>
                  <a:schemeClr val="tx2"/>
                </a:solidFill>
              </a:rPr>
              <a:t>&gt;, &lt;</a:t>
            </a:r>
            <a:r>
              <a:rPr lang="en-US" altLang="ko-KR" i="1" dirty="0" err="1">
                <a:solidFill>
                  <a:schemeClr val="tx2"/>
                </a:solidFill>
              </a:rPr>
              <a:t>h3</a:t>
            </a:r>
            <a:r>
              <a:rPr lang="en-US" altLang="ko-KR" i="1" dirty="0">
                <a:solidFill>
                  <a:schemeClr val="tx2"/>
                </a:solidFill>
              </a:rPr>
              <a:t>&gt;</a:t>
            </a:r>
            <a:r>
              <a:rPr lang="ko-KR" altLang="en-US" i="1" dirty="0">
                <a:solidFill>
                  <a:schemeClr val="tx2"/>
                </a:solidFill>
              </a:rPr>
              <a:t>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endCxn id="5" idx="4"/>
          </p:cNvCxnSpPr>
          <p:nvPr/>
        </p:nvCxnSpPr>
        <p:spPr bwMode="auto">
          <a:xfrm flipH="1" flipV="1">
            <a:off x="1981200" y="3042940"/>
            <a:ext cx="1219200" cy="4505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41232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ko-KR" altLang="en-US" dirty="0"/>
              <a:t>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문서의 구조</a:t>
            </a:r>
            <a:r>
              <a:rPr lang="en-US" altLang="ko-KR" dirty="0"/>
              <a:t>-&gt; HTML</a:t>
            </a:r>
          </a:p>
          <a:p>
            <a:r>
              <a:rPr lang="ko-KR" altLang="en-US" dirty="0"/>
              <a:t>문서의</a:t>
            </a:r>
            <a:r>
              <a:rPr lang="en-US" altLang="ko-KR" dirty="0"/>
              <a:t> </a:t>
            </a:r>
            <a:r>
              <a:rPr lang="ko-KR" altLang="en-US" dirty="0"/>
              <a:t>스타일 </a:t>
            </a:r>
            <a:r>
              <a:rPr lang="en-US" altLang="ko-KR" dirty="0"/>
              <a:t>-&gt; ?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39" y="2686050"/>
            <a:ext cx="558228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83120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7F8A0-39D1-4456-B14D-0F6F368C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  <a:r>
              <a:rPr lang="en-US" altLang="ko-KR" dirty="0"/>
              <a:t>(5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D1F5F-B56B-42B8-B939-BF81C0F9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지난시간에 학습한 스타일 시트를 복습하세요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D388A35-BCDE-4E95-AEBD-37DF5F23B101}"/>
              </a:ext>
            </a:extLst>
          </p:cNvPr>
          <p:cNvSpPr txBox="1">
            <a:spLocks/>
          </p:cNvSpPr>
          <p:nvPr/>
        </p:nvSpPr>
        <p:spPr bwMode="auto">
          <a:xfrm>
            <a:off x="703262" y="1914525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b="1" kern="0" dirty="0">
                <a:solidFill>
                  <a:schemeClr val="tx2">
                    <a:lumMod val="75000"/>
                  </a:schemeClr>
                </a:solidFill>
              </a:rPr>
              <a:t>타입 </a:t>
            </a:r>
            <a:r>
              <a:rPr lang="ko-KR" altLang="en-US" b="1" kern="0" dirty="0" err="1">
                <a:solidFill>
                  <a:schemeClr val="tx2">
                    <a:lumMod val="75000"/>
                  </a:schemeClr>
                </a:solidFill>
              </a:rPr>
              <a:t>선택자</a:t>
            </a:r>
            <a:r>
              <a:rPr lang="en-US" altLang="ko-KR" b="1" kern="0" dirty="0">
                <a:solidFill>
                  <a:schemeClr val="tx2">
                    <a:lumMod val="75000"/>
                  </a:schemeClr>
                </a:solidFill>
              </a:rPr>
              <a:t>(type selector)</a:t>
            </a:r>
          </a:p>
          <a:p>
            <a:pPr eaLnBrk="1" hangingPunct="1"/>
            <a:r>
              <a:rPr lang="ko-KR" altLang="en-US" kern="0" dirty="0"/>
              <a:t>전체 </a:t>
            </a:r>
            <a:r>
              <a:rPr lang="ko-KR" altLang="en-US" kern="0" dirty="0" err="1"/>
              <a:t>선택자</a:t>
            </a:r>
            <a:r>
              <a:rPr lang="en-US" altLang="ko-KR" kern="0" dirty="0"/>
              <a:t>(universal selector)</a:t>
            </a:r>
          </a:p>
          <a:p>
            <a:pPr eaLnBrk="1" hangingPunct="1"/>
            <a:r>
              <a:rPr lang="ko-KR" altLang="en-US" b="1" kern="0" dirty="0">
                <a:solidFill>
                  <a:schemeClr val="tx2">
                    <a:lumMod val="75000"/>
                  </a:schemeClr>
                </a:solidFill>
              </a:rPr>
              <a:t>클래스 </a:t>
            </a:r>
            <a:r>
              <a:rPr lang="ko-KR" altLang="en-US" b="1" kern="0" dirty="0" err="1">
                <a:solidFill>
                  <a:schemeClr val="tx2">
                    <a:lumMod val="75000"/>
                  </a:schemeClr>
                </a:solidFill>
              </a:rPr>
              <a:t>선택자</a:t>
            </a:r>
            <a:r>
              <a:rPr lang="en-US" altLang="ko-KR" b="1" kern="0" dirty="0">
                <a:solidFill>
                  <a:schemeClr val="tx2">
                    <a:lumMod val="75000"/>
                  </a:schemeClr>
                </a:solidFill>
              </a:rPr>
              <a:t>(class selector)</a:t>
            </a:r>
          </a:p>
          <a:p>
            <a:pPr eaLnBrk="1" hangingPunct="1"/>
            <a:r>
              <a:rPr lang="ko-KR" altLang="en-US" b="1" kern="0" dirty="0">
                <a:solidFill>
                  <a:schemeClr val="tx2">
                    <a:lumMod val="75000"/>
                  </a:schemeClr>
                </a:solidFill>
              </a:rPr>
              <a:t>아이디 </a:t>
            </a:r>
            <a:r>
              <a:rPr lang="ko-KR" altLang="en-US" b="1" kern="0" dirty="0" err="1">
                <a:solidFill>
                  <a:schemeClr val="tx2">
                    <a:lumMod val="75000"/>
                  </a:schemeClr>
                </a:solidFill>
              </a:rPr>
              <a:t>선택자</a:t>
            </a:r>
            <a:r>
              <a:rPr lang="en-US" altLang="ko-KR" b="1" kern="0" dirty="0">
                <a:solidFill>
                  <a:schemeClr val="tx2">
                    <a:lumMod val="75000"/>
                  </a:schemeClr>
                </a:solidFill>
              </a:rPr>
              <a:t>(ID selector)</a:t>
            </a:r>
          </a:p>
          <a:p>
            <a:pPr eaLnBrk="1" hangingPunct="1"/>
            <a:r>
              <a:rPr lang="ko-KR" altLang="en-US" kern="0" dirty="0"/>
              <a:t>속성 </a:t>
            </a:r>
            <a:r>
              <a:rPr lang="ko-KR" altLang="en-US" kern="0" dirty="0" err="1"/>
              <a:t>선택자</a:t>
            </a:r>
            <a:r>
              <a:rPr lang="en-US" altLang="ko-KR" kern="0" dirty="0"/>
              <a:t>(attribute selector)</a:t>
            </a:r>
          </a:p>
          <a:p>
            <a:pPr eaLnBrk="1" hangingPunct="1"/>
            <a:r>
              <a:rPr lang="ko-KR" altLang="en-US" kern="0" dirty="0"/>
              <a:t>의사 </a:t>
            </a:r>
            <a:r>
              <a:rPr lang="ko-KR" altLang="en-US" kern="0" dirty="0" err="1"/>
              <a:t>선택자</a:t>
            </a:r>
            <a:r>
              <a:rPr lang="en-US" altLang="ko-KR" kern="0" dirty="0"/>
              <a:t>(pseudo-class) </a:t>
            </a:r>
          </a:p>
          <a:p>
            <a:pPr eaLnBrk="1" hangingPunct="1"/>
            <a:endParaRPr lang="en-US" altLang="ko-KR" kern="0" dirty="0"/>
          </a:p>
          <a:p>
            <a:pPr eaLnBrk="1" hangingPunct="1"/>
            <a:r>
              <a:rPr lang="ko-KR" altLang="en-US" kern="0" dirty="0" err="1"/>
              <a:t>클래스룸에서</a:t>
            </a:r>
            <a:r>
              <a:rPr lang="ko-KR" altLang="en-US" kern="0" dirty="0"/>
              <a:t> </a:t>
            </a:r>
            <a:r>
              <a:rPr lang="en-US" altLang="ko-KR" kern="0" dirty="0"/>
              <a:t>Coffe_menu.html </a:t>
            </a:r>
            <a:r>
              <a:rPr lang="ko-KR" altLang="en-US" kern="0" dirty="0"/>
              <a:t>파일을 다운받고</a:t>
            </a:r>
            <a:r>
              <a:rPr lang="en-US" altLang="ko-KR" kern="0" dirty="0"/>
              <a:t>,</a:t>
            </a:r>
            <a:r>
              <a:rPr lang="ko-KR" altLang="en-US" kern="0" dirty="0"/>
              <a:t> 이미지 파일을 다운받아 </a:t>
            </a:r>
            <a:r>
              <a:rPr lang="en-US" altLang="ko-KR" kern="0" dirty="0" err="1"/>
              <a:t>img</a:t>
            </a:r>
            <a:r>
              <a:rPr lang="ko-KR" altLang="en-US" kern="0" dirty="0"/>
              <a:t>폴더에 저장하세요</a:t>
            </a:r>
            <a:r>
              <a:rPr lang="en-US" altLang="ko-KR" kern="0" dirty="0"/>
              <a:t>. </a:t>
            </a:r>
          </a:p>
          <a:p>
            <a:pPr eaLnBrk="1" hangingPunct="1"/>
            <a:endParaRPr lang="en-US" altLang="ko-KR" kern="0" dirty="0"/>
          </a:p>
          <a:p>
            <a:pPr marL="0" indent="0" eaLnBrk="1" hangingPunct="1">
              <a:buNone/>
            </a:pPr>
            <a:endParaRPr lang="en-US" altLang="ko-KR" kern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190D96-2148-4045-A44C-512BCA745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38" y="4863276"/>
            <a:ext cx="4075112" cy="1827274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B8BC50A-8639-4A71-B2CD-5996E2E171D2}"/>
                  </a:ext>
                </a:extLst>
              </p14:cNvPr>
              <p14:cNvContentPartPr/>
              <p14:nvPr/>
            </p14:nvContentPartPr>
            <p14:xfrm>
              <a:off x="501480" y="1942920"/>
              <a:ext cx="7271280" cy="27756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B8BC50A-8639-4A71-B2CD-5996E2E171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120" y="1933560"/>
                <a:ext cx="7290000" cy="27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21799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6"/>
            <a:ext cx="8212138" cy="501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    &lt;title&gt;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 selector Example&lt;/title&gt;</a:t>
            </a:r>
          </a:p>
          <a:p>
            <a:pPr marL="0" indent="0">
              <a:buNone/>
            </a:pPr>
            <a:r>
              <a:rPr lang="en-US" altLang="ko-KR" sz="1600" dirty="0"/>
              <a:t>    &lt;style&gt;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, p {</a:t>
            </a:r>
          </a:p>
          <a:p>
            <a:pPr marL="0" indent="0">
              <a:buNone/>
            </a:pPr>
            <a:r>
              <a:rPr lang="en-US" altLang="ko-KR" sz="1600" dirty="0"/>
              <a:t>            font-family: sans-serif;</a:t>
            </a:r>
          </a:p>
          <a:p>
            <a:pPr marL="0" indent="0">
              <a:buNone/>
            </a:pPr>
            <a:r>
              <a:rPr lang="en-US" altLang="ko-KR" sz="1600" dirty="0"/>
              <a:t>            color: red;</a:t>
            </a:r>
          </a:p>
          <a:p>
            <a:pPr marL="0" indent="0">
              <a:buNone/>
            </a:pPr>
            <a:r>
              <a:rPr lang="en-US" altLang="ko-KR" sz="1600" dirty="0"/>
              <a:t>        }</a:t>
            </a:r>
          </a:p>
          <a:p>
            <a:pPr marL="0" indent="0">
              <a:buNone/>
            </a:pPr>
            <a:r>
              <a:rPr lang="en-US" altLang="ko-KR" sz="1600" dirty="0"/>
              <a:t>    &lt;/style&gt;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&gt;This is a </a:t>
            </a:r>
            <a:r>
              <a:rPr lang="en-US" altLang="ko-KR" sz="1600" dirty="0" err="1"/>
              <a:t>heading1</a:t>
            </a:r>
            <a:r>
              <a:rPr lang="en-US" altLang="ko-KR" sz="1600" dirty="0"/>
              <a:t>.&lt;/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&lt;p&gt;This is a paragraph.&lt;/p&gt;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1025" name="_x253699984" descr="EMB00001f04bd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49" y="2671763"/>
            <a:ext cx="4608869" cy="130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1215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자손</a:t>
            </a:r>
            <a:r>
              <a:rPr lang="en-US" altLang="ko-KR" dirty="0"/>
              <a:t>, </a:t>
            </a:r>
            <a:r>
              <a:rPr lang="ko-KR" altLang="en-US" dirty="0"/>
              <a:t>자식</a:t>
            </a:r>
            <a:r>
              <a:rPr lang="en-US" altLang="ko-KR" dirty="0"/>
              <a:t>, </a:t>
            </a:r>
            <a:r>
              <a:rPr lang="ko-KR" altLang="en-US" dirty="0"/>
              <a:t>형제 </a:t>
            </a:r>
            <a:r>
              <a:rPr lang="ko-KR" altLang="en-US" dirty="0" err="1"/>
              <a:t>결합자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30171"/>
              </p:ext>
            </p:extLst>
          </p:nvPr>
        </p:nvGraphicFramePr>
        <p:xfrm>
          <a:off x="703262" y="1383167"/>
          <a:ext cx="8211500" cy="12778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3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effectLst/>
                          <a:latin typeface="Trebuchet MS" panose="020B0603020202020204" pitchFamily="34" charset="0"/>
                        </a:rPr>
                        <a:t>선택자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  <a:latin typeface="Trebuchet MS" panose="020B0603020202020204" pitchFamily="34" charset="0"/>
                        </a:rPr>
                        <a:t>설명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  <a:latin typeface="Trebuchet MS" panose="020B0603020202020204" pitchFamily="34" charset="0"/>
                        </a:rPr>
                        <a:t>s1 s2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요소에 포함된 </a:t>
                      </a:r>
                      <a:r>
                        <a:rPr lang="en-US" altLang="ko-KR" sz="1600" kern="0" spc="0" dirty="0" err="1"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요소를 선택한다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. (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후손 관계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  <a:latin typeface="Trebuchet MS" panose="020B0603020202020204" pitchFamily="34" charset="0"/>
                        </a:rPr>
                        <a:t>s2 &gt; s2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요소의 직계 자식 요소인 </a:t>
                      </a:r>
                      <a:r>
                        <a:rPr lang="en-US" altLang="ko-KR" sz="1600" kern="0" spc="0" dirty="0" err="1"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를 선택한다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.(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자식 관계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56433" y="2879696"/>
            <a:ext cx="8212138" cy="161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kern="0" dirty="0"/>
              <a:t>b</a:t>
            </a:r>
            <a:r>
              <a:rPr lang="en-US" altLang="ko-KR" dirty="0"/>
              <a:t>ody  </a:t>
            </a:r>
            <a:r>
              <a:rPr lang="en-US" altLang="ko-KR" dirty="0" err="1"/>
              <a:t>em</a:t>
            </a:r>
            <a:r>
              <a:rPr lang="en-US" altLang="ko-KR" dirty="0"/>
              <a:t> { </a:t>
            </a:r>
            <a:r>
              <a:rPr lang="en-US" altLang="ko-KR" dirty="0" err="1"/>
              <a:t>color:red</a:t>
            </a:r>
            <a:r>
              <a:rPr lang="en-US" altLang="ko-KR" dirty="0"/>
              <a:t>; }</a:t>
            </a:r>
            <a:r>
              <a:rPr lang="ko-KR" altLang="en-US" dirty="0"/>
              <a:t>	</a:t>
            </a:r>
            <a:r>
              <a:rPr lang="en-US" altLang="ko-KR" dirty="0"/>
              <a:t>/* body </a:t>
            </a:r>
            <a:r>
              <a:rPr lang="ko-KR" altLang="en-US" dirty="0"/>
              <a:t>안의 </a:t>
            </a:r>
            <a:r>
              <a:rPr lang="en-US" altLang="ko-KR" dirty="0" err="1"/>
              <a:t>em</a:t>
            </a:r>
            <a:r>
              <a:rPr lang="en-US" altLang="ko-KR" dirty="0"/>
              <a:t> </a:t>
            </a:r>
            <a:r>
              <a:rPr lang="ko-KR" altLang="en-US" dirty="0"/>
              <a:t>요소 *</a:t>
            </a:r>
            <a:r>
              <a:rPr lang="en-US" altLang="ko-KR" dirty="0"/>
              <a:t>/</a:t>
            </a:r>
          </a:p>
          <a:p>
            <a:pPr eaLnBrk="1" hangingPunct="1"/>
            <a:r>
              <a:rPr lang="en-US" altLang="ko-KR" dirty="0"/>
              <a:t>body &gt; </a:t>
            </a:r>
            <a:r>
              <a:rPr lang="en-US" altLang="ko-KR" dirty="0" err="1"/>
              <a:t>h1</a:t>
            </a:r>
            <a:r>
              <a:rPr lang="en-US" altLang="ko-KR" dirty="0"/>
              <a:t> { </a:t>
            </a:r>
            <a:r>
              <a:rPr lang="en-US" altLang="ko-KR" dirty="0" err="1"/>
              <a:t>color:blue</a:t>
            </a:r>
            <a:r>
              <a:rPr lang="en-US" altLang="ko-KR" dirty="0"/>
              <a:t>; }</a:t>
            </a:r>
            <a:r>
              <a:rPr lang="ko-KR" altLang="en-US" dirty="0"/>
              <a:t>	</a:t>
            </a:r>
            <a:r>
              <a:rPr lang="en-US" altLang="ko-KR" dirty="0"/>
              <a:t>/* body </a:t>
            </a:r>
            <a:r>
              <a:rPr lang="ko-KR" altLang="en-US" dirty="0"/>
              <a:t>안의 </a:t>
            </a:r>
            <a:r>
              <a:rPr lang="en-US" altLang="ko-KR" dirty="0" err="1"/>
              <a:t>h1</a:t>
            </a:r>
            <a:r>
              <a:rPr lang="en-US" altLang="ko-KR" dirty="0"/>
              <a:t> </a:t>
            </a:r>
            <a:r>
              <a:rPr lang="ko-KR" altLang="en-US" dirty="0"/>
              <a:t>요소 *</a:t>
            </a:r>
            <a:r>
              <a:rPr lang="en-US" altLang="ko-KR" dirty="0"/>
              <a:t>/</a:t>
            </a:r>
            <a:endParaRPr lang="ko-KR" altLang="en-US" dirty="0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C07DE052-AB16-44D4-B99C-B465C82F7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355041"/>
              </p:ext>
            </p:extLst>
          </p:nvPr>
        </p:nvGraphicFramePr>
        <p:xfrm>
          <a:off x="571500" y="3902075"/>
          <a:ext cx="38100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208B33C-BE9E-49F4-8BA7-ECA429CD0FFD}"/>
              </a:ext>
            </a:extLst>
          </p:cNvPr>
          <p:cNvSpPr txBox="1"/>
          <p:nvPr/>
        </p:nvSpPr>
        <p:spPr>
          <a:xfrm>
            <a:off x="4295775" y="3902075"/>
            <a:ext cx="446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p</a:t>
            </a:r>
            <a:r>
              <a:rPr lang="ko-KR" altLang="en-US" dirty="0"/>
              <a:t>는 </a:t>
            </a:r>
            <a:r>
              <a:rPr lang="en-US" altLang="ko-KR" dirty="0"/>
              <a:t>body</a:t>
            </a:r>
            <a:r>
              <a:rPr lang="ko-KR" altLang="en-US" dirty="0"/>
              <a:t>의 후손이며 자식이다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li</a:t>
            </a:r>
            <a:r>
              <a:rPr lang="ko-KR" altLang="en-US" dirty="0"/>
              <a:t>는 </a:t>
            </a:r>
            <a:r>
              <a:rPr lang="en-US" altLang="ko-KR" dirty="0"/>
              <a:t>body</a:t>
            </a:r>
            <a:r>
              <a:rPr lang="ko-KR" altLang="en-US" dirty="0"/>
              <a:t>의 후손이다</a:t>
            </a:r>
            <a:r>
              <a:rPr lang="en-US" altLang="ko-KR" dirty="0"/>
              <a:t>. </a:t>
            </a:r>
            <a:r>
              <a:rPr lang="ko-KR" altLang="en-US" dirty="0"/>
              <a:t>자식은 아니다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li</a:t>
            </a:r>
            <a:r>
              <a:rPr lang="ko-KR" altLang="en-US" dirty="0"/>
              <a:t>는 </a:t>
            </a:r>
            <a:r>
              <a:rPr lang="en-US" altLang="ko-KR" dirty="0" err="1"/>
              <a:t>ol</a:t>
            </a:r>
            <a:r>
              <a:rPr lang="ko-KR" altLang="en-US" dirty="0"/>
              <a:t>의 자식이다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18544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6"/>
            <a:ext cx="8212138" cy="3638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    &lt;style&gt;</a:t>
            </a:r>
          </a:p>
          <a:p>
            <a:pPr marL="0" indent="0">
              <a:buNone/>
            </a:pPr>
            <a:r>
              <a:rPr lang="en-US" altLang="ko-KR" sz="1600" dirty="0"/>
              <a:t>        body 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 { color: red; }   /* body </a:t>
            </a:r>
            <a:r>
              <a:rPr lang="ko-KR" altLang="en-US" sz="1600" dirty="0"/>
              <a:t>안의 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 </a:t>
            </a:r>
            <a:r>
              <a:rPr lang="ko-KR" altLang="en-US" sz="1600" dirty="0"/>
              <a:t>요소 *</a:t>
            </a:r>
            <a:r>
              <a:rPr lang="en-US" altLang="ko-KR" sz="1600" dirty="0"/>
              <a:t>/</a:t>
            </a:r>
          </a:p>
          <a:p>
            <a:pPr marL="0" indent="0">
              <a:buNone/>
            </a:pPr>
            <a:r>
              <a:rPr lang="en-US" altLang="ko-KR" sz="1600" dirty="0"/>
              <a:t>        body &gt; 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 { color: blue; }   /* body </a:t>
            </a:r>
            <a:r>
              <a:rPr lang="ko-KR" altLang="en-US" sz="1600" dirty="0"/>
              <a:t>안의 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 </a:t>
            </a:r>
            <a:r>
              <a:rPr lang="ko-KR" altLang="en-US" sz="1600" dirty="0"/>
              <a:t>요소 *</a:t>
            </a:r>
            <a:r>
              <a:rPr lang="en-US" altLang="ko-KR" sz="1600" dirty="0"/>
              <a:t>/</a:t>
            </a:r>
          </a:p>
          <a:p>
            <a:pPr marL="0" indent="0">
              <a:buNone/>
            </a:pPr>
            <a:r>
              <a:rPr lang="en-US" altLang="ko-KR" sz="1600" dirty="0"/>
              <a:t>    &lt;/style&gt;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&gt;This headline is &lt;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&gt;very&lt;/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&gt; important&lt;/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3073" name="_x252801768" descr="EMB00001f04bd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5048250"/>
            <a:ext cx="5885027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21463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의사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3095625"/>
          </a:xfrm>
        </p:spPr>
        <p:txBody>
          <a:bodyPr/>
          <a:lstStyle/>
          <a:p>
            <a:r>
              <a:rPr lang="ko-KR" altLang="en-US" b="1" dirty="0"/>
              <a:t>의사 클래스</a:t>
            </a:r>
            <a:r>
              <a:rPr lang="en-US" altLang="ko-KR" b="1" dirty="0"/>
              <a:t>(pseudo-class):  </a:t>
            </a:r>
            <a:r>
              <a:rPr lang="ko-KR" altLang="en-US" dirty="0"/>
              <a:t>클래스가 정의된 것처럼 간주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pPr lvl="1" latinLnBrk="0"/>
            <a:r>
              <a:rPr lang="en-US" altLang="ko-KR" dirty="0" err="1"/>
              <a:t>a:link</a:t>
            </a:r>
            <a:r>
              <a:rPr lang="en-US" altLang="ko-KR" dirty="0"/>
              <a:t> { color:</a:t>
            </a:r>
            <a:r>
              <a:rPr lang="ko-KR" altLang="en-US" dirty="0"/>
              <a:t> </a:t>
            </a:r>
            <a:r>
              <a:rPr lang="en-US" altLang="ko-KR" dirty="0"/>
              <a:t>blue;</a:t>
            </a:r>
            <a:r>
              <a:rPr lang="ko-KR" altLang="en-US" dirty="0"/>
              <a:t> </a:t>
            </a:r>
            <a:r>
              <a:rPr lang="en-US" altLang="ko-KR" dirty="0"/>
              <a:t>}    =&gt; &lt;a&gt;</a:t>
            </a:r>
            <a:r>
              <a:rPr lang="ko-KR" altLang="en-US" dirty="0"/>
              <a:t>요소에 클래스 </a:t>
            </a:r>
            <a:r>
              <a:rPr lang="en-US" altLang="ko-KR" dirty="0"/>
              <a:t>link</a:t>
            </a:r>
            <a:r>
              <a:rPr lang="ko-KR" altLang="en-US" dirty="0"/>
              <a:t>가 선언된 것처럼 간주하고 선택자를 만든다</a:t>
            </a:r>
            <a:r>
              <a:rPr lang="en-US" altLang="ko-KR" dirty="0"/>
              <a:t>.  </a:t>
            </a:r>
            <a:r>
              <a:rPr lang="ko-KR" altLang="en-US" dirty="0"/>
              <a:t>아직 방문하지 않은 링크</a:t>
            </a:r>
          </a:p>
          <a:p>
            <a:pPr lvl="1" latinLnBrk="0"/>
            <a:r>
              <a:rPr lang="en-US" altLang="ko-KR" dirty="0"/>
              <a:t> a:visited { color:</a:t>
            </a:r>
            <a:r>
              <a:rPr lang="ko-KR" altLang="en-US" dirty="0"/>
              <a:t> </a:t>
            </a:r>
            <a:r>
              <a:rPr lang="en-US" altLang="ko-KR" dirty="0"/>
              <a:t>green;</a:t>
            </a:r>
            <a:r>
              <a:rPr lang="ko-KR" altLang="en-US" dirty="0"/>
              <a:t> </a:t>
            </a:r>
            <a:r>
              <a:rPr lang="en-US" altLang="ko-KR" dirty="0"/>
              <a:t>} =&gt; </a:t>
            </a:r>
            <a:r>
              <a:rPr lang="ko-KR" altLang="en-US" dirty="0"/>
              <a:t>방문한 링크</a:t>
            </a:r>
          </a:p>
          <a:p>
            <a:pPr lvl="1" latinLnBrk="0"/>
            <a:r>
              <a:rPr lang="en-US" altLang="ko-KR" dirty="0"/>
              <a:t> a:hover { color:</a:t>
            </a:r>
            <a:r>
              <a:rPr lang="ko-KR" altLang="en-US" dirty="0"/>
              <a:t> </a:t>
            </a:r>
            <a:r>
              <a:rPr lang="en-US" altLang="ko-KR" dirty="0"/>
              <a:t>red; }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사용자가 링크 위에 있을 경우 </a:t>
            </a:r>
            <a:endParaRPr lang="en-US" altLang="ko-KR" dirty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/>
          </a:p>
          <a:p>
            <a:pPr lvl="1" latinLnBrk="0"/>
            <a:r>
              <a:rPr lang="en-US" altLang="ko-KR" dirty="0"/>
              <a:t>baseTest.html</a:t>
            </a:r>
          </a:p>
          <a:p>
            <a:pPr lvl="1" latinLnBrk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3572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6"/>
            <a:ext cx="8212138" cy="4829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 err="1"/>
              <a:t>a:link</a:t>
            </a:r>
            <a:r>
              <a:rPr lang="en-US" altLang="ko-KR" sz="1600" dirty="0"/>
              <a:t> { </a:t>
            </a:r>
          </a:p>
          <a:p>
            <a:pPr marL="0" indent="0">
              <a:buNone/>
            </a:pPr>
            <a:r>
              <a:rPr lang="en-US" altLang="ko-KR" sz="1600" dirty="0"/>
              <a:t>    text-decoration: none; </a:t>
            </a:r>
          </a:p>
          <a:p>
            <a:pPr marL="0" indent="0">
              <a:buNone/>
            </a:pPr>
            <a:r>
              <a:rPr lang="en-US" altLang="ko-KR" sz="1600" dirty="0"/>
              <a:t>    color: blue;</a:t>
            </a:r>
          </a:p>
          <a:p>
            <a:pPr marL="0" indent="0">
              <a:buNone/>
            </a:pPr>
            <a:r>
              <a:rPr lang="en-US" altLang="ko-KR" sz="1600" dirty="0"/>
              <a:t>    background-color: white;</a:t>
            </a:r>
          </a:p>
          <a:p>
            <a:pPr marL="0" indent="0">
              <a:buNone/>
            </a:pPr>
            <a:r>
              <a:rPr lang="en-US" altLang="ko-KR" sz="1600" dirty="0"/>
              <a:t>    }</a:t>
            </a:r>
          </a:p>
          <a:p>
            <a:pPr marL="0" indent="0">
              <a:buNone/>
            </a:pPr>
            <a:r>
              <a:rPr lang="en-US" altLang="ko-KR" sz="1600" dirty="0" err="1"/>
              <a:t>a:visited</a:t>
            </a:r>
            <a:r>
              <a:rPr lang="en-US" altLang="ko-KR" sz="1600" dirty="0"/>
              <a:t> {</a:t>
            </a:r>
          </a:p>
          <a:p>
            <a:pPr marL="0" indent="0">
              <a:buNone/>
            </a:pPr>
            <a:r>
              <a:rPr lang="en-US" altLang="ko-KR" sz="1600" dirty="0"/>
              <a:t>    text-decoration: none;</a:t>
            </a:r>
          </a:p>
          <a:p>
            <a:pPr marL="0" indent="0">
              <a:buNone/>
            </a:pPr>
            <a:r>
              <a:rPr lang="en-US" altLang="ko-KR" sz="1600" dirty="0"/>
              <a:t>    color: green;</a:t>
            </a:r>
          </a:p>
          <a:p>
            <a:pPr marL="0" indent="0">
              <a:buNone/>
            </a:pPr>
            <a:r>
              <a:rPr lang="en-US" altLang="ko-KR" sz="1600" dirty="0"/>
              <a:t>    background-color: silver;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 err="1"/>
              <a:t>a:hover</a:t>
            </a:r>
            <a:r>
              <a:rPr lang="en-US" altLang="ko-KR" sz="1600" dirty="0"/>
              <a:t> {</a:t>
            </a:r>
          </a:p>
          <a:p>
            <a:pPr marL="0" indent="0">
              <a:buNone/>
            </a:pPr>
            <a:r>
              <a:rPr lang="en-US" altLang="ko-KR" sz="1600" dirty="0"/>
              <a:t>    text-decoration: none;</a:t>
            </a:r>
          </a:p>
          <a:p>
            <a:pPr marL="0" indent="0">
              <a:buNone/>
            </a:pPr>
            <a:r>
              <a:rPr lang="en-US" altLang="ko-KR" sz="1600" dirty="0"/>
              <a:t>    color: white;</a:t>
            </a:r>
          </a:p>
          <a:p>
            <a:pPr marL="0" indent="0">
              <a:buNone/>
            </a:pPr>
            <a:r>
              <a:rPr lang="en-US" altLang="ko-KR" sz="1600" dirty="0"/>
              <a:t>    background-color: blue;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/>
              <a:t>…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" t="22592" r="59476" b="14445"/>
          <a:stretch/>
        </p:blipFill>
        <p:spPr>
          <a:xfrm>
            <a:off x="4933950" y="2781301"/>
            <a:ext cx="2676526" cy="1619250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 bwMode="auto">
          <a:xfrm>
            <a:off x="3181350" y="4200525"/>
            <a:ext cx="1847850" cy="466725"/>
          </a:xfrm>
          <a:custGeom>
            <a:avLst/>
            <a:gdLst>
              <a:gd name="connsiteX0" fmla="*/ 0 w 1847850"/>
              <a:gd name="connsiteY0" fmla="*/ 466725 h 466725"/>
              <a:gd name="connsiteX1" fmla="*/ 104775 w 1847850"/>
              <a:gd name="connsiteY1" fmla="*/ 409575 h 466725"/>
              <a:gd name="connsiteX2" fmla="*/ 142875 w 1847850"/>
              <a:gd name="connsiteY2" fmla="*/ 390525 h 466725"/>
              <a:gd name="connsiteX3" fmla="*/ 200025 w 1847850"/>
              <a:gd name="connsiteY3" fmla="*/ 352425 h 466725"/>
              <a:gd name="connsiteX4" fmla="*/ 228600 w 1847850"/>
              <a:gd name="connsiteY4" fmla="*/ 333375 h 466725"/>
              <a:gd name="connsiteX5" fmla="*/ 257175 w 1847850"/>
              <a:gd name="connsiteY5" fmla="*/ 323850 h 466725"/>
              <a:gd name="connsiteX6" fmla="*/ 323850 w 1847850"/>
              <a:gd name="connsiteY6" fmla="*/ 304800 h 466725"/>
              <a:gd name="connsiteX7" fmla="*/ 361950 w 1847850"/>
              <a:gd name="connsiteY7" fmla="*/ 285750 h 466725"/>
              <a:gd name="connsiteX8" fmla="*/ 428625 w 1847850"/>
              <a:gd name="connsiteY8" fmla="*/ 266700 h 466725"/>
              <a:gd name="connsiteX9" fmla="*/ 523875 w 1847850"/>
              <a:gd name="connsiteY9" fmla="*/ 238125 h 466725"/>
              <a:gd name="connsiteX10" fmla="*/ 619125 w 1847850"/>
              <a:gd name="connsiteY10" fmla="*/ 190500 h 466725"/>
              <a:gd name="connsiteX11" fmla="*/ 685800 w 1847850"/>
              <a:gd name="connsiteY11" fmla="*/ 161925 h 466725"/>
              <a:gd name="connsiteX12" fmla="*/ 733425 w 1847850"/>
              <a:gd name="connsiteY12" fmla="*/ 152400 h 466725"/>
              <a:gd name="connsiteX13" fmla="*/ 762000 w 1847850"/>
              <a:gd name="connsiteY13" fmla="*/ 133350 h 466725"/>
              <a:gd name="connsiteX14" fmla="*/ 809625 w 1847850"/>
              <a:gd name="connsiteY14" fmla="*/ 114300 h 466725"/>
              <a:gd name="connsiteX15" fmla="*/ 962025 w 1847850"/>
              <a:gd name="connsiteY15" fmla="*/ 85725 h 466725"/>
              <a:gd name="connsiteX16" fmla="*/ 1066800 w 1847850"/>
              <a:gd name="connsiteY16" fmla="*/ 66675 h 466725"/>
              <a:gd name="connsiteX17" fmla="*/ 1200150 w 1847850"/>
              <a:gd name="connsiteY17" fmla="*/ 57150 h 466725"/>
              <a:gd name="connsiteX18" fmla="*/ 1609725 w 1847850"/>
              <a:gd name="connsiteY18" fmla="*/ 38100 h 466725"/>
              <a:gd name="connsiteX19" fmla="*/ 1695450 w 1847850"/>
              <a:gd name="connsiteY19" fmla="*/ 28575 h 466725"/>
              <a:gd name="connsiteX20" fmla="*/ 1743075 w 1847850"/>
              <a:gd name="connsiteY20" fmla="*/ 19050 h 466725"/>
              <a:gd name="connsiteX21" fmla="*/ 1819275 w 1847850"/>
              <a:gd name="connsiteY21" fmla="*/ 9525 h 466725"/>
              <a:gd name="connsiteX22" fmla="*/ 1847850 w 1847850"/>
              <a:gd name="connsiteY22" fmla="*/ 0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47850" h="466725">
                <a:moveTo>
                  <a:pt x="0" y="466725"/>
                </a:moveTo>
                <a:cubicBezTo>
                  <a:pt x="134350" y="399550"/>
                  <a:pt x="-13824" y="475463"/>
                  <a:pt x="104775" y="409575"/>
                </a:cubicBezTo>
                <a:cubicBezTo>
                  <a:pt x="117187" y="402679"/>
                  <a:pt x="130699" y="397830"/>
                  <a:pt x="142875" y="390525"/>
                </a:cubicBezTo>
                <a:cubicBezTo>
                  <a:pt x="162508" y="378745"/>
                  <a:pt x="180975" y="365125"/>
                  <a:pt x="200025" y="352425"/>
                </a:cubicBezTo>
                <a:cubicBezTo>
                  <a:pt x="209550" y="346075"/>
                  <a:pt x="217740" y="336995"/>
                  <a:pt x="228600" y="333375"/>
                </a:cubicBezTo>
                <a:cubicBezTo>
                  <a:pt x="238125" y="330200"/>
                  <a:pt x="247521" y="326608"/>
                  <a:pt x="257175" y="323850"/>
                </a:cubicBezTo>
                <a:cubicBezTo>
                  <a:pt x="281342" y="316945"/>
                  <a:pt x="301012" y="314588"/>
                  <a:pt x="323850" y="304800"/>
                </a:cubicBezTo>
                <a:cubicBezTo>
                  <a:pt x="336901" y="299207"/>
                  <a:pt x="348899" y="291343"/>
                  <a:pt x="361950" y="285750"/>
                </a:cubicBezTo>
                <a:cubicBezTo>
                  <a:pt x="415680" y="262723"/>
                  <a:pt x="364179" y="290867"/>
                  <a:pt x="428625" y="266700"/>
                </a:cubicBezTo>
                <a:cubicBezTo>
                  <a:pt x="517223" y="233476"/>
                  <a:pt x="407529" y="257516"/>
                  <a:pt x="523875" y="238125"/>
                </a:cubicBezTo>
                <a:cubicBezTo>
                  <a:pt x="606213" y="188722"/>
                  <a:pt x="535793" y="227537"/>
                  <a:pt x="619125" y="190500"/>
                </a:cubicBezTo>
                <a:cubicBezTo>
                  <a:pt x="654173" y="174923"/>
                  <a:pt x="652262" y="170309"/>
                  <a:pt x="685800" y="161925"/>
                </a:cubicBezTo>
                <a:cubicBezTo>
                  <a:pt x="701506" y="157998"/>
                  <a:pt x="717550" y="155575"/>
                  <a:pt x="733425" y="152400"/>
                </a:cubicBezTo>
                <a:cubicBezTo>
                  <a:pt x="742950" y="146050"/>
                  <a:pt x="751761" y="138470"/>
                  <a:pt x="762000" y="133350"/>
                </a:cubicBezTo>
                <a:cubicBezTo>
                  <a:pt x="777293" y="125704"/>
                  <a:pt x="793405" y="119707"/>
                  <a:pt x="809625" y="114300"/>
                </a:cubicBezTo>
                <a:cubicBezTo>
                  <a:pt x="848743" y="101261"/>
                  <a:pt x="942373" y="89655"/>
                  <a:pt x="962025" y="85725"/>
                </a:cubicBezTo>
                <a:cubicBezTo>
                  <a:pt x="987725" y="80585"/>
                  <a:pt x="1042427" y="69112"/>
                  <a:pt x="1066800" y="66675"/>
                </a:cubicBezTo>
                <a:cubicBezTo>
                  <a:pt x="1111142" y="62241"/>
                  <a:pt x="1155648" y="59492"/>
                  <a:pt x="1200150" y="57150"/>
                </a:cubicBezTo>
                <a:lnTo>
                  <a:pt x="1609725" y="38100"/>
                </a:lnTo>
                <a:cubicBezTo>
                  <a:pt x="1638300" y="34925"/>
                  <a:pt x="1666988" y="32641"/>
                  <a:pt x="1695450" y="28575"/>
                </a:cubicBezTo>
                <a:cubicBezTo>
                  <a:pt x="1711477" y="26285"/>
                  <a:pt x="1727074" y="21512"/>
                  <a:pt x="1743075" y="19050"/>
                </a:cubicBezTo>
                <a:cubicBezTo>
                  <a:pt x="1768375" y="15158"/>
                  <a:pt x="1793875" y="12700"/>
                  <a:pt x="1819275" y="9525"/>
                </a:cubicBezTo>
                <a:lnTo>
                  <a:pt x="1847850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3429000" y="3162300"/>
            <a:ext cx="1581150" cy="143810"/>
          </a:xfrm>
          <a:custGeom>
            <a:avLst/>
            <a:gdLst>
              <a:gd name="connsiteX0" fmla="*/ 0 w 1581150"/>
              <a:gd name="connsiteY0" fmla="*/ 0 h 143810"/>
              <a:gd name="connsiteX1" fmla="*/ 476250 w 1581150"/>
              <a:gd name="connsiteY1" fmla="*/ 9525 h 143810"/>
              <a:gd name="connsiteX2" fmla="*/ 571500 w 1581150"/>
              <a:gd name="connsiteY2" fmla="*/ 28575 h 143810"/>
              <a:gd name="connsiteX3" fmla="*/ 619125 w 1581150"/>
              <a:gd name="connsiteY3" fmla="*/ 38100 h 143810"/>
              <a:gd name="connsiteX4" fmla="*/ 647700 w 1581150"/>
              <a:gd name="connsiteY4" fmla="*/ 57150 h 143810"/>
              <a:gd name="connsiteX5" fmla="*/ 752475 w 1581150"/>
              <a:gd name="connsiteY5" fmla="*/ 66675 h 143810"/>
              <a:gd name="connsiteX6" fmla="*/ 981075 w 1581150"/>
              <a:gd name="connsiteY6" fmla="*/ 76200 h 143810"/>
              <a:gd name="connsiteX7" fmla="*/ 1228725 w 1581150"/>
              <a:gd name="connsiteY7" fmla="*/ 95250 h 143810"/>
              <a:gd name="connsiteX8" fmla="*/ 1285875 w 1581150"/>
              <a:gd name="connsiteY8" fmla="*/ 104775 h 143810"/>
              <a:gd name="connsiteX9" fmla="*/ 1314450 w 1581150"/>
              <a:gd name="connsiteY9" fmla="*/ 114300 h 143810"/>
              <a:gd name="connsiteX10" fmla="*/ 1438275 w 1581150"/>
              <a:gd name="connsiteY10" fmla="*/ 123825 h 143810"/>
              <a:gd name="connsiteX11" fmla="*/ 1495425 w 1581150"/>
              <a:gd name="connsiteY11" fmla="*/ 133350 h 143810"/>
              <a:gd name="connsiteX12" fmla="*/ 1524000 w 1581150"/>
              <a:gd name="connsiteY12" fmla="*/ 142875 h 143810"/>
              <a:gd name="connsiteX13" fmla="*/ 1581150 w 1581150"/>
              <a:gd name="connsiteY13" fmla="*/ 142875 h 14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81150" h="143810">
                <a:moveTo>
                  <a:pt x="0" y="0"/>
                </a:moveTo>
                <a:cubicBezTo>
                  <a:pt x="158750" y="3175"/>
                  <a:pt x="317666" y="1596"/>
                  <a:pt x="476250" y="9525"/>
                </a:cubicBezTo>
                <a:cubicBezTo>
                  <a:pt x="508588" y="11142"/>
                  <a:pt x="539750" y="22225"/>
                  <a:pt x="571500" y="28575"/>
                </a:cubicBezTo>
                <a:lnTo>
                  <a:pt x="619125" y="38100"/>
                </a:lnTo>
                <a:cubicBezTo>
                  <a:pt x="628650" y="44450"/>
                  <a:pt x="636506" y="54751"/>
                  <a:pt x="647700" y="57150"/>
                </a:cubicBezTo>
                <a:cubicBezTo>
                  <a:pt x="681991" y="64498"/>
                  <a:pt x="717463" y="64674"/>
                  <a:pt x="752475" y="66675"/>
                </a:cubicBezTo>
                <a:cubicBezTo>
                  <a:pt x="828617" y="71026"/>
                  <a:pt x="904875" y="73025"/>
                  <a:pt x="981075" y="76200"/>
                </a:cubicBezTo>
                <a:cubicBezTo>
                  <a:pt x="1082027" y="109851"/>
                  <a:pt x="977532" y="77926"/>
                  <a:pt x="1228725" y="95250"/>
                </a:cubicBezTo>
                <a:cubicBezTo>
                  <a:pt x="1247992" y="96579"/>
                  <a:pt x="1267022" y="100585"/>
                  <a:pt x="1285875" y="104775"/>
                </a:cubicBezTo>
                <a:cubicBezTo>
                  <a:pt x="1295676" y="106953"/>
                  <a:pt x="1304487" y="113055"/>
                  <a:pt x="1314450" y="114300"/>
                </a:cubicBezTo>
                <a:cubicBezTo>
                  <a:pt x="1355527" y="119435"/>
                  <a:pt x="1397000" y="120650"/>
                  <a:pt x="1438275" y="123825"/>
                </a:cubicBezTo>
                <a:cubicBezTo>
                  <a:pt x="1457325" y="127000"/>
                  <a:pt x="1476572" y="129160"/>
                  <a:pt x="1495425" y="133350"/>
                </a:cubicBezTo>
                <a:cubicBezTo>
                  <a:pt x="1505226" y="135528"/>
                  <a:pt x="1514021" y="141766"/>
                  <a:pt x="1524000" y="142875"/>
                </a:cubicBezTo>
                <a:cubicBezTo>
                  <a:pt x="1542933" y="144979"/>
                  <a:pt x="1562100" y="142875"/>
                  <a:pt x="1581150" y="14287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자유형 6"/>
          <p:cNvSpPr/>
          <p:nvPr/>
        </p:nvSpPr>
        <p:spPr bwMode="auto">
          <a:xfrm>
            <a:off x="3276600" y="1790700"/>
            <a:ext cx="1933575" cy="1057275"/>
          </a:xfrm>
          <a:custGeom>
            <a:avLst/>
            <a:gdLst>
              <a:gd name="connsiteX0" fmla="*/ 0 w 1933575"/>
              <a:gd name="connsiteY0" fmla="*/ 0 h 1057275"/>
              <a:gd name="connsiteX1" fmla="*/ 85725 w 1933575"/>
              <a:gd name="connsiteY1" fmla="*/ 19050 h 1057275"/>
              <a:gd name="connsiteX2" fmla="*/ 142875 w 1933575"/>
              <a:gd name="connsiteY2" fmla="*/ 28575 h 1057275"/>
              <a:gd name="connsiteX3" fmla="*/ 200025 w 1933575"/>
              <a:gd name="connsiteY3" fmla="*/ 47625 h 1057275"/>
              <a:gd name="connsiteX4" fmla="*/ 276225 w 1933575"/>
              <a:gd name="connsiteY4" fmla="*/ 57150 h 1057275"/>
              <a:gd name="connsiteX5" fmla="*/ 352425 w 1933575"/>
              <a:gd name="connsiteY5" fmla="*/ 76200 h 1057275"/>
              <a:gd name="connsiteX6" fmla="*/ 438150 w 1933575"/>
              <a:gd name="connsiteY6" fmla="*/ 95250 h 1057275"/>
              <a:gd name="connsiteX7" fmla="*/ 552450 w 1933575"/>
              <a:gd name="connsiteY7" fmla="*/ 114300 h 1057275"/>
              <a:gd name="connsiteX8" fmla="*/ 647700 w 1933575"/>
              <a:gd name="connsiteY8" fmla="*/ 142875 h 1057275"/>
              <a:gd name="connsiteX9" fmla="*/ 752475 w 1933575"/>
              <a:gd name="connsiteY9" fmla="*/ 161925 h 1057275"/>
              <a:gd name="connsiteX10" fmla="*/ 942975 w 1933575"/>
              <a:gd name="connsiteY10" fmla="*/ 200025 h 1057275"/>
              <a:gd name="connsiteX11" fmla="*/ 1009650 w 1933575"/>
              <a:gd name="connsiteY11" fmla="*/ 228600 h 1057275"/>
              <a:gd name="connsiteX12" fmla="*/ 1095375 w 1933575"/>
              <a:gd name="connsiteY12" fmla="*/ 257175 h 1057275"/>
              <a:gd name="connsiteX13" fmla="*/ 1162050 w 1933575"/>
              <a:gd name="connsiteY13" fmla="*/ 295275 h 1057275"/>
              <a:gd name="connsiteX14" fmla="*/ 1276350 w 1933575"/>
              <a:gd name="connsiteY14" fmla="*/ 352425 h 1057275"/>
              <a:gd name="connsiteX15" fmla="*/ 1323975 w 1933575"/>
              <a:gd name="connsiteY15" fmla="*/ 381000 h 1057275"/>
              <a:gd name="connsiteX16" fmla="*/ 1419225 w 1933575"/>
              <a:gd name="connsiteY16" fmla="*/ 438150 h 1057275"/>
              <a:gd name="connsiteX17" fmla="*/ 1524000 w 1933575"/>
              <a:gd name="connsiteY17" fmla="*/ 542925 h 1057275"/>
              <a:gd name="connsiteX18" fmla="*/ 1552575 w 1933575"/>
              <a:gd name="connsiteY18" fmla="*/ 571500 h 1057275"/>
              <a:gd name="connsiteX19" fmla="*/ 1581150 w 1933575"/>
              <a:gd name="connsiteY19" fmla="*/ 600075 h 1057275"/>
              <a:gd name="connsiteX20" fmla="*/ 1676400 w 1933575"/>
              <a:gd name="connsiteY20" fmla="*/ 704850 h 1057275"/>
              <a:gd name="connsiteX21" fmla="*/ 1733550 w 1933575"/>
              <a:gd name="connsiteY21" fmla="*/ 762000 h 1057275"/>
              <a:gd name="connsiteX22" fmla="*/ 1762125 w 1933575"/>
              <a:gd name="connsiteY22" fmla="*/ 781050 h 1057275"/>
              <a:gd name="connsiteX23" fmla="*/ 1809750 w 1933575"/>
              <a:gd name="connsiteY23" fmla="*/ 838200 h 1057275"/>
              <a:gd name="connsiteX24" fmla="*/ 1857375 w 1933575"/>
              <a:gd name="connsiteY24" fmla="*/ 895350 h 1057275"/>
              <a:gd name="connsiteX25" fmla="*/ 1866900 w 1933575"/>
              <a:gd name="connsiteY25" fmla="*/ 923925 h 1057275"/>
              <a:gd name="connsiteX26" fmla="*/ 1905000 w 1933575"/>
              <a:gd name="connsiteY26" fmla="*/ 981075 h 1057275"/>
              <a:gd name="connsiteX27" fmla="*/ 1924050 w 1933575"/>
              <a:gd name="connsiteY27" fmla="*/ 1009650 h 1057275"/>
              <a:gd name="connsiteX28" fmla="*/ 1933575 w 1933575"/>
              <a:gd name="connsiteY28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33575" h="1057275">
                <a:moveTo>
                  <a:pt x="0" y="0"/>
                </a:moveTo>
                <a:cubicBezTo>
                  <a:pt x="28575" y="6350"/>
                  <a:pt x="57021" y="13309"/>
                  <a:pt x="85725" y="19050"/>
                </a:cubicBezTo>
                <a:cubicBezTo>
                  <a:pt x="104663" y="22838"/>
                  <a:pt x="124139" y="23891"/>
                  <a:pt x="142875" y="28575"/>
                </a:cubicBezTo>
                <a:cubicBezTo>
                  <a:pt x="162356" y="33445"/>
                  <a:pt x="180390" y="43418"/>
                  <a:pt x="200025" y="47625"/>
                </a:cubicBezTo>
                <a:cubicBezTo>
                  <a:pt x="225054" y="52988"/>
                  <a:pt x="251066" y="52433"/>
                  <a:pt x="276225" y="57150"/>
                </a:cubicBezTo>
                <a:cubicBezTo>
                  <a:pt x="301958" y="61975"/>
                  <a:pt x="326939" y="70203"/>
                  <a:pt x="352425" y="76200"/>
                </a:cubicBezTo>
                <a:cubicBezTo>
                  <a:pt x="380919" y="82904"/>
                  <a:pt x="409395" y="89773"/>
                  <a:pt x="438150" y="95250"/>
                </a:cubicBezTo>
                <a:cubicBezTo>
                  <a:pt x="476093" y="102477"/>
                  <a:pt x="514785" y="105740"/>
                  <a:pt x="552450" y="114300"/>
                </a:cubicBezTo>
                <a:cubicBezTo>
                  <a:pt x="584774" y="121646"/>
                  <a:pt x="615453" y="135197"/>
                  <a:pt x="647700" y="142875"/>
                </a:cubicBezTo>
                <a:cubicBezTo>
                  <a:pt x="682232" y="151097"/>
                  <a:pt x="717624" y="155180"/>
                  <a:pt x="752475" y="161925"/>
                </a:cubicBezTo>
                <a:lnTo>
                  <a:pt x="942975" y="200025"/>
                </a:lnTo>
                <a:cubicBezTo>
                  <a:pt x="965200" y="209550"/>
                  <a:pt x="987009" y="220110"/>
                  <a:pt x="1009650" y="228600"/>
                </a:cubicBezTo>
                <a:cubicBezTo>
                  <a:pt x="1037853" y="239176"/>
                  <a:pt x="1067780" y="245102"/>
                  <a:pt x="1095375" y="257175"/>
                </a:cubicBezTo>
                <a:cubicBezTo>
                  <a:pt x="1118826" y="267435"/>
                  <a:pt x="1139398" y="283353"/>
                  <a:pt x="1162050" y="295275"/>
                </a:cubicBezTo>
                <a:cubicBezTo>
                  <a:pt x="1199745" y="315114"/>
                  <a:pt x="1239823" y="330509"/>
                  <a:pt x="1276350" y="352425"/>
                </a:cubicBezTo>
                <a:cubicBezTo>
                  <a:pt x="1292225" y="361950"/>
                  <a:pt x="1307791" y="372009"/>
                  <a:pt x="1323975" y="381000"/>
                </a:cubicBezTo>
                <a:cubicBezTo>
                  <a:pt x="1357798" y="399791"/>
                  <a:pt x="1390177" y="409102"/>
                  <a:pt x="1419225" y="438150"/>
                </a:cubicBezTo>
                <a:lnTo>
                  <a:pt x="1524000" y="542925"/>
                </a:lnTo>
                <a:lnTo>
                  <a:pt x="1552575" y="571500"/>
                </a:lnTo>
                <a:cubicBezTo>
                  <a:pt x="1562100" y="581025"/>
                  <a:pt x="1573068" y="589299"/>
                  <a:pt x="1581150" y="600075"/>
                </a:cubicBezTo>
                <a:cubicBezTo>
                  <a:pt x="1611721" y="640837"/>
                  <a:pt x="1631886" y="671464"/>
                  <a:pt x="1676400" y="704850"/>
                </a:cubicBezTo>
                <a:cubicBezTo>
                  <a:pt x="1800916" y="798237"/>
                  <a:pt x="1649982" y="678432"/>
                  <a:pt x="1733550" y="762000"/>
                </a:cubicBezTo>
                <a:cubicBezTo>
                  <a:pt x="1741645" y="770095"/>
                  <a:pt x="1753331" y="773721"/>
                  <a:pt x="1762125" y="781050"/>
                </a:cubicBezTo>
                <a:cubicBezTo>
                  <a:pt x="1807661" y="818996"/>
                  <a:pt x="1775693" y="797332"/>
                  <a:pt x="1809750" y="838200"/>
                </a:cubicBezTo>
                <a:cubicBezTo>
                  <a:pt x="1836082" y="869798"/>
                  <a:pt x="1839638" y="859877"/>
                  <a:pt x="1857375" y="895350"/>
                </a:cubicBezTo>
                <a:cubicBezTo>
                  <a:pt x="1861865" y="904330"/>
                  <a:pt x="1862024" y="915148"/>
                  <a:pt x="1866900" y="923925"/>
                </a:cubicBezTo>
                <a:cubicBezTo>
                  <a:pt x="1878019" y="943939"/>
                  <a:pt x="1892300" y="962025"/>
                  <a:pt x="1905000" y="981075"/>
                </a:cubicBezTo>
                <a:lnTo>
                  <a:pt x="1924050" y="1009650"/>
                </a:lnTo>
                <a:lnTo>
                  <a:pt x="1933575" y="1057275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 bwMode="auto">
          <a:xfrm>
            <a:off x="742950" y="1247776"/>
            <a:ext cx="2771775" cy="153352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0" y="2809878"/>
            <a:ext cx="2771775" cy="13144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2950" y="4276726"/>
            <a:ext cx="2771775" cy="13144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0981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 </a:t>
            </a:r>
            <a:r>
              <a:rPr lang="ko-KR" altLang="en-US" dirty="0" err="1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 </a:t>
            </a:r>
            <a:r>
              <a:rPr lang="ko-KR" altLang="en-US" dirty="0" err="1"/>
              <a:t>선택자</a:t>
            </a:r>
            <a:r>
              <a:rPr lang="en-US" altLang="ko-KR" dirty="0"/>
              <a:t>: </a:t>
            </a:r>
            <a:r>
              <a:rPr lang="ko-KR" altLang="en-US" dirty="0"/>
              <a:t>특정한 속성을 가지는 요소를 선택한다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h1</a:t>
            </a:r>
            <a:r>
              <a:rPr lang="en-US" altLang="ko-KR" dirty="0"/>
              <a:t>[title] { color: blue; }</a:t>
            </a:r>
            <a:endParaRPr lang="ko-KR" altLang="en-US" dirty="0"/>
          </a:p>
          <a:p>
            <a:pPr lvl="1" latinLnBrk="0"/>
            <a:r>
              <a:rPr lang="en-US" altLang="ko-KR" dirty="0"/>
              <a:t>p[class=“example”] { color: blue; 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34427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삽입</a:t>
            </a:r>
            <a:r>
              <a:rPr lang="en-US" altLang="ko-KR" dirty="0"/>
              <a:t> </a:t>
            </a:r>
            <a:r>
              <a:rPr lang="ko-KR" altLang="en-US" dirty="0"/>
              <a:t>위치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외부 스타일 시트</a:t>
            </a:r>
            <a:r>
              <a:rPr lang="en-US" altLang="ko-KR" dirty="0"/>
              <a:t>(external style sheet)</a:t>
            </a:r>
            <a:endParaRPr lang="ko-KR" altLang="en-US" dirty="0"/>
          </a:p>
          <a:p>
            <a:pPr lvl="0"/>
            <a:r>
              <a:rPr lang="ko-KR" altLang="en-US" dirty="0"/>
              <a:t>내부 스타일 시트</a:t>
            </a:r>
            <a:r>
              <a:rPr lang="en-US" altLang="ko-KR" dirty="0"/>
              <a:t>(internal style sheet)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ko-KR" altLang="en-US" dirty="0"/>
              <a:t> 스타일 시트</a:t>
            </a:r>
            <a:r>
              <a:rPr lang="en-US" altLang="ko-KR" dirty="0"/>
              <a:t>(inline)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77095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외부 스타일 시트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 스타일 시트는 스타일 시트를 외부에 파일로 저장하는 것</a:t>
            </a:r>
            <a:endParaRPr lang="en-US" altLang="ko-KR" dirty="0"/>
          </a:p>
          <a:p>
            <a:r>
              <a:rPr lang="ko-KR" altLang="en-US" dirty="0"/>
              <a:t>많은 페이지에 동일한 스타일을 적용하려고 할 때 좋은 방법</a:t>
            </a:r>
            <a:endParaRPr lang="en-US" altLang="ko-KR" dirty="0"/>
          </a:p>
          <a:p>
            <a:r>
              <a:rPr lang="ko-KR" altLang="en-US" dirty="0"/>
              <a:t>마임타입</a:t>
            </a:r>
            <a:r>
              <a:rPr lang="en-US" altLang="ko-KR" dirty="0"/>
              <a:t>(MIME</a:t>
            </a:r>
            <a:r>
              <a:rPr lang="ko-KR" altLang="en-US" dirty="0"/>
              <a:t> </a:t>
            </a:r>
            <a:r>
              <a:rPr lang="en-US" altLang="ko-KR" dirty="0"/>
              <a:t>type) : </a:t>
            </a:r>
            <a:r>
              <a:rPr lang="ko-KR" altLang="en-US" dirty="0"/>
              <a:t>오디오</a:t>
            </a:r>
            <a:r>
              <a:rPr lang="en-US" altLang="ko-KR" dirty="0"/>
              <a:t>, </a:t>
            </a:r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421" y="3476625"/>
            <a:ext cx="3980333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66801" y="2635449"/>
            <a:ext cx="7496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2000" dirty="0">
                <a:latin typeface="Century Schoolbook" panose="02040604050505020304" pitchFamily="18" charset="0"/>
              </a:rPr>
              <a:t>&lt;link type="text/</a:t>
            </a:r>
            <a:r>
              <a:rPr lang="en-US" altLang="ko-KR" sz="2000" dirty="0" err="1">
                <a:latin typeface="Century Schoolbook" panose="02040604050505020304" pitchFamily="18" charset="0"/>
              </a:rPr>
              <a:t>css</a:t>
            </a:r>
            <a:r>
              <a:rPr lang="en-US" altLang="ko-KR" sz="2000" dirty="0">
                <a:latin typeface="Century Schoolbook" panose="02040604050505020304" pitchFamily="18" charset="0"/>
              </a:rPr>
              <a:t>" </a:t>
            </a:r>
            <a:r>
              <a:rPr lang="en-US" altLang="ko-KR" sz="2000" dirty="0" err="1">
                <a:latin typeface="Century Schoolbook" panose="02040604050505020304" pitchFamily="18" charset="0"/>
              </a:rPr>
              <a:t>rel</a:t>
            </a:r>
            <a:r>
              <a:rPr lang="en-US" altLang="ko-KR" sz="2000" dirty="0">
                <a:latin typeface="Century Schoolbook" panose="02040604050505020304" pitchFamily="18" charset="0"/>
              </a:rPr>
              <a:t>="</a:t>
            </a:r>
            <a:r>
              <a:rPr lang="en-US" altLang="ko-KR" sz="2000" dirty="0" err="1">
                <a:latin typeface="Century Schoolbook" panose="02040604050505020304" pitchFamily="18" charset="0"/>
              </a:rPr>
              <a:t>stylesheet</a:t>
            </a:r>
            <a:r>
              <a:rPr lang="en-US" altLang="ko-KR" sz="2000" dirty="0">
                <a:latin typeface="Century Schoolbook" panose="02040604050505020304" pitchFamily="18" charset="0"/>
              </a:rPr>
              <a:t>" </a:t>
            </a:r>
            <a:r>
              <a:rPr lang="en-US" altLang="ko-KR" sz="2000" dirty="0" err="1">
                <a:latin typeface="Century Schoolbook" panose="02040604050505020304" pitchFamily="18" charset="0"/>
              </a:rPr>
              <a:t>href</a:t>
            </a:r>
            <a:r>
              <a:rPr lang="en-US" altLang="ko-KR" sz="2000" dirty="0">
                <a:latin typeface="Century Schoolbook" panose="02040604050505020304" pitchFamily="18" charset="0"/>
              </a:rPr>
              <a:t>="</a:t>
            </a:r>
            <a:r>
              <a:rPr lang="en-US" altLang="ko-KR" sz="2000" dirty="0" err="1">
                <a:latin typeface="Century Schoolbook" panose="02040604050505020304" pitchFamily="18" charset="0"/>
              </a:rPr>
              <a:t>mystyle.css</a:t>
            </a:r>
            <a:r>
              <a:rPr lang="en-US" altLang="ko-KR" sz="2000" dirty="0">
                <a:latin typeface="Century Schoolbook" panose="02040604050505020304" pitchFamily="18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39123596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내부 스타일 시트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내부 스타일 시트는 </a:t>
            </a:r>
            <a:r>
              <a:rPr lang="en-US" altLang="ko-KR" dirty="0"/>
              <a:t>HTML </a:t>
            </a:r>
            <a:r>
              <a:rPr lang="ko-KR" altLang="en-US" dirty="0"/>
              <a:t>안에 </a:t>
            </a:r>
            <a:r>
              <a:rPr lang="en-US" altLang="ko-KR" dirty="0" err="1"/>
              <a:t>CSS</a:t>
            </a:r>
            <a:r>
              <a:rPr lang="ko-KR" altLang="en-US" dirty="0"/>
              <a:t>를 정의하는 것이다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42950" y="2181225"/>
            <a:ext cx="8212138" cy="390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    &lt;style&gt;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 {            color: red;         }</a:t>
            </a:r>
          </a:p>
          <a:p>
            <a:pPr marL="0" indent="0">
              <a:buNone/>
            </a:pPr>
            <a:r>
              <a:rPr lang="en-US" altLang="ko-KR" sz="1600" dirty="0"/>
              <a:t>        p {            color: #</a:t>
            </a:r>
            <a:r>
              <a:rPr lang="en-US" altLang="ko-KR" sz="1600" dirty="0" err="1"/>
              <a:t>0026ff</a:t>
            </a:r>
            <a:r>
              <a:rPr lang="en-US" altLang="ko-KR" sz="1600" dirty="0"/>
              <a:t>;        }</a:t>
            </a:r>
          </a:p>
          <a:p>
            <a:pPr marL="0" indent="0">
              <a:buNone/>
            </a:pPr>
            <a:r>
              <a:rPr lang="en-US" altLang="ko-KR" sz="1600" dirty="0"/>
              <a:t>    &lt;/style&gt;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&gt;This is a headline.&lt;/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&lt;p&gt;This is a paragraph.&lt;/p&gt;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876300" y="3057526"/>
            <a:ext cx="3390900" cy="118109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_x252802008" descr="EMB00001f04bd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69" y="4600574"/>
            <a:ext cx="3596582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6270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ko-KR" altLang="en-US" dirty="0"/>
              <a:t>의 역할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 err="1"/>
              <a:t>CSS</a:t>
            </a:r>
            <a:r>
              <a:rPr lang="ko-KR" altLang="en-US" dirty="0"/>
              <a:t>가 없다면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76500"/>
            <a:ext cx="8382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39136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/>
              <a:t>인라인</a:t>
            </a:r>
            <a:r>
              <a:rPr lang="ko-KR" altLang="en-US" dirty="0"/>
              <a:t> 스타일 시트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각각의 </a:t>
            </a:r>
            <a:r>
              <a:rPr lang="en-US" altLang="ko-KR" dirty="0"/>
              <a:t>HTML </a:t>
            </a:r>
            <a:r>
              <a:rPr lang="ko-KR" altLang="en-US" dirty="0"/>
              <a:t>요소마다 스타일을 지정하는 것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 이상의 선언이 있다면 반드시 끝에 </a:t>
            </a:r>
            <a:r>
              <a:rPr lang="en-US" altLang="ko-KR" dirty="0"/>
              <a:t>;</a:t>
            </a:r>
            <a:r>
              <a:rPr lang="ko-KR" altLang="en-US" dirty="0"/>
              <a:t>을 적어 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2190751"/>
            <a:ext cx="8212138" cy="2705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 style="color: red"&gt;This is a headline.&lt;/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&lt;p style="color: #</a:t>
            </a:r>
            <a:r>
              <a:rPr lang="en-US" altLang="ko-KR" sz="1600" dirty="0" err="1"/>
              <a:t>0026ff</a:t>
            </a:r>
            <a:r>
              <a:rPr lang="en-US" altLang="ko-KR" sz="1600" dirty="0"/>
              <a:t>"&gt;This is a paragraph.&lt;/p&gt;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</a:p>
        </p:txBody>
      </p:sp>
      <p:pic>
        <p:nvPicPr>
          <p:cNvPr id="7" name="_x252802008" descr="EMB00001f04bd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69" y="4600574"/>
            <a:ext cx="3596582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876299" y="3724275"/>
            <a:ext cx="5286375" cy="5143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2504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7"/>
            <a:ext cx="8212138" cy="695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s-ES" altLang="ko-KR" sz="1600" dirty="0"/>
              <a:t>h1 {    color: red;    }</a:t>
            </a:r>
          </a:p>
          <a:p>
            <a:pPr marL="0" indent="0">
              <a:buNone/>
            </a:pPr>
            <a:r>
              <a:rPr lang="es-ES" altLang="ko-KR" sz="1600" dirty="0"/>
              <a:t>p {    color:#0026ff;   }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742950" y="2085976"/>
            <a:ext cx="8212138" cy="2962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    &lt;link type="text/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" </a:t>
            </a:r>
            <a:r>
              <a:rPr lang="en-US" altLang="ko-KR" sz="1600" dirty="0" err="1"/>
              <a:t>rel</a:t>
            </a:r>
            <a:r>
              <a:rPr lang="en-US" altLang="ko-KR" sz="1600" dirty="0"/>
              <a:t>="stylesheet"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="mystyle.css"&gt;</a:t>
            </a:r>
          </a:p>
          <a:p>
            <a:pPr marL="0" indent="0">
              <a:buNone/>
            </a:pPr>
            <a:r>
              <a:rPr lang="en-US" altLang="ko-KR" sz="1600" dirty="0"/>
              <a:t>    &lt;link  </a:t>
            </a:r>
            <a:r>
              <a:rPr lang="en-US" altLang="ko-KR" sz="1600" dirty="0" err="1"/>
              <a:t>rel</a:t>
            </a:r>
            <a:r>
              <a:rPr lang="en-US" altLang="ko-KR" sz="1600" dirty="0"/>
              <a:t>="stylesheet"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="mystyle.css"&gt;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&gt;This is a headline.&lt;/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&lt;p&gt;This is a paragraph.&lt;/p&gt;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8175" y="91440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rgbClr val="FF0000"/>
                </a:solidFill>
              </a:rPr>
              <a:t>mystyle.css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pic>
        <p:nvPicPr>
          <p:cNvPr id="6145" name="_x252802008" descr="EMB00001f04bd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69" y="4600574"/>
            <a:ext cx="3596582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21774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다중 스타일 시트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요소에 대하여 외부</a:t>
            </a:r>
            <a:r>
              <a:rPr lang="en-US" altLang="ko-KR" dirty="0"/>
              <a:t>, </a:t>
            </a:r>
            <a:r>
              <a:rPr lang="ko-KR" altLang="en-US" dirty="0"/>
              <a:t>내부</a:t>
            </a:r>
            <a:r>
              <a:rPr lang="en-US" altLang="ko-KR" dirty="0"/>
              <a:t>, </a:t>
            </a:r>
            <a:r>
              <a:rPr lang="ko-KR" altLang="en-US" dirty="0" err="1"/>
              <a:t>인라인</a:t>
            </a:r>
            <a:r>
              <a:rPr lang="ko-KR" altLang="en-US" dirty="0"/>
              <a:t> 스타일이 서로 다르게 지정하고 있다면 어떤 스타일이 사용될까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공통적으로 사용되는 스타일은 </a:t>
            </a:r>
            <a:r>
              <a:rPr lang="en-US" altLang="ko-KR" dirty="0"/>
              <a:t>&lt;body&gt;</a:t>
            </a:r>
            <a:r>
              <a:rPr lang="ko-KR" altLang="en-US" dirty="0"/>
              <a:t>요소의 스타일에 정의하는 것이 편리하다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628900"/>
            <a:ext cx="47529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22960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7"/>
            <a:ext cx="8212138" cy="3448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s-ES" altLang="ko-KR" sz="1600" dirty="0"/>
              <a:t>h1, p {    </a:t>
            </a:r>
          </a:p>
          <a:p>
            <a:pPr marL="0" indent="0">
              <a:buNone/>
            </a:pPr>
            <a:r>
              <a:rPr lang="es-ES" altLang="ko-KR" sz="1600" dirty="0"/>
              <a:t>     font-family: serif;</a:t>
            </a:r>
          </a:p>
          <a:p>
            <a:pPr marL="0" indent="0">
              <a:buNone/>
            </a:pPr>
            <a:r>
              <a:rPr lang="es-ES" altLang="ko-KR" sz="1600" dirty="0"/>
              <a:t>     color:       black;</a:t>
            </a:r>
          </a:p>
          <a:p>
            <a:pPr marL="0" indent="0">
              <a:buNone/>
            </a:pPr>
            <a:r>
              <a:rPr lang="es-ES" altLang="ko-KR" sz="1600" dirty="0"/>
              <a:t>}</a:t>
            </a:r>
          </a:p>
          <a:p>
            <a:pPr marL="0" indent="0">
              <a:buNone/>
            </a:pPr>
            <a:r>
              <a:rPr lang="es-ES" altLang="ko-KR" sz="1600" dirty="0"/>
              <a:t>h1 {    </a:t>
            </a:r>
          </a:p>
          <a:p>
            <a:pPr marL="0" indent="0">
              <a:buNone/>
            </a:pPr>
            <a:r>
              <a:rPr lang="es-ES" altLang="ko-KR" sz="1600" dirty="0"/>
              <a:t>     border-bottom: 1px solid gray;</a:t>
            </a:r>
          </a:p>
          <a:p>
            <a:pPr marL="0" indent="0">
              <a:buNone/>
            </a:pPr>
            <a:r>
              <a:rPr lang="es-ES" altLang="ko-KR" sz="1600" dirty="0"/>
              <a:t>     color:       red;</a:t>
            </a:r>
          </a:p>
          <a:p>
            <a:pPr marL="0" indent="0">
              <a:buNone/>
            </a:pPr>
            <a:r>
              <a:rPr lang="es-ES" altLang="ko-KR" sz="1600" dirty="0"/>
              <a:t>}</a:t>
            </a:r>
          </a:p>
          <a:p>
            <a:pPr marL="0" indent="0">
              <a:buNone/>
            </a:pPr>
            <a:r>
              <a:rPr lang="es-ES" altLang="ko-KR" sz="1600" dirty="0"/>
              <a:t>body {</a:t>
            </a:r>
          </a:p>
          <a:p>
            <a:pPr marL="0" indent="0">
              <a:buNone/>
            </a:pPr>
            <a:r>
              <a:rPr lang="es-ES" altLang="ko-KR" sz="1600" dirty="0"/>
              <a:t>     background-color: yellow;</a:t>
            </a:r>
          </a:p>
          <a:p>
            <a:pPr marL="0" indent="0">
              <a:buNone/>
            </a:pPr>
            <a:r>
              <a:rPr lang="es-ES" altLang="ko-KR" sz="1600" dirty="0"/>
              <a:t>}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8175" y="91440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</a:rPr>
              <a:t> coffeestyle.css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30786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495301"/>
            <a:ext cx="8212138" cy="5819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s-ES" altLang="ko-KR" sz="1600" dirty="0"/>
              <a:t>&lt;!DOCTYPE html&gt;</a:t>
            </a:r>
          </a:p>
          <a:p>
            <a:pPr marL="0" indent="0">
              <a:buNone/>
            </a:pPr>
            <a:r>
              <a:rPr lang="es-ES" altLang="ko-KR" sz="1600" dirty="0"/>
              <a:t>&lt;html&gt;</a:t>
            </a:r>
          </a:p>
          <a:p>
            <a:pPr marL="0" indent="0">
              <a:buNone/>
            </a:pPr>
            <a:r>
              <a:rPr lang="es-ES" altLang="ko-KR" sz="1600" dirty="0"/>
              <a:t>&lt;head&gt;</a:t>
            </a:r>
          </a:p>
          <a:p>
            <a:pPr marL="0" indent="0">
              <a:buNone/>
            </a:pPr>
            <a:r>
              <a:rPr lang="es-ES" altLang="ko-KR" sz="1600" dirty="0"/>
              <a:t>    &lt;title&gt;Web Programming&lt;/title&gt;</a:t>
            </a:r>
          </a:p>
          <a:p>
            <a:pPr marL="0" indent="0">
              <a:buNone/>
            </a:pPr>
            <a:r>
              <a:rPr lang="es-ES" altLang="ko-KR" sz="1600" dirty="0"/>
              <a:t>    &lt;link type="text/css" rel="stylesheet" href="coffee.css"&gt;</a:t>
            </a:r>
          </a:p>
          <a:p>
            <a:pPr marL="0" indent="0">
              <a:buNone/>
            </a:pPr>
            <a:r>
              <a:rPr lang="es-ES" altLang="ko-KR" sz="1600" dirty="0"/>
              <a:t>&lt;/head&gt;</a:t>
            </a:r>
          </a:p>
          <a:p>
            <a:pPr marL="0" indent="0">
              <a:buNone/>
            </a:pPr>
            <a:r>
              <a:rPr lang="es-ES" altLang="ko-KR" sz="1600" dirty="0"/>
              <a:t>&lt;body&gt;</a:t>
            </a:r>
          </a:p>
          <a:p>
            <a:pPr marL="0" indent="0">
              <a:buNone/>
            </a:pPr>
            <a:r>
              <a:rPr lang="es-ES" altLang="ko-KR" sz="1600" dirty="0"/>
              <a:t>    &lt;h1&gt;Welcome to Web Coffee!&lt;/h1&gt;</a:t>
            </a:r>
          </a:p>
          <a:p>
            <a:pPr marL="0" indent="0">
              <a:buNone/>
            </a:pPr>
            <a:r>
              <a:rPr lang="es-ES" altLang="ko-KR" sz="1600" dirty="0"/>
              <a:t>    &lt;img src="coffee.gif" width="100" height="100"&gt;</a:t>
            </a:r>
          </a:p>
          <a:p>
            <a:pPr marL="0" indent="0">
              <a:buNone/>
            </a:pPr>
            <a:r>
              <a:rPr lang="es-ES" altLang="ko-KR" sz="1600" dirty="0"/>
              <a:t>    &lt;p&gt;</a:t>
            </a:r>
          </a:p>
          <a:p>
            <a:pPr marL="0" indent="0">
              <a:buNone/>
            </a:pPr>
            <a:r>
              <a:rPr lang="es-ES" altLang="ko-KR" sz="1600" dirty="0"/>
              <a:t>        </a:t>
            </a:r>
            <a:r>
              <a:rPr lang="ko-KR" altLang="en-US" sz="1600" dirty="0"/>
              <a:t>하우스 </a:t>
            </a:r>
            <a:r>
              <a:rPr lang="ko-KR" altLang="en-US" sz="1600" dirty="0" err="1"/>
              <a:t>로스팅</a:t>
            </a:r>
            <a:r>
              <a:rPr lang="ko-KR" altLang="en-US" sz="1600" dirty="0"/>
              <a:t> 원두의 신선한 커피를 맛보세요</a:t>
            </a:r>
            <a:r>
              <a:rPr lang="en-US" altLang="ko-KR" sz="1600" dirty="0"/>
              <a:t>! </a:t>
            </a:r>
          </a:p>
          <a:p>
            <a:pPr marL="0" indent="0">
              <a:buNone/>
            </a:pPr>
            <a:r>
              <a:rPr lang="en-US" altLang="ko-KR" sz="1600" dirty="0"/>
              <a:t>        &lt;</a:t>
            </a:r>
            <a:r>
              <a:rPr lang="es-ES" altLang="ko-KR" sz="1600" dirty="0"/>
              <a:t>em&gt;</a:t>
            </a:r>
            <a:r>
              <a:rPr lang="ko-KR" altLang="en-US" sz="1600" dirty="0"/>
              <a:t>공인 </a:t>
            </a:r>
            <a:r>
              <a:rPr lang="en-US" altLang="ko-KR" sz="1600" dirty="0"/>
              <a:t>1</a:t>
            </a:r>
            <a:r>
              <a:rPr lang="ko-KR" altLang="en-US" sz="1600" dirty="0"/>
              <a:t>급 </a:t>
            </a:r>
            <a:r>
              <a:rPr lang="es-ES" altLang="ko-KR" sz="1600" dirty="0"/>
              <a:t>Barista&lt;/em&gt;</a:t>
            </a:r>
            <a:r>
              <a:rPr lang="ko-KR" altLang="en-US" sz="1600" dirty="0"/>
              <a:t>가 </a:t>
            </a:r>
          </a:p>
          <a:p>
            <a:pPr marL="0" indent="0">
              <a:buNone/>
            </a:pPr>
            <a:r>
              <a:rPr lang="ko-KR" altLang="en-US" sz="1600" dirty="0"/>
              <a:t>        최고급 원두만을 직접 엄선하여 사용합니다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  &lt;/</a:t>
            </a:r>
            <a:r>
              <a:rPr lang="es-ES" altLang="ko-KR" sz="1600" dirty="0"/>
              <a:t>p&gt;</a:t>
            </a:r>
          </a:p>
          <a:p>
            <a:pPr marL="0" indent="0">
              <a:buNone/>
            </a:pPr>
            <a:r>
              <a:rPr lang="es-ES" altLang="ko-KR" sz="1600" dirty="0"/>
              <a:t>    &lt;h2&gt;</a:t>
            </a:r>
            <a:r>
              <a:rPr lang="ko-KR" altLang="en-US" sz="1600" dirty="0"/>
              <a:t>메뉴</a:t>
            </a:r>
            <a:r>
              <a:rPr lang="en-US" altLang="ko-KR" sz="1600" dirty="0"/>
              <a:t>&lt;/</a:t>
            </a:r>
            <a:r>
              <a:rPr lang="es-ES" altLang="ko-KR" sz="1600" dirty="0"/>
              <a:t>h2&gt;</a:t>
            </a:r>
          </a:p>
          <a:p>
            <a:pPr marL="0" indent="0">
              <a:buNone/>
            </a:pPr>
            <a:r>
              <a:rPr lang="es-ES" altLang="ko-KR" sz="1600" dirty="0"/>
              <a:t>    &lt;p&gt;</a:t>
            </a:r>
          </a:p>
          <a:p>
            <a:pPr marL="0" indent="0">
              <a:buNone/>
            </a:pPr>
            <a:r>
              <a:rPr lang="es-ES" altLang="ko-KR" sz="1600" dirty="0"/>
              <a:t>        </a:t>
            </a:r>
            <a:r>
              <a:rPr lang="ko-KR" altLang="en-US" sz="1600" dirty="0" err="1"/>
              <a:t>아메리카노</a:t>
            </a:r>
            <a:r>
              <a:rPr lang="en-US" altLang="ko-KR" sz="1600" dirty="0"/>
              <a:t>,</a:t>
            </a:r>
            <a:r>
              <a:rPr lang="ko-KR" altLang="en-US" sz="1600" dirty="0" err="1"/>
              <a:t>카페라떼</a:t>
            </a:r>
            <a:r>
              <a:rPr lang="en-US" altLang="ko-KR" sz="1600" dirty="0"/>
              <a:t>,</a:t>
            </a:r>
            <a:r>
              <a:rPr lang="ko-KR" altLang="en-US" sz="1600" dirty="0" err="1"/>
              <a:t>카푸치노</a:t>
            </a:r>
            <a:r>
              <a:rPr lang="en-US" altLang="ko-KR" sz="1600" dirty="0"/>
              <a:t>,</a:t>
            </a:r>
            <a:r>
              <a:rPr lang="ko-KR" altLang="en-US" sz="1600" dirty="0" err="1"/>
              <a:t>카페모카</a:t>
            </a:r>
            <a:r>
              <a:rPr lang="en-US" altLang="ko-KR" sz="1600" dirty="0"/>
              <a:t>, ...</a:t>
            </a:r>
          </a:p>
          <a:p>
            <a:pPr marL="0" indent="0">
              <a:buNone/>
            </a:pPr>
            <a:r>
              <a:rPr lang="en-US" altLang="ko-KR" sz="1600" dirty="0"/>
              <a:t>    &lt;/</a:t>
            </a:r>
            <a:r>
              <a:rPr lang="es-ES" altLang="ko-KR" sz="1600" dirty="0"/>
              <a:t>p&gt;</a:t>
            </a:r>
          </a:p>
          <a:p>
            <a:pPr marL="0" indent="0">
              <a:buNone/>
            </a:pPr>
            <a:r>
              <a:rPr lang="es-ES" altLang="ko-KR" sz="1600" dirty="0"/>
              <a:t>&lt;/body&gt;</a:t>
            </a:r>
          </a:p>
          <a:p>
            <a:pPr marL="0" indent="0">
              <a:buNone/>
            </a:pPr>
            <a:r>
              <a:rPr lang="es-ES" altLang="ko-KR" sz="1600" dirty="0"/>
              <a:t>&lt;/html&gt;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396134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CSS</a:t>
            </a:r>
            <a:r>
              <a:rPr lang="ko-KR" altLang="en-US" sz="2800" dirty="0"/>
              <a:t>에서 가장 많이 사용하는 속성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539090"/>
              </p:ext>
            </p:extLst>
          </p:nvPr>
        </p:nvGraphicFramePr>
        <p:xfrm>
          <a:off x="1095375" y="1333502"/>
          <a:ext cx="7305675" cy="4685538"/>
        </p:xfrm>
        <a:graphic>
          <a:graphicData uri="http://schemas.openxmlformats.org/drawingml/2006/table">
            <a:tbl>
              <a:tblPr/>
              <a:tblGrid>
                <a:gridCol w="1780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5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특성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설명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color 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텍스트 색상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font-weight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볼드체 설정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padding 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요소의 가장자리와 내용간의 간격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font-size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폰트의 크기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backgroud-color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배경색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border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요소를 감싸는 경계선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font-style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이탤릭체 설정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backgroud-image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배경 이미지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text-align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텍스트 정렬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list-style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리스트 스타일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60022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색상 설정하기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685404"/>
              </p:ext>
            </p:extLst>
          </p:nvPr>
        </p:nvGraphicFramePr>
        <p:xfrm>
          <a:off x="1162050" y="1409700"/>
          <a:ext cx="7143750" cy="2819400"/>
        </p:xfrm>
        <a:graphic>
          <a:graphicData uri="http://schemas.openxmlformats.org/drawingml/2006/table">
            <a:tbl>
              <a:tblPr/>
              <a:tblGrid>
                <a:gridCol w="183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방법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설명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이름으로 표현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“red“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16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진수로 표현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#FF0000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10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진수로 표현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rgb(255, 0, 0)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퍼센트로 표현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rgb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(100%, 0%, 0%)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337" name="_x252803128" descr="EMB00001f04bd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6" y="4411662"/>
            <a:ext cx="2095500" cy="178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38031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진수로 색상 나타내기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진수 코드는 빨간색</a:t>
            </a:r>
            <a:r>
              <a:rPr lang="en-US" altLang="ko-KR" dirty="0"/>
              <a:t>, </a:t>
            </a:r>
            <a:r>
              <a:rPr lang="ko-KR" altLang="en-US" dirty="0"/>
              <a:t>녹색</a:t>
            </a:r>
            <a:r>
              <a:rPr lang="en-US" altLang="ko-KR" dirty="0"/>
              <a:t>, </a:t>
            </a:r>
            <a:r>
              <a:rPr lang="ko-KR" altLang="en-US" dirty="0"/>
              <a:t>청색 값을 각각 </a:t>
            </a:r>
            <a:r>
              <a:rPr lang="en-US" altLang="ko-KR" dirty="0"/>
              <a:t>2</a:t>
            </a:r>
            <a:r>
              <a:rPr lang="ko-KR" altLang="en-US" dirty="0"/>
              <a:t>자리의 </a:t>
            </a:r>
            <a:r>
              <a:rPr lang="en-US" altLang="ko-KR" dirty="0"/>
              <a:t>16</a:t>
            </a:r>
            <a:r>
              <a:rPr lang="ko-KR" altLang="en-US" dirty="0"/>
              <a:t>진수로 표시한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256 * 256 * 256 = 1600</a:t>
            </a:r>
            <a:r>
              <a:rPr lang="ko-KR" altLang="en-US" dirty="0"/>
              <a:t>만 색상 표현 가능 </a:t>
            </a:r>
            <a:endParaRPr lang="en-US" altLang="ko-KR" dirty="0"/>
          </a:p>
          <a:p>
            <a:r>
              <a:rPr lang="ko-KR" altLang="en-US" dirty="0"/>
              <a:t>네이버 색상 </a:t>
            </a:r>
            <a:r>
              <a:rPr lang="ko-KR" altLang="en-US" dirty="0" err="1"/>
              <a:t>팔레뜨</a:t>
            </a:r>
            <a:r>
              <a:rPr lang="ko-KR" altLang="en-US" dirty="0"/>
              <a:t> 등 활용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157413"/>
            <a:ext cx="65055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85800" y="4552950"/>
            <a:ext cx="8212138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body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latin typeface="Trebuchet MS" panose="020B0603020202020204" pitchFamily="34" charset="0"/>
                <a:ea typeface="굴림체"/>
              </a:rPr>
              <a:t>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	background-color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: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 #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ffd800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2330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색상의 이름으로 나타내기</a:t>
            </a:r>
          </a:p>
        </p:txBody>
      </p:sp>
      <p:pic>
        <p:nvPicPr>
          <p:cNvPr id="16385" name="_x252800968" descr="EMB00001f04bd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265237"/>
            <a:ext cx="3609975" cy="320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38175" y="4791075"/>
            <a:ext cx="8212138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body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latin typeface="Trebuchet MS" panose="020B0603020202020204" pitchFamily="34" charset="0"/>
                <a:ea typeface="굴림체"/>
              </a:rPr>
              <a:t>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	background-color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: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 aqua;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549E6-6097-4608-9C01-7512A58E58A0}"/>
              </a:ext>
            </a:extLst>
          </p:cNvPr>
          <p:cNvSpPr txBox="1"/>
          <p:nvPr/>
        </p:nvSpPr>
        <p:spPr>
          <a:xfrm>
            <a:off x="5038725" y="145732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16</a:t>
            </a:r>
            <a:r>
              <a:rPr lang="ko-KR" altLang="en-US" dirty="0"/>
              <a:t>가지 기본 색상이름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추가 </a:t>
            </a:r>
            <a:r>
              <a:rPr lang="en-US" altLang="ko-KR" dirty="0"/>
              <a:t>150 </a:t>
            </a:r>
            <a:r>
              <a:rPr lang="ko-KR" altLang="en-US" dirty="0"/>
              <a:t>가지 이름 </a:t>
            </a:r>
          </a:p>
        </p:txBody>
      </p:sp>
    </p:spTree>
    <p:extLst>
      <p:ext uri="{BB962C8B-B14F-4D97-AF65-F5344CB8AC3E}">
        <p14:creationId xmlns:p14="http://schemas.microsoft.com/office/powerpoint/2010/main" val="277361106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RGB</a:t>
            </a:r>
            <a:r>
              <a:rPr lang="en-US" altLang="ko-KR" dirty="0"/>
              <a:t> </a:t>
            </a:r>
            <a:r>
              <a:rPr lang="ko-KR" altLang="en-US" dirty="0"/>
              <a:t>값으로</a:t>
            </a:r>
            <a:r>
              <a:rPr lang="en-US" altLang="ko-KR" dirty="0"/>
              <a:t> </a:t>
            </a:r>
            <a:r>
              <a:rPr lang="ko-KR" altLang="en-US" dirty="0"/>
              <a:t>표시하기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8175" y="1390651"/>
            <a:ext cx="8212138" cy="4391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body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	background-color: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rgb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(60%, 40%, 10%);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}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dirty="0"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latin typeface="Trebuchet MS" panose="020B0603020202020204" pitchFamily="34" charset="0"/>
                <a:ea typeface="굴림체"/>
              </a:rPr>
              <a:t>body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	background-color: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rgb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(153, 102, 25);    =&gt;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rgb</a:t>
            </a:r>
            <a:r>
              <a:rPr lang="ko-KR" altLang="en-US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를 순서적으로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0</a:t>
            </a:r>
            <a:r>
              <a:rPr lang="ko-KR" altLang="en-US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에서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255</a:t>
            </a:r>
            <a:r>
              <a:rPr lang="ko-KR" altLang="en-US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까지의 정수로 표현 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앱을 이용하면 가장 정확한 색상을 찾을 수 있다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192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(Cascading Style Sheets): </a:t>
            </a:r>
            <a:r>
              <a:rPr lang="ko-KR" altLang="en-US" dirty="0"/>
              <a:t>문서의</a:t>
            </a:r>
            <a:r>
              <a:rPr lang="en-US" altLang="ko-KR" dirty="0"/>
              <a:t> </a:t>
            </a:r>
            <a:r>
              <a:rPr lang="ko-KR" altLang="en-US" dirty="0"/>
              <a:t>스타일을 지정한다</a:t>
            </a:r>
            <a:r>
              <a:rPr lang="en-US" altLang="ko-KR" dirty="0"/>
              <a:t>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97" y="1914525"/>
            <a:ext cx="745489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90947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5343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{  background-color: #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6495ed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background-color: #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ff0000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background-color: #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00ff00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background-color: #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0000ff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background-color: #888888;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CSS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Color Chart&lt;/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class="a"&gt;Color #1&lt;/p&gt;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class="b"&gt;Color #2&lt;/p&gt;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class="c"&gt;Color #3&lt;/p&gt;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class="d"&gt;Color #4&lt;/p&gt;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19457" name="_x252802568" descr="EMB00001f04be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4219575"/>
            <a:ext cx="411561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02085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94CFB-7D2E-4F93-B480-8AFE79EE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37980-2A18-4110-9DF7-308E9E50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7213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964124"/>
              </p:ext>
            </p:extLst>
          </p:nvPr>
        </p:nvGraphicFramePr>
        <p:xfrm>
          <a:off x="200026" y="1466850"/>
          <a:ext cx="8658224" cy="3628263"/>
        </p:xfrm>
        <a:graphic>
          <a:graphicData uri="http://schemas.openxmlformats.org/drawingml/2006/table">
            <a:tbl>
              <a:tblPr/>
              <a:tblGrid>
                <a:gridCol w="175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197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속성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설명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2"/>
                        </a:rPr>
                        <a:t>font</a:t>
                      </a:r>
                      <a:endParaRPr lang="en-US" sz="1600" kern="0" spc="0" dirty="0" smtClean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  <a:ea typeface="오이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  </a:t>
                      </a:r>
                      <a:r>
                        <a:rPr lang="ko-KR" alt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폰트축약기법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한줄에서 모든 폰트 속성을 설정할 때 사용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오이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다음과 같은 순서로 지정한다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오이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font: font-style    font-weight    font-size/line-height    font-family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오이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3"/>
                        </a:rPr>
                        <a:t>font-family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폰트 패밀리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종류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 설정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4"/>
                        </a:rPr>
                        <a:t>font-size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폰트의 크기 설정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5"/>
                        </a:rPr>
                        <a:t>font-style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폰트 스타일 설정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6"/>
                        </a:rPr>
                        <a:t>font-weight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폰트의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볼드체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 여부 설정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5495365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fontTest.html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3266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 지정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362075"/>
            <a:ext cx="6415087" cy="183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_x247679376" descr="EMB00001f04be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9"/>
          <a:stretch>
            <a:fillRect/>
          </a:stretch>
        </p:blipFill>
        <p:spPr bwMode="auto">
          <a:xfrm>
            <a:off x="4767263" y="3306763"/>
            <a:ext cx="2728912" cy="32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F93789-A6F1-46F8-A551-5FF36AAB2673}"/>
              </a:ext>
            </a:extLst>
          </p:cNvPr>
          <p:cNvSpPr txBox="1"/>
          <p:nvPr/>
        </p:nvSpPr>
        <p:spPr>
          <a:xfrm>
            <a:off x="603438" y="3421072"/>
            <a:ext cx="40313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웹에서 많이 사용하는 </a:t>
            </a:r>
            <a:r>
              <a:rPr lang="ko-KR" altLang="en-US" sz="1600" dirty="0" smtClean="0"/>
              <a:t>폰트는 다음과 같으며 브라우저는 첫번째 폰트가 없으면 </a:t>
            </a:r>
            <a:r>
              <a:rPr lang="ko-KR" altLang="en-US" sz="1600" dirty="0" smtClean="0"/>
              <a:t>자동적으로 다음 폰트를 시도하며 맨 마지막에는 일반적인 폰트를 지정한다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2867849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 패밀리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4400" dirty="0"/>
              <a:t>serif </a:t>
            </a:r>
            <a:r>
              <a:rPr lang="ko-KR" altLang="en-US" dirty="0"/>
              <a:t>폰트는 빠짐이 있어 우아하고 전통적인 느낌</a:t>
            </a:r>
            <a:endParaRPr lang="en-US" altLang="ko-KR" dirty="0"/>
          </a:p>
          <a:p>
            <a:r>
              <a:rPr lang="en-US" altLang="ko-KR" dirty="0"/>
              <a:t>sans-serif</a:t>
            </a:r>
            <a:r>
              <a:rPr lang="ko-KR" altLang="en-US" dirty="0"/>
              <a:t>은 깔끔하고 </a:t>
            </a:r>
            <a:r>
              <a:rPr lang="ko-KR" altLang="en-US" dirty="0" err="1"/>
              <a:t>가독성이</a:t>
            </a:r>
            <a:r>
              <a:rPr lang="ko-KR" altLang="en-US" dirty="0"/>
              <a:t> 좋다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monospace</a:t>
            </a:r>
            <a:r>
              <a:rPr lang="ko-KR" altLang="en-US" dirty="0"/>
              <a:t>는 타자기 서체</a:t>
            </a:r>
            <a:endParaRPr lang="en-US" altLang="ko-KR" dirty="0"/>
          </a:p>
          <a:p>
            <a:r>
              <a:rPr lang="en-US" altLang="ko-KR" dirty="0"/>
              <a:t>cursive</a:t>
            </a:r>
            <a:r>
              <a:rPr lang="ko-KR" altLang="en-US" dirty="0"/>
              <a:t>와 </a:t>
            </a:r>
            <a:r>
              <a:rPr lang="en-US" altLang="ko-KR" dirty="0"/>
              <a:t>fantasy </a:t>
            </a:r>
            <a:r>
              <a:rPr lang="ko-KR" altLang="en-US" dirty="0"/>
              <a:t>폰트는 장난스러우며 </a:t>
            </a:r>
            <a:r>
              <a:rPr lang="ko-KR" altLang="en-US" dirty="0" err="1"/>
              <a:t>스타일리쉬한</a:t>
            </a:r>
            <a:r>
              <a:rPr lang="ko-KR" altLang="en-US" dirty="0"/>
              <a:t> 느낌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381375"/>
            <a:ext cx="7086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35734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웹폰트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84981" y="2133005"/>
            <a:ext cx="8212138" cy="4114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2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2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2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&lt;title&gt;Web Font Test&lt;/title&gt;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2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&lt;style&gt;</a:t>
            </a:r>
          </a:p>
          <a:p>
            <a:pPr marL="0" lvl="0" indent="0" latinLnBrk="0">
              <a:spcBef>
                <a:spcPct val="0"/>
              </a:spcBef>
              <a:buClrTx/>
              <a:buNone/>
            </a:pPr>
            <a:r>
              <a:rPr lang="en-US" altLang="ko-KR" sz="12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</a:t>
            </a:r>
            <a:r>
              <a:rPr lang="en-US" altLang="ko-KR" sz="12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</a:t>
            </a:r>
            <a:r>
              <a:rPr kumimoji="0"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kumimoji="0"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font-face</a:t>
            </a:r>
            <a:r>
              <a:rPr kumimoji="0"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 </a:t>
            </a:r>
            <a:endParaRPr kumimoji="0"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latinLnBrk="0">
              <a:spcBef>
                <a:spcPct val="0"/>
              </a:spcBef>
              <a:buClrTx/>
              <a:buNone/>
            </a:pP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kumimoji="0" lang="ko-KR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font-family</a:t>
            </a:r>
            <a:r>
              <a:rPr kumimoji="0"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</a:t>
            </a:r>
            <a:r>
              <a:rPr kumimoji="0"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SDSamliphopangche_Outline</a:t>
            </a:r>
            <a:r>
              <a:rPr kumimoji="0"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'; </a:t>
            </a:r>
            <a:endParaRPr kumimoji="0"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latinLnBrk="0">
              <a:spcBef>
                <a:spcPct val="0"/>
              </a:spcBef>
              <a:buClrTx/>
              <a:buNone/>
            </a:pP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kumimoji="0" lang="ko-KR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kumimoji="0"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kumimoji="0"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('https://cdn.jsdelivr.net/gh/projectnoonnu/noonfonts-20-12@1.0/SDSamliphopangche_Outline.woff') </a:t>
            </a:r>
            <a:r>
              <a:rPr kumimoji="0"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format</a:t>
            </a:r>
            <a:r>
              <a:rPr kumimoji="0"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</a:t>
            </a:r>
            <a:r>
              <a:rPr kumimoji="0"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woff</a:t>
            </a:r>
            <a:r>
              <a:rPr kumimoji="0"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'); </a:t>
            </a:r>
            <a:endParaRPr kumimoji="0"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latinLnBrk="0">
              <a:spcBef>
                <a:spcPct val="0"/>
              </a:spcBef>
              <a:buClrTx/>
              <a:buNone/>
            </a:pP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kumimoji="0" lang="ko-KR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font-weight</a:t>
            </a:r>
            <a:r>
              <a:rPr kumimoji="0"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normal</a:t>
            </a:r>
            <a:r>
              <a:rPr kumimoji="0"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endParaRPr kumimoji="0"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latinLnBrk="0">
              <a:spcBef>
                <a:spcPct val="0"/>
              </a:spcBef>
              <a:buClrTx/>
              <a:buNone/>
            </a:pP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</a:t>
            </a:r>
            <a:r>
              <a:rPr kumimoji="0" lang="ko-KR" altLang="ko-KR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font-style</a:t>
            </a:r>
            <a:r>
              <a:rPr kumimoji="0"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normal</a:t>
            </a:r>
            <a:r>
              <a:rPr kumimoji="0"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endParaRPr kumimoji="0"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latinLnBrk="0">
              <a:spcBef>
                <a:spcPct val="0"/>
              </a:spcBef>
              <a:buClrTx/>
              <a:buNone/>
            </a:pPr>
            <a:r>
              <a:rPr kumimoji="0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endParaRPr kumimoji="0"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2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</a:t>
            </a:r>
            <a:r>
              <a:rPr lang="en-US" altLang="ko-KR" sz="12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body </a:t>
            </a:r>
            <a:r>
              <a:rPr lang="en-US" altLang="ko-KR" sz="12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{</a:t>
            </a:r>
            <a:r>
              <a:rPr kumimoji="0" lang="ko-KR" altLang="ko-KR" sz="1200" dirty="0" err="1">
                <a:latin typeface="Arial Unicode MS"/>
                <a:ea typeface="Fira Mono"/>
              </a:rPr>
              <a:t>font-family</a:t>
            </a:r>
            <a:r>
              <a:rPr kumimoji="0" lang="ko-KR" altLang="ko-KR" sz="1200" dirty="0">
                <a:latin typeface="Arial Unicode MS"/>
                <a:ea typeface="Fira Mono"/>
              </a:rPr>
              <a:t>: '</a:t>
            </a:r>
            <a:r>
              <a:rPr kumimoji="0" lang="ko-KR" altLang="ko-KR" sz="1200" dirty="0" err="1">
                <a:latin typeface="Arial Unicode MS"/>
                <a:ea typeface="Fira Mono"/>
              </a:rPr>
              <a:t>SDSamliphopangche_Outline</a:t>
            </a:r>
            <a:r>
              <a:rPr kumimoji="0" lang="ko-KR" altLang="ko-KR" sz="1200" dirty="0">
                <a:latin typeface="Arial Unicode MS"/>
                <a:ea typeface="Fira Mono"/>
              </a:rPr>
              <a:t>';</a:t>
            </a:r>
            <a:r>
              <a:rPr lang="en-US" altLang="ko-KR" sz="1200" kern="0" dirty="0" smtClean="0"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2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2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2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2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</a:t>
            </a:r>
            <a:r>
              <a:rPr lang="ko-KR" altLang="en-US" sz="12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이것이 </a:t>
            </a:r>
            <a:r>
              <a:rPr lang="ko-KR" altLang="en-US" sz="12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눈누</a:t>
            </a:r>
            <a:r>
              <a:rPr lang="en-US" altLang="ko-KR" sz="12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(https://noonnu.cc</a:t>
            </a:r>
            <a:r>
              <a:rPr lang="en-US" altLang="ko-KR" sz="12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/)</a:t>
            </a:r>
            <a:r>
              <a:rPr lang="ko-KR" altLang="en-US" sz="12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에서 제공하는 무료 한글 폰트 </a:t>
            </a:r>
            <a:r>
              <a:rPr lang="ko-KR" altLang="en-US" sz="12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삼립호빵체입니다</a:t>
            </a:r>
            <a:r>
              <a:rPr lang="en-US" altLang="ko-KR" sz="12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. &lt;/</a:t>
            </a:r>
            <a:r>
              <a:rPr lang="en-US" altLang="ko-KR" sz="12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2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&lt;/html&gt;</a:t>
            </a:r>
            <a:endParaRPr lang="ko-KR" altLang="en-US" sz="12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46A21-5626-4703-B69F-905458F41CFD}"/>
              </a:ext>
            </a:extLst>
          </p:cNvPr>
          <p:cNvSpPr txBox="1"/>
          <p:nvPr/>
        </p:nvSpPr>
        <p:spPr>
          <a:xfrm>
            <a:off x="381000" y="1209675"/>
            <a:ext cx="842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개발자가 특정 폰트를 사용하기를 원한다면</a:t>
            </a:r>
            <a:r>
              <a:rPr lang="en-US" altLang="ko-KR" dirty="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클라이언트 컴퓨터를 제어하기는 불가능</a:t>
            </a:r>
            <a:r>
              <a:rPr lang="en-US" altLang="ko-KR" dirty="0"/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때 사용하는 것이 </a:t>
            </a:r>
            <a:r>
              <a:rPr lang="ko-KR" altLang="en-US" dirty="0" err="1" smtClean="0"/>
              <a:t>웹폰트</a:t>
            </a:r>
            <a:r>
              <a:rPr lang="ko-KR" altLang="en-US" dirty="0" smtClean="0"/>
              <a:t> 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저작권이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큰 문제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서버 저장 위치 지정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104660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 크기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폰트의 단위</a:t>
            </a:r>
            <a:endParaRPr lang="en-US" altLang="ko-KR" dirty="0"/>
          </a:p>
          <a:p>
            <a:pPr lvl="1"/>
            <a:r>
              <a:rPr lang="en-US" altLang="ko-KR" dirty="0" err="1"/>
              <a:t>pt</a:t>
            </a:r>
            <a:r>
              <a:rPr lang="en-US" altLang="ko-KR" dirty="0"/>
              <a:t> – </a:t>
            </a:r>
            <a:r>
              <a:rPr lang="ko-KR" altLang="en-US" dirty="0"/>
              <a:t>포인트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px</a:t>
            </a:r>
            <a:r>
              <a:rPr lang="en-US" altLang="ko-KR" dirty="0"/>
              <a:t> - </a:t>
            </a:r>
            <a:r>
              <a:rPr lang="ko-KR" altLang="en-US" dirty="0"/>
              <a:t>픽셀</a:t>
            </a:r>
            <a:endParaRPr lang="en-US" altLang="ko-KR" dirty="0"/>
          </a:p>
          <a:p>
            <a:pPr lvl="1"/>
            <a:r>
              <a:rPr lang="en-US" altLang="ko-KR" dirty="0"/>
              <a:t>% - </a:t>
            </a:r>
            <a:r>
              <a:rPr lang="ko-KR" altLang="en-US" dirty="0"/>
              <a:t>퍼센트  </a:t>
            </a:r>
            <a:r>
              <a:rPr lang="en-US" altLang="ko-KR" dirty="0"/>
              <a:t>:  </a:t>
            </a:r>
            <a:r>
              <a:rPr lang="ko-KR" altLang="en-US" dirty="0"/>
              <a:t>부모 요소의 몇 배를 의미 </a:t>
            </a:r>
            <a:r>
              <a:rPr lang="en-US" altLang="ko-KR" dirty="0"/>
              <a:t>(</a:t>
            </a:r>
            <a:r>
              <a:rPr lang="ko-KR" altLang="en-US" dirty="0"/>
              <a:t>부모 </a:t>
            </a:r>
            <a:r>
              <a:rPr lang="en-US" altLang="ko-KR" dirty="0"/>
              <a:t>100%)</a:t>
            </a:r>
          </a:p>
          <a:p>
            <a:pPr lvl="1"/>
            <a:r>
              <a:rPr lang="en-US" altLang="ko-KR" b="1" dirty="0" err="1">
                <a:solidFill>
                  <a:srgbClr val="FF0000"/>
                </a:solidFill>
              </a:rPr>
              <a:t>em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– </a:t>
            </a:r>
            <a:r>
              <a:rPr lang="ko-KR" altLang="en-US" b="1" dirty="0">
                <a:solidFill>
                  <a:srgbClr val="FF0000"/>
                </a:solidFill>
              </a:rPr>
              <a:t>배수</a:t>
            </a:r>
            <a:r>
              <a:rPr lang="en-US" altLang="ko-KR" b="1" dirty="0">
                <a:solidFill>
                  <a:srgbClr val="FF0000"/>
                </a:solidFill>
              </a:rPr>
              <a:t>(scale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factor) : </a:t>
            </a:r>
            <a:r>
              <a:rPr lang="ko-KR" altLang="en-US" b="1" dirty="0">
                <a:solidFill>
                  <a:srgbClr val="FF0000"/>
                </a:solidFill>
              </a:rPr>
              <a:t>부모 요소의 몇배를 의미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부모 </a:t>
            </a:r>
            <a:r>
              <a:rPr lang="en-US" altLang="ko-KR" b="1" dirty="0">
                <a:solidFill>
                  <a:srgbClr val="FF0000"/>
                </a:solidFill>
              </a:rPr>
              <a:t>1em)</a:t>
            </a:r>
          </a:p>
          <a:p>
            <a:pPr lvl="1"/>
            <a:r>
              <a:rPr lang="ko-KR" altLang="en-US" dirty="0"/>
              <a:t>키워드</a:t>
            </a:r>
            <a:r>
              <a:rPr lang="en-US" altLang="ko-KR" dirty="0"/>
              <a:t> – xx-small, x-small, small, medium, large, x-large, xx-large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4367213"/>
            <a:ext cx="4343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66802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 크기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4762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body {            font-size: medium; 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p#t1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         font-size: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1.0em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p#t2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         font-size: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1.5em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p#t3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         font-size: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2.0em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id="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"&gt;paragraph.&lt;/p&gt;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id="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t2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"&gt;paragraph.&lt;/p&gt;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id="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t3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"&gt;paragraph.&lt;/p&gt;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25601" name="_x252803128" descr="EMB00001f04be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3" y="3300411"/>
            <a:ext cx="2681287" cy="27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48114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font-weight – </a:t>
            </a:r>
            <a:r>
              <a:rPr lang="ko-KR" altLang="en-US" dirty="0" err="1"/>
              <a:t>볼드체</a:t>
            </a:r>
            <a:r>
              <a:rPr lang="ko-KR" altLang="en-US" dirty="0"/>
              <a:t> 여부</a:t>
            </a:r>
            <a:r>
              <a:rPr lang="en-US" altLang="ko-KR" dirty="0"/>
              <a:t>(normal, bold)</a:t>
            </a:r>
          </a:p>
          <a:p>
            <a:r>
              <a:rPr lang="en-US" altLang="ko-KR" dirty="0"/>
              <a:t>font-style – </a:t>
            </a:r>
            <a:r>
              <a:rPr lang="ko-KR" altLang="en-US" dirty="0" err="1"/>
              <a:t>이탤릭체</a:t>
            </a:r>
            <a:r>
              <a:rPr lang="en-US" altLang="ko-KR" dirty="0"/>
              <a:t> </a:t>
            </a:r>
            <a:r>
              <a:rPr lang="ko-KR" altLang="en-US" dirty="0"/>
              <a:t>여부</a:t>
            </a:r>
            <a:r>
              <a:rPr lang="en-US" altLang="ko-KR" dirty="0"/>
              <a:t>(normal, italic,  oblique)</a:t>
            </a:r>
            <a:endParaRPr lang="ko-KR" altLang="en-US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400300"/>
            <a:ext cx="6343650" cy="117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3790950"/>
            <a:ext cx="6343650" cy="11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0625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스타일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683136"/>
              </p:ext>
            </p:extLst>
          </p:nvPr>
        </p:nvGraphicFramePr>
        <p:xfrm>
          <a:off x="1181100" y="1400170"/>
          <a:ext cx="7658100" cy="3103250"/>
        </p:xfrm>
        <a:graphic>
          <a:graphicData uri="http://schemas.openxmlformats.org/drawingml/2006/table">
            <a:tbl>
              <a:tblPr/>
              <a:tblGrid>
                <a:gridCol w="165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32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속성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2"/>
                        </a:rPr>
                        <a:t>color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텍스트의 색상을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3"/>
                        </a:rPr>
                        <a:t>direction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텍스트 작성 방향을 지정한다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 (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가로쓰기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,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세로쓰기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4"/>
                        </a:rPr>
                        <a:t>letter-spacing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글자간 간격을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5"/>
                        </a:rPr>
                        <a:t>line-height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텍스트 줄의 높이를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6"/>
                        </a:rPr>
                        <a:t>text-align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텍스트의 수평 정렬을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7"/>
                        </a:rPr>
                        <a:t>text-decoration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텍스트 장식을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80008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8"/>
                        </a:rPr>
                        <a:t>text-indent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텍스트의 들여쓰기를 지정한다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text-shadow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그림자 효과를 지정한다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9"/>
                        </a:rPr>
                        <a:t>text-transform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대소문자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 변환을 지정한다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6113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ko-KR" altLang="en-US" dirty="0"/>
              <a:t>의 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거대하고 복잡한 사이트를 관리할 때에 필요</a:t>
            </a:r>
            <a:endParaRPr lang="en-US" altLang="ko-KR" dirty="0"/>
          </a:p>
          <a:p>
            <a:r>
              <a:rPr lang="ko-KR" altLang="en-US" dirty="0"/>
              <a:t>모든 페이지들이 동일한 </a:t>
            </a:r>
            <a:r>
              <a:rPr lang="en-US" altLang="ko-KR" dirty="0" err="1"/>
              <a:t>CSS</a:t>
            </a:r>
            <a:r>
              <a:rPr lang="ko-KR" altLang="en-US" dirty="0"/>
              <a:t>를 공유</a:t>
            </a:r>
            <a:endParaRPr lang="en-US" altLang="ko-KR" dirty="0"/>
          </a:p>
          <a:p>
            <a:r>
              <a:rPr lang="en-US" altLang="ko-KR" dirty="0" err="1"/>
              <a:t>CSS</a:t>
            </a:r>
            <a:r>
              <a:rPr lang="ko-KR" altLang="en-US" dirty="0"/>
              <a:t>에서 어떤 요소의 스타일을 변경하면 관련되는 전체 페이지의 내용이 한꺼번에 변경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17" y="2933700"/>
            <a:ext cx="754005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903586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정렬</a:t>
            </a:r>
            <a:r>
              <a:rPr lang="en-US" altLang="ko-KR" dirty="0"/>
              <a:t>(textalign.html)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65931" y="1066801"/>
            <a:ext cx="8212138" cy="5267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       text-align: center;            color: red;        }  // </a:t>
            </a:r>
            <a:r>
              <a:rPr lang="ko-KR" altLang="en-US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중앙정렬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p.date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   text-align: right;            color: indigo;        }  // </a:t>
            </a:r>
            <a:r>
              <a:rPr lang="ko-KR" altLang="en-US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오른쪽정렬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p.poet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   text-align: justify;            color: blue;        }  // </a:t>
            </a:r>
            <a:r>
              <a:rPr lang="ko-KR" altLang="en-US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양쪽정렬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CSS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텍스트 정렬 예제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class="date"&gt;2013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년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9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월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1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일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class="poet"&gt;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삶이 그대를 속일지라도 슬퍼하거나 노여워하지 말라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...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&lt;p&gt;&lt;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참고 </a:t>
            </a:r>
            <a:r>
              <a:rPr lang="ko-KR" altLang="en-US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푸시킨의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시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 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29697" name="_x252802008" descr="EMB00001f04be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56" y="4241799"/>
            <a:ext cx="4172744" cy="23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074580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장식</a:t>
            </a:r>
            <a:r>
              <a:rPr lang="en-US" altLang="ko-KR" dirty="0"/>
              <a:t>(textDecoration.html)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4391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text-decoration:overline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}			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h2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text-decoration:line-through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}		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text-decoration:underline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}			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텍스트 장식의 예입니다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.&lt;/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h2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텍스트 장식의 예입니다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.&lt;/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h2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텍스트 장식의 예입니다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.&lt;/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30721" name="_x252800968" descr="EMB00001f04be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14" y="4356099"/>
            <a:ext cx="4265674" cy="197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51661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4391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p.upper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text-transform:uppercase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p.lower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text-transform:lowercase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p.capit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text-transform:capitalize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&lt;p class="upper"&gt;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text_transform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is uppercase.&lt;/p&gt;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&lt;p class="lower"&gt;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text_transform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is lowercase.&lt;/p&gt;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&lt;p class="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capit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"&gt;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text_transform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is capitalize.&lt;/p&gt;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31745" name="_x252802888" descr="EMB00001f04be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620" y="4922836"/>
            <a:ext cx="4435268" cy="157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121031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그림자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3514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    text-shadow: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5px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5px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5px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#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FF0000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&gt;Text-shadow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처리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!&lt;/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32769" name="_x252801688" descr="EMB00001f04be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097" y="4743450"/>
            <a:ext cx="6452791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6" y="1881188"/>
            <a:ext cx="3262312" cy="103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432DD5-88F7-42B9-9861-DD3BBE0E9171}"/>
              </a:ext>
            </a:extLst>
          </p:cNvPr>
          <p:cNvSpPr txBox="1"/>
          <p:nvPr/>
        </p:nvSpPr>
        <p:spPr>
          <a:xfrm>
            <a:off x="2295331" y="2920025"/>
            <a:ext cx="246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 offset   Y offset  Blur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629280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3200" i="1" dirty="0">
                <a:latin typeface="Century Schoolbook" panose="02040604050505020304" pitchFamily="18" charset="0"/>
              </a:rPr>
              <a:t>Word Wrapping : break-word</a:t>
            </a:r>
            <a:endParaRPr lang="ko-KR" altLang="en-US" sz="3200" i="1" dirty="0">
              <a:latin typeface="Century Schoolbook" panose="02040604050505020304" pitchFamily="18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5"/>
            <a:ext cx="8212138" cy="4981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p.test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11em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solid #000000;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word-wrap: break-word;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&lt;p class="test"&gt;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매우 긴 단어가 있는 경우에 자동으로 </a:t>
            </a:r>
            <a:r>
              <a:rPr lang="ko-KR" altLang="en-US" sz="1600" kern="0" dirty="0" err="1">
                <a:solidFill>
                  <a:srgbClr val="000000"/>
                </a:solidFill>
                <a:ea typeface="굴림체"/>
              </a:rPr>
              <a:t>잘라준다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aaaaaaaaaaaaaaaaaaaaaaaaaaaaaaaaaaaaaaaaaa</a:t>
            </a: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33793" name="_x252802568" descr="EMB00001f04be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2276475"/>
            <a:ext cx="3362325" cy="175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820962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컬럼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80CDAD-51B3-41CE-BB95-A17F5DA89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다단</a:t>
            </a:r>
            <a:r>
              <a:rPr lang="en-US" altLang="ko-KR" dirty="0"/>
              <a:t> </a:t>
            </a:r>
            <a:r>
              <a:rPr lang="ko-KR" altLang="en-US" dirty="0"/>
              <a:t>효과를 만들 수 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 column-count : </a:t>
            </a:r>
            <a:r>
              <a:rPr lang="ko-KR" altLang="en-US" dirty="0"/>
              <a:t>컬럼의</a:t>
            </a:r>
            <a:r>
              <a:rPr lang="en-US" altLang="ko-KR" dirty="0"/>
              <a:t> </a:t>
            </a:r>
            <a:r>
              <a:rPr lang="ko-KR" altLang="en-US" dirty="0" err="1"/>
              <a:t>갯수</a:t>
            </a:r>
            <a:endParaRPr lang="en-US" altLang="ko-KR" dirty="0"/>
          </a:p>
          <a:p>
            <a:pPr lvl="1"/>
            <a:r>
              <a:rPr lang="en-US" altLang="ko-KR" dirty="0"/>
              <a:t> column-gap: </a:t>
            </a:r>
            <a:r>
              <a:rPr lang="ko-KR" altLang="en-US" dirty="0"/>
              <a:t>컬럼과 컬럼 사이의 간격</a:t>
            </a:r>
            <a:endParaRPr lang="en-US" altLang="ko-KR" dirty="0"/>
          </a:p>
          <a:p>
            <a:pPr lvl="1"/>
            <a:r>
              <a:rPr lang="en-US" altLang="ko-KR" dirty="0"/>
              <a:t> column-rule: </a:t>
            </a:r>
            <a:r>
              <a:rPr lang="ko-KR" altLang="en-US" dirty="0"/>
              <a:t>컬럼과 컬럼 사이의 선 스타일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369778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컬럼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3262" y="1019175"/>
            <a:ext cx="8212138" cy="545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.poet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column-count: 2;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&lt;div class="poet"&gt;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한 잔의 술을 마시고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	우리는 버지니아 </a:t>
            </a:r>
            <a:r>
              <a:rPr lang="ko-KR" altLang="en-US" sz="1600" kern="0" dirty="0" err="1">
                <a:solidFill>
                  <a:srgbClr val="000000"/>
                </a:solidFill>
                <a:ea typeface="굴림체"/>
              </a:rPr>
              <a:t>울프의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생애와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	목마를 타고 떠난 숙녀의 옷자락을 이야기한다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...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ko-KR" altLang="en-US" sz="1600" kern="0" dirty="0" err="1">
                <a:solidFill>
                  <a:srgbClr val="000000"/>
                </a:solidFill>
                <a:ea typeface="굴림체"/>
              </a:rPr>
              <a:t>가을바람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소리는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	내 쓰러진 술병 속에서 목메어 우는데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  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&lt;/div&gt;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34817" name="_x252801528" descr="EMB00001f04be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2695575"/>
            <a:ext cx="4860854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4655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CSS3</a:t>
            </a:r>
            <a:r>
              <a:rPr lang="ko-KR" altLang="en-US" dirty="0"/>
              <a:t>의 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선택자</a:t>
            </a:r>
            <a:r>
              <a:rPr lang="en-US" altLang="ko-KR" dirty="0"/>
              <a:t>(selectors)	</a:t>
            </a:r>
          </a:p>
          <a:p>
            <a:pPr lvl="0"/>
            <a:r>
              <a:rPr lang="ko-KR" altLang="en-US" dirty="0"/>
              <a:t>박스 모델</a:t>
            </a:r>
            <a:r>
              <a:rPr lang="en-US" altLang="ko-KR" dirty="0"/>
              <a:t>(Box Model)</a:t>
            </a:r>
          </a:p>
          <a:p>
            <a:pPr lvl="0"/>
            <a:r>
              <a:rPr lang="ko-KR" altLang="en-US" dirty="0"/>
              <a:t>배경 및 경계선</a:t>
            </a:r>
            <a:r>
              <a:rPr lang="en-US" altLang="ko-KR" dirty="0"/>
              <a:t>(Backgrounds and Borders)</a:t>
            </a:r>
          </a:p>
          <a:p>
            <a:pPr lvl="0"/>
            <a:r>
              <a:rPr lang="ko-KR" altLang="en-US" dirty="0"/>
              <a:t>텍스트 효과</a:t>
            </a:r>
            <a:r>
              <a:rPr lang="en-US" altLang="ko-KR" dirty="0"/>
              <a:t>(Text Effects)</a:t>
            </a:r>
          </a:p>
          <a:p>
            <a:pPr lvl="0"/>
            <a:r>
              <a:rPr lang="en-US" altLang="ko-KR" dirty="0"/>
              <a:t>2</a:t>
            </a:r>
            <a:r>
              <a:rPr lang="ko-KR" altLang="en-US" dirty="0"/>
              <a:t>차원 및 </a:t>
            </a:r>
            <a:r>
              <a:rPr lang="en-US" altLang="ko-KR" dirty="0"/>
              <a:t>3</a:t>
            </a:r>
            <a:r>
              <a:rPr lang="ko-KR" altLang="en-US" dirty="0"/>
              <a:t>차원 변환</a:t>
            </a:r>
            <a:r>
              <a:rPr lang="en-US" altLang="ko-KR" dirty="0"/>
              <a:t>(</a:t>
            </a:r>
            <a:r>
              <a:rPr lang="en-US" altLang="ko-KR" dirty="0" err="1"/>
              <a:t>2D</a:t>
            </a:r>
            <a:r>
              <a:rPr lang="en-US" altLang="ko-KR" dirty="0"/>
              <a:t>/3D Transformations)</a:t>
            </a:r>
          </a:p>
          <a:p>
            <a:pPr lvl="0"/>
            <a:r>
              <a:rPr lang="ko-KR" altLang="en-US" dirty="0"/>
              <a:t>애니메이션</a:t>
            </a:r>
            <a:r>
              <a:rPr lang="en-US" altLang="ko-KR" dirty="0"/>
              <a:t>(Animations)</a:t>
            </a:r>
          </a:p>
          <a:p>
            <a:pPr lvl="0"/>
            <a:r>
              <a:rPr lang="ko-KR" altLang="en-US" dirty="0"/>
              <a:t>다중 </a:t>
            </a:r>
            <a:r>
              <a:rPr lang="ko-KR" altLang="en-US" dirty="0" err="1"/>
              <a:t>컬럼</a:t>
            </a:r>
            <a:r>
              <a:rPr lang="ko-KR" altLang="en-US" dirty="0"/>
              <a:t> 레이아웃</a:t>
            </a:r>
            <a:r>
              <a:rPr lang="en-US" altLang="ko-KR" dirty="0"/>
              <a:t>(Multiple Column Layout)</a:t>
            </a:r>
          </a:p>
          <a:p>
            <a:pPr lvl="0"/>
            <a:r>
              <a:rPr lang="ko-KR" altLang="en-US" dirty="0"/>
              <a:t>사용자 인터페이스</a:t>
            </a:r>
            <a:r>
              <a:rPr lang="en-US" altLang="ko-KR" dirty="0"/>
              <a:t>(User Interface)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3034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CSS3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문법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선택자란</a:t>
            </a:r>
            <a:r>
              <a:rPr lang="en-US" altLang="ko-KR" dirty="0"/>
              <a:t>: </a:t>
            </a:r>
            <a:r>
              <a:rPr lang="ko-KR" altLang="en-US" dirty="0"/>
              <a:t>스타일을 변경하고 싶은 </a:t>
            </a:r>
            <a:r>
              <a:rPr lang="en-US" altLang="ko-KR" dirty="0"/>
              <a:t>html</a:t>
            </a:r>
            <a:r>
              <a:rPr lang="ko-KR" altLang="en-US" dirty="0"/>
              <a:t>요소 </a:t>
            </a:r>
            <a:endParaRPr lang="en-US" altLang="ko-KR" dirty="0"/>
          </a:p>
          <a:p>
            <a:r>
              <a:rPr lang="ko-KR" altLang="en-US" dirty="0" err="1"/>
              <a:t>선택자</a:t>
            </a:r>
            <a:r>
              <a:rPr lang="en-US" altLang="ko-KR" dirty="0"/>
              <a:t>(selector) { </a:t>
            </a:r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ko-KR" altLang="en-US" dirty="0"/>
              <a:t>값</a:t>
            </a:r>
            <a:r>
              <a:rPr lang="en-US" altLang="ko-KR" dirty="0"/>
              <a:t>; }</a:t>
            </a:r>
          </a:p>
          <a:p>
            <a:r>
              <a:rPr lang="ko-KR" altLang="en-US" dirty="0"/>
              <a:t>하나의 속성이 종료되면 끝에 반드시 </a:t>
            </a:r>
            <a:r>
              <a:rPr lang="en-US" altLang="ko-KR" dirty="0"/>
              <a:t>;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적어 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하나의 요소에 여러 개의 속성을 지정 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주석</a:t>
            </a:r>
            <a:r>
              <a:rPr lang="en-US" altLang="ko-KR" dirty="0"/>
              <a:t>: /* … */      </a:t>
            </a:r>
          </a:p>
          <a:p>
            <a:r>
              <a:rPr lang="en-US" altLang="ko-KR" dirty="0"/>
              <a:t>Html</a:t>
            </a:r>
            <a:r>
              <a:rPr lang="ko-KR" altLang="en-US" dirty="0"/>
              <a:t>의 주석 </a:t>
            </a:r>
            <a:r>
              <a:rPr lang="en-US" altLang="ko-KR" dirty="0"/>
              <a:t>: &lt;!--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2919413"/>
            <a:ext cx="58007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4136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ko-KR" altLang="en-US" dirty="0"/>
              <a:t>의 위치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495426"/>
            <a:ext cx="8212138" cy="4076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&lt;!</a:t>
            </a:r>
            <a:r>
              <a:rPr lang="en-US" altLang="ko-KR" sz="1600" kern="0" dirty="0" err="1">
                <a:ea typeface="굴림" panose="020B0600000101010101" pitchFamily="50" charset="-127"/>
              </a:rPr>
              <a:t>doctype</a:t>
            </a:r>
            <a:r>
              <a:rPr lang="en-US" altLang="ko-KR" sz="1600" kern="0" dirty="0">
                <a:ea typeface="굴림" panose="020B0600000101010101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&lt;head&gt;</a:t>
            </a:r>
          </a:p>
          <a:p>
            <a:pPr marL="0" indent="0">
              <a:buNone/>
            </a:pPr>
            <a:endParaRPr lang="en-US" altLang="ko-KR" sz="1600" kern="0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    &lt;title&gt;My Web Page&lt;/title&gt;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        p {   background-color: yellow;     }   /* p</a:t>
            </a:r>
            <a:r>
              <a:rPr lang="ko-KR" altLang="en-US" sz="1600" kern="0" dirty="0">
                <a:ea typeface="굴림" panose="020B0600000101010101" pitchFamily="50" charset="-127"/>
              </a:rPr>
              <a:t>태그는 </a:t>
            </a:r>
            <a:r>
              <a:rPr lang="en-US" altLang="ko-KR" sz="1600" kern="0" dirty="0">
                <a:ea typeface="굴림" panose="020B0600000101010101" pitchFamily="50" charset="-127"/>
              </a:rPr>
              <a:t>block</a:t>
            </a:r>
            <a:r>
              <a:rPr lang="ko-KR" altLang="en-US" sz="1600" kern="0" dirty="0">
                <a:ea typeface="굴림" panose="020B0600000101010101" pitchFamily="50" charset="-127"/>
              </a:rPr>
              <a:t> 단위</a:t>
            </a:r>
            <a:r>
              <a:rPr lang="en-US" altLang="ko-KR" sz="1600" kern="0" dirty="0">
                <a:ea typeface="굴림" panose="020B0600000101010101" pitchFamily="50" charset="-127"/>
              </a:rPr>
              <a:t> */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    &lt;body&gt;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        &lt;p&gt;This is a paragraph.&lt;/p&gt;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    &lt;/body&gt;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&lt;/html&gt;</a:t>
            </a:r>
            <a:endParaRPr lang="ko-KR" altLang="en-US" sz="1600" kern="0" dirty="0">
              <a:ea typeface="굴림" panose="020B0600000101010101" pitchFamily="50" charset="-127"/>
            </a:endParaRPr>
          </a:p>
        </p:txBody>
      </p:sp>
      <p:pic>
        <p:nvPicPr>
          <p:cNvPr id="6145" name="_x253412848" descr="EMB0000112c35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62512"/>
            <a:ext cx="4212349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 bwMode="auto">
          <a:xfrm>
            <a:off x="742950" y="2962275"/>
            <a:ext cx="4019550" cy="8763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727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6"/>
            <a:ext cx="8212138" cy="4476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    &lt;title&gt;My Web Page&lt;/title&gt;</a:t>
            </a:r>
          </a:p>
          <a:p>
            <a:pPr marL="0" indent="0">
              <a:buNone/>
            </a:pPr>
            <a:r>
              <a:rPr lang="en-US" altLang="ko-KR" sz="1600" dirty="0"/>
              <a:t>    &lt;style&gt;</a:t>
            </a:r>
          </a:p>
          <a:p>
            <a:pPr marL="0" indent="0">
              <a:buNone/>
            </a:pPr>
            <a:r>
              <a:rPr lang="en-US" altLang="ko-KR" sz="1600" dirty="0"/>
              <a:t>        h1 {   /*h</a:t>
            </a:r>
            <a:r>
              <a:rPr lang="ko-KR" altLang="en-US" sz="1600" dirty="0"/>
              <a:t>태그는 블록 단위</a:t>
            </a:r>
            <a:r>
              <a:rPr lang="en-US" altLang="ko-KR" sz="1600" dirty="0"/>
              <a:t>*/</a:t>
            </a:r>
          </a:p>
          <a:p>
            <a:pPr marL="0" indent="0">
              <a:buNone/>
            </a:pPr>
            <a:r>
              <a:rPr lang="en-US" altLang="ko-KR" sz="1600" dirty="0"/>
              <a:t>            background-color: yellow;</a:t>
            </a:r>
          </a:p>
          <a:p>
            <a:pPr marL="0" indent="0">
              <a:buNone/>
            </a:pPr>
            <a:r>
              <a:rPr lang="en-US" altLang="ko-KR" sz="1600" dirty="0"/>
              <a:t>            border: </a:t>
            </a:r>
            <a:r>
              <a:rPr lang="en-US" altLang="ko-KR" sz="1600" dirty="0" err="1"/>
              <a:t>2px</a:t>
            </a:r>
            <a:r>
              <a:rPr lang="en-US" altLang="ko-KR" sz="1600" dirty="0"/>
              <a:t> solid red;</a:t>
            </a:r>
          </a:p>
          <a:p>
            <a:pPr marL="0" indent="0">
              <a:buNone/>
            </a:pPr>
            <a:r>
              <a:rPr lang="ko-KR" altLang="en-US" sz="1600" dirty="0"/>
              <a:t>        </a:t>
            </a: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/>
              <a:t>    &lt;/style&gt;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&gt;This is a heading.&lt;/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  <a:endParaRPr lang="ko-KR" altLang="en-US" sz="1600" kern="0" dirty="0">
              <a:ea typeface="굴림" panose="020B0600000101010101" pitchFamily="50" charset="-127"/>
            </a:endParaRPr>
          </a:p>
        </p:txBody>
      </p:sp>
      <p:pic>
        <p:nvPicPr>
          <p:cNvPr id="7169" name="_x253412048" descr="EMB0000112c35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19" y="4902200"/>
            <a:ext cx="4048125" cy="146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 bwMode="auto">
          <a:xfrm>
            <a:off x="742950" y="2457450"/>
            <a:ext cx="3314700" cy="170497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160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3178</TotalTime>
  <Words>3135</Words>
  <Application>Microsoft Office PowerPoint</Application>
  <PresentationFormat>화면 슬라이드 쇼(4:3)</PresentationFormat>
  <Paragraphs>637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71" baseType="lpstr">
      <vt:lpstr>Arial Unicode MS</vt:lpstr>
      <vt:lpstr>Fira Mono</vt:lpstr>
      <vt:lpstr>가지</vt:lpstr>
      <vt:lpstr>굴림</vt:lpstr>
      <vt:lpstr>굴림체</vt:lpstr>
      <vt:lpstr>맑은 고딕</vt:lpstr>
      <vt:lpstr>오이</vt:lpstr>
      <vt:lpstr>Arial</vt:lpstr>
      <vt:lpstr>Century Schoolbook</vt:lpstr>
      <vt:lpstr>Comic Sans MS</vt:lpstr>
      <vt:lpstr>Consolas</vt:lpstr>
      <vt:lpstr>Symbol</vt:lpstr>
      <vt:lpstr>Trebuchet MS</vt:lpstr>
      <vt:lpstr>Wingdings</vt:lpstr>
      <vt:lpstr>1_Crayons</vt:lpstr>
      <vt:lpstr>PowerPoint 프레젠테이션</vt:lpstr>
      <vt:lpstr>CSS의 개념</vt:lpstr>
      <vt:lpstr>CSS의 역할</vt:lpstr>
      <vt:lpstr>CSS</vt:lpstr>
      <vt:lpstr>CSS의 장점</vt:lpstr>
      <vt:lpstr>CSS3의 모듈</vt:lpstr>
      <vt:lpstr>CSS3의 문법 </vt:lpstr>
      <vt:lpstr>CSS의 위치</vt:lpstr>
      <vt:lpstr>예제</vt:lpstr>
      <vt:lpstr>선택자</vt:lpstr>
      <vt:lpstr>선택자의 종류</vt:lpstr>
      <vt:lpstr>타입 선택자</vt:lpstr>
      <vt:lpstr>전체 선택자</vt:lpstr>
      <vt:lpstr>아이디 선택자</vt:lpstr>
      <vt:lpstr>예제</vt:lpstr>
      <vt:lpstr>클래스 선택자</vt:lpstr>
      <vt:lpstr>클래스 선택자</vt:lpstr>
      <vt:lpstr>예제</vt:lpstr>
      <vt:lpstr>선택자 그룹</vt:lpstr>
      <vt:lpstr>복습(5분)</vt:lpstr>
      <vt:lpstr>예제</vt:lpstr>
      <vt:lpstr>자손, 자식, 형제 결합자</vt:lpstr>
      <vt:lpstr>예제</vt:lpstr>
      <vt:lpstr>의사 클래스</vt:lpstr>
      <vt:lpstr>예제</vt:lpstr>
      <vt:lpstr>속성 선택자</vt:lpstr>
      <vt:lpstr>CSS 삽입 위치</vt:lpstr>
      <vt:lpstr>외부 스타일 시트</vt:lpstr>
      <vt:lpstr>내부 스타일 시트</vt:lpstr>
      <vt:lpstr>인라인 스타일 시트</vt:lpstr>
      <vt:lpstr>예제</vt:lpstr>
      <vt:lpstr>다중 스타일 시트</vt:lpstr>
      <vt:lpstr>예제(생략)</vt:lpstr>
      <vt:lpstr>PowerPoint 프레젠테이션</vt:lpstr>
      <vt:lpstr>CSS에서 가장 많이 사용하는 속성</vt:lpstr>
      <vt:lpstr>색상 설정하기 </vt:lpstr>
      <vt:lpstr>16진수로 색상 나타내기</vt:lpstr>
      <vt:lpstr>색상의 이름으로 나타내기</vt:lpstr>
      <vt:lpstr>RGB 값으로 표시하기</vt:lpstr>
      <vt:lpstr>예제</vt:lpstr>
      <vt:lpstr>PowerPoint 프레젠테이션</vt:lpstr>
      <vt:lpstr>폰트</vt:lpstr>
      <vt:lpstr>폰트 지정</vt:lpstr>
      <vt:lpstr>폰트 패밀리</vt:lpstr>
      <vt:lpstr>웹폰트</vt:lpstr>
      <vt:lpstr>폰트 크기 설정</vt:lpstr>
      <vt:lpstr>폰트 크기 예제</vt:lpstr>
      <vt:lpstr>폰트 속성</vt:lpstr>
      <vt:lpstr>텍스트 스타일</vt:lpstr>
      <vt:lpstr>텍스트 정렬(textalign.html)</vt:lpstr>
      <vt:lpstr>텍스트 장식(textDecoration.html)</vt:lpstr>
      <vt:lpstr>텍스트 변환</vt:lpstr>
      <vt:lpstr>텍스트 그림자</vt:lpstr>
      <vt:lpstr>Word Wrapping : break-word</vt:lpstr>
      <vt:lpstr>다중 컬럼</vt:lpstr>
      <vt:lpstr>다중 컬럼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383</cp:revision>
  <dcterms:created xsi:type="dcterms:W3CDTF">2007-06-29T06:43:39Z</dcterms:created>
  <dcterms:modified xsi:type="dcterms:W3CDTF">2021-05-11T05:10:28Z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