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6"/>
  </p:notesMasterIdLst>
  <p:handoutMasterIdLst>
    <p:handoutMasterId r:id="rId37"/>
  </p:handoutMasterIdLst>
  <p:sldIdLst>
    <p:sldId id="326" r:id="rId2"/>
    <p:sldId id="327" r:id="rId3"/>
    <p:sldId id="36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65" r:id="rId13"/>
    <p:sldId id="336" r:id="rId14"/>
    <p:sldId id="337" r:id="rId15"/>
    <p:sldId id="340" r:id="rId16"/>
    <p:sldId id="341" r:id="rId17"/>
    <p:sldId id="342" r:id="rId18"/>
    <p:sldId id="343" r:id="rId19"/>
    <p:sldId id="344" r:id="rId20"/>
    <p:sldId id="345" r:id="rId21"/>
    <p:sldId id="361" r:id="rId22"/>
    <p:sldId id="346" r:id="rId23"/>
    <p:sldId id="347" r:id="rId24"/>
    <p:sldId id="348" r:id="rId25"/>
    <p:sldId id="349" r:id="rId26"/>
    <p:sldId id="364" r:id="rId27"/>
    <p:sldId id="362" r:id="rId28"/>
    <p:sldId id="363" r:id="rId29"/>
    <p:sldId id="350" r:id="rId30"/>
    <p:sldId id="351" r:id="rId31"/>
    <p:sldId id="352" r:id="rId32"/>
    <p:sldId id="353" r:id="rId33"/>
    <p:sldId id="354" r:id="rId34"/>
    <p:sldId id="355" r:id="rId3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9999"/>
    <a:srgbClr val="CCFFCC"/>
    <a:srgbClr val="6699FF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3514" autoAdjust="0"/>
  </p:normalViewPr>
  <p:slideViewPr>
    <p:cSldViewPr snapToGrid="0">
      <p:cViewPr varScale="1">
        <p:scale>
          <a:sx n="80" d="100"/>
          <a:sy n="80" d="100"/>
        </p:scale>
        <p:origin x="136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57" d="100"/>
          <a:sy n="157" d="100"/>
        </p:scale>
        <p:origin x="138" y="57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6T11:37:12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8079 13247 0,'-18'0'141,"-35"0"-125,0 35-1,-88 18 1,123-35-1,-211 35 17,17-18-17,18-18 17,0-17-17,-106 0 16,265 0-31,-212 0 32,106 0-1,-18 0-15,54 0 15,-89-35 0,70 35 0,1-70-15,-36 34 15,18-17 0,17 1-15,36-19 31,70 53-31,-17-35 15,0 18 0,17-35-15,1 17 15,17-106 16,0 71-32,17-36 32,19 107-47,34-36 0,142-36 32,-195 89-17,248-35 1,441 18 15,-671 17-31,388 0 31,-123 0 1,-88 0-17,581 70 79,-757-35-78,17-17-16,88 53 31,-53 17-16,35 71 17,-34-54-1,-54-34 0,-18 35 0,-17-36-15,0 36 15,-52-35-15,16-18 31,19-36-16,-19 1-15,1-18-1</inkml:trace>
  <inkml:trace contextRef="#ctx0" brushRef="#br0" timeOffset="1831.21">4057 12771 0,'35'0'78,"-17"0"-78,52 0 16,160 35 0,34 0 15,-211-17-15,-35-1 171,-18 19-187,0-19 16,0 19-16,0-19 15,0 18-15,-194 107 16,-71 34 15,142-105-15,123-54 46,-18-17-15,36-176-16,-1 123-31,72-124 32,16-87-1,-52 211 0,-53 71 94,0 35-109,18-1-16,-18 90 15,0-107-15,0 18 0,35 106 32,1-54-17,-36-87 17,-36-53 77,36 17-109,-17-35 16,-36-53-1,-18 0 1,1 36-1</inkml:trace>
  <inkml:trace contextRef="#ctx0" brushRef="#br0" timeOffset="3390.62">14658 13458 0,'18'-17'125,"17"17"-110,18 0-15,476-88 31,-406 70-31,1130 0 47,-1006 18-31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3T10:34:5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15646 2558 0,'-18'0'172,"-17"17"-172,-1-17 15,-140 88 1,141-70 0,-177 17-1,124-35 1,53 18 15,17 0-31,-105-18 31,-89 0 1,53 0-17,18 0 1,35 0-1,-141 0 17,53 0-1,71 0-15,87 0-16,-69 0 15,52 0-15,-71-36 31,-140-17 1,140-17-17,54 52 1,-36-17 15,53 17-15,53 1 15,-212-89-15,177 71-1,-18 17-15,35 18 16,-140-88 0,122 70-1,-52-70 16,71 17 1,-36-17-17,53 71-15,-18-72 16,18-52 0,0-141 15,0 88 0,0 53-15,35 17 15,-17 54-15,70-71 15,-53 88-16,36 0 1,17-18 0,18 1 15,-35 35-31,105-36 31,0 0 0,-17 36-15,-18 0 0,53 17-1,106-17 17,-159 35-1,36 0-16,-36 0 17,123 0-1,-123 0-15,-88 0-16,124 18 15,52 87 16,-106-69-15,-52 17 15,-36-18-15,1 35 15,16 124 0,-52-123-31,0-18 0,0 123 32,0-123-17,0 35 17,0 1-1,0-54-31,0-17 0,0 87 31,0-16-15,-17-19-1,-18 1 17,-1-1-17,1 71 16,17-52-15,-35 34 15,53-70-15,0 70 15,-17-70-15,-1 36-1,18 122 17,0-105-17,0-71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&#51060;&#45796;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2016%EB%85%84" TargetMode="External"/><Relationship Id="rId2" Type="http://schemas.openxmlformats.org/officeDocument/2006/relationships/hyperlink" Target="https://namu.wiki/w/2014%EB%85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blog/2019/05/w3c-and-whatwg-to-work-together-to-advance-the-open-web-platform/" TargetMode="External"/><Relationship Id="rId5" Type="http://schemas.openxmlformats.org/officeDocument/2006/relationships/hyperlink" Target="https://namu.wiki/w/2019%EB%85%84" TargetMode="External"/><Relationship Id="rId4" Type="http://schemas.openxmlformats.org/officeDocument/2006/relationships/hyperlink" Target="https://namu.wiki/w/2017%EB%85%8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.kr/chrome/?brand=JJTC&amp;gclid=EAIaIQobChMI-qrA0sS07wIVFxdgCh2wAw1yEAAYASAAEgJzZPD_BwE&amp;gclsrc=aw.d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onic.kr/download/visual-studio-code/window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855931" TargetMode="External"/><Relationship Id="rId2" Type="http://schemas.openxmlformats.org/officeDocument/2006/relationships/hyperlink" Target="http://terms.naver.com/entry.nhn?docId=84194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ko.wikipedia.org/wiki/%ED%8C%8C%EC%9D%BC:Tim_Berners-Lee-Knight-crop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281113" y="1793875"/>
            <a:ext cx="734377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Century Schoolbook" panose="02040604050505020304" pitchFamily="18" charset="0"/>
              </a:rPr>
              <a:t>CHAPTER 1. </a:t>
            </a:r>
            <a:r>
              <a:rPr lang="ko-KR" altLang="en-US" sz="3600" dirty="0">
                <a:latin typeface="Century Schoolbook" panose="02040604050505020304" pitchFamily="18" charset="0"/>
              </a:rPr>
              <a:t>기초</a:t>
            </a:r>
            <a:r>
              <a:rPr lang="en-US" altLang="ko-KR" sz="3600" dirty="0">
                <a:latin typeface="Century Schoolbook" panose="02040604050505020304" pitchFamily="18" charset="0"/>
              </a:rPr>
              <a:t> </a:t>
            </a:r>
            <a:r>
              <a:rPr lang="ko-KR" altLang="en-US" sz="3600" dirty="0">
                <a:latin typeface="Century Schoolbook" panose="02040604050505020304" pitchFamily="18" charset="0"/>
              </a:rPr>
              <a:t>사항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W3C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W3C</a:t>
            </a:r>
            <a:r>
              <a:rPr lang="ko-KR" altLang="en-US" dirty="0"/>
              <a:t>란 </a:t>
            </a:r>
            <a:r>
              <a:rPr lang="en-US" altLang="ko-KR" dirty="0"/>
              <a:t>World Wide Web Consortium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ko-KR" altLang="en-US" dirty="0"/>
              <a:t>중립적인 기구로서 </a:t>
            </a:r>
            <a:r>
              <a:rPr lang="ko-KR" altLang="en-US" dirty="0" err="1"/>
              <a:t>참여기관들이</a:t>
            </a:r>
            <a:r>
              <a:rPr lang="ko-KR" altLang="en-US" dirty="0"/>
              <a:t> </a:t>
            </a:r>
            <a:r>
              <a:rPr lang="ko-KR" altLang="ko-KR" dirty="0"/>
              <a:t>협력하여 웹 표준을 개발하는 국제 컨소시엄</a:t>
            </a:r>
            <a:endParaRPr lang="en-US" altLang="ko-KR" dirty="0"/>
          </a:p>
          <a:p>
            <a:r>
              <a:rPr lang="ko-KR" altLang="ko-KR" dirty="0"/>
              <a:t>팀 </a:t>
            </a:r>
            <a:r>
              <a:rPr lang="ko-KR" altLang="ko-KR" dirty="0" err="1"/>
              <a:t>버너스</a:t>
            </a:r>
            <a:r>
              <a:rPr lang="ko-KR" altLang="ko-KR" dirty="0"/>
              <a:t> 리를 중심으로</a:t>
            </a:r>
            <a:r>
              <a:rPr lang="en-US" altLang="ko-KR" dirty="0"/>
              <a:t> 1994</a:t>
            </a:r>
            <a:r>
              <a:rPr lang="ko-KR" altLang="en-US" dirty="0"/>
              <a:t>년에 설립</a:t>
            </a:r>
            <a:endParaRPr lang="en-US" altLang="ko-KR" dirty="0"/>
          </a:p>
          <a:p>
            <a:r>
              <a:rPr lang="ko-KR" altLang="ko-KR" dirty="0"/>
              <a:t>웹의 </a:t>
            </a:r>
            <a:r>
              <a:rPr lang="ko-KR" altLang="ko-KR" dirty="0">
                <a:hlinkClick r:id="rId2" tooltip="프로토콜"/>
              </a:rPr>
              <a:t>프로토콜</a:t>
            </a:r>
            <a:r>
              <a:rPr lang="ko-KR" altLang="ko-KR" dirty="0"/>
              <a:t>과 가이드라인을 개발</a:t>
            </a:r>
            <a:endParaRPr lang="en-US" altLang="ko-KR" dirty="0"/>
          </a:p>
          <a:p>
            <a:r>
              <a:rPr lang="ko-KR" altLang="en-US" dirty="0"/>
              <a:t>홈페이지는 </a:t>
            </a:r>
            <a:r>
              <a:rPr lang="en-US" altLang="ko-KR" u="sng" dirty="0">
                <a:hlinkClick r:id="rId3"/>
              </a:rPr>
              <a:t>http://</a:t>
            </a:r>
            <a:r>
              <a:rPr lang="en-US" altLang="ko-KR" u="sng" dirty="0" err="1">
                <a:hlinkClick r:id="rId3"/>
              </a:rPr>
              <a:t>www.w3.org</a:t>
            </a:r>
            <a:endParaRPr lang="ko-KR" altLang="en-US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89"/>
          <a:stretch/>
        </p:blipFill>
        <p:spPr bwMode="auto">
          <a:xfrm>
            <a:off x="1428750" y="3819525"/>
            <a:ext cx="6467475" cy="19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9784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1276350" y="4467224"/>
            <a:ext cx="6877050" cy="4095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버전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267725"/>
              </p:ext>
            </p:extLst>
          </p:nvPr>
        </p:nvGraphicFramePr>
        <p:xfrm>
          <a:off x="1853724" y="1847848"/>
          <a:ext cx="5918676" cy="334842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39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0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Version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Year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0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0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HTML+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2.0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0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3.2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0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4.01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0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XHTML 1.0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2000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0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HTML5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2012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0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XHTML5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2013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BBB546B-EE3F-42F2-B461-DCC4BD85B8F7}"/>
                  </a:ext>
                </a:extLst>
              </p14:cNvPr>
              <p14:cNvContentPartPr/>
              <p14:nvPr/>
            </p14:nvContentPartPr>
            <p14:xfrm>
              <a:off x="1460520" y="4438800"/>
              <a:ext cx="4629600" cy="406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BBB546B-EE3F-42F2-B461-DCC4BD85B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60" y="4429440"/>
                <a:ext cx="4648320" cy="4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5997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버전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4F704C-65EA-4694-B500-C469E802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3500"/>
            <a:ext cx="8229600" cy="4819650"/>
          </a:xfrm>
        </p:spPr>
        <p:txBody>
          <a:bodyPr/>
          <a:lstStyle/>
          <a:p>
            <a:r>
              <a:rPr lang="en-US" altLang="ko-KR" b="0" i="0" u="none" strike="noStrike" dirty="0">
                <a:solidFill>
                  <a:srgbClr val="0275D8"/>
                </a:solidFill>
                <a:effectLst/>
                <a:latin typeface="Open Sans"/>
                <a:hlinkClick r:id="rId2" tooltip="2014년"/>
              </a:rPr>
              <a:t>2014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2" tooltip="2014년"/>
              </a:rPr>
              <a:t>년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10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28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일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HTML5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의 최종 권고안이 확정되어 최신 표준으로 지정되었다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2016년"/>
              </a:rPr>
              <a:t>2016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2016년"/>
              </a:rPr>
              <a:t>년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11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1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일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HTML5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의 버전업인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HTML5.1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 최신 표준으로 지정되었다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2017년"/>
              </a:rPr>
              <a:t>2017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2017년"/>
              </a:rPr>
              <a:t>년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12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14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일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HTML5.1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의 버전업인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HTML5.2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가 최신 표준으로 지정되었다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또한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HTML5.3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 워킹 드래프트 단계에 돌입했다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u="none" strike="noStrike" dirty="0">
                <a:solidFill>
                  <a:srgbClr val="0275D8"/>
                </a:solidFill>
                <a:effectLst/>
                <a:latin typeface="Open Sans"/>
                <a:hlinkClick r:id="rId5" tooltip="2019년"/>
              </a:rPr>
              <a:t>2019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5" tooltip="2019년"/>
              </a:rPr>
              <a:t>년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5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28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일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 </a:t>
            </a:r>
            <a:r>
              <a:rPr lang="ko-KR" altLang="en-US" b="0" i="0" u="none" strike="noStrike" dirty="0">
                <a:solidFill>
                  <a:srgbClr val="009900"/>
                </a:solidFill>
                <a:effectLst/>
                <a:latin typeface="Open Sans"/>
                <a:hlinkClick r:id="rId6" tooltip="https://www.w3.org/blog/2019/05/w3c-and-whatwg-to-work-together-to-advance-the-open-web-platform/"/>
              </a:rPr>
              <a:t>따로 각자의 표준을 발표하던 </a:t>
            </a:r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/>
                <a:hlinkClick r:id="rId6" tooltip="https://www.w3.org/blog/2019/05/w3c-and-whatwg-to-work-together-to-advance-the-open-web-platform/"/>
              </a:rPr>
              <a:t>W3C</a:t>
            </a:r>
            <a:r>
              <a:rPr lang="ko-KR" altLang="en-US" b="0" i="0" u="none" strike="noStrike" dirty="0">
                <a:solidFill>
                  <a:srgbClr val="009900"/>
                </a:solidFill>
                <a:effectLst/>
                <a:latin typeface="Open Sans"/>
                <a:hlinkClick r:id="rId6" tooltip="https://www.w3.org/blog/2019/05/w3c-and-whatwg-to-work-together-to-advance-the-open-web-platform/"/>
              </a:rPr>
              <a:t>와 </a:t>
            </a:r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/>
                <a:hlinkClick r:id="rId6" tooltip="https://www.w3.org/blog/2019/05/w3c-and-whatwg-to-work-together-to-advance-the-open-web-platform/"/>
              </a:rPr>
              <a:t>WHATWG</a:t>
            </a:r>
            <a:r>
              <a:rPr lang="ko-KR" altLang="en-US" b="0" i="0" u="none" strike="noStrike" dirty="0">
                <a:solidFill>
                  <a:srgbClr val="009900"/>
                </a:solidFill>
                <a:effectLst/>
                <a:latin typeface="Open Sans"/>
                <a:hlinkClick r:id="rId6" tooltip="https://www.w3.org/blog/2019/05/w3c-and-whatwg-to-work-together-to-advance-the-open-web-platform/"/>
              </a:rPr>
              <a:t>가 이제 함께 표준 작업을 진행하고</a:t>
            </a:r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/>
                <a:hlinkClick r:id="rId6" tooltip="https://www.w3.org/blog/2019/05/w3c-and-whatwg-to-work-together-to-advance-the-open-web-platform/"/>
              </a:rPr>
              <a:t>, </a:t>
            </a:r>
            <a:r>
              <a:rPr lang="ko-KR" altLang="en-US" b="0" i="0" u="none" strike="noStrike" dirty="0">
                <a:solidFill>
                  <a:srgbClr val="009900"/>
                </a:solidFill>
                <a:effectLst/>
                <a:latin typeface="Open Sans"/>
                <a:hlinkClick r:id="rId6" tooltip="https://www.w3.org/blog/2019/05/w3c-and-whatwg-to-work-together-to-advance-the-open-web-platform/"/>
              </a:rPr>
              <a:t>두개의 표준을 단일화해 앞으로 </a:t>
            </a:r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/>
                <a:hlinkClick r:id="rId6" tooltip="https://www.w3.org/blog/2019/05/w3c-and-whatwg-to-work-together-to-advance-the-open-web-platform/"/>
              </a:rPr>
              <a:t>WHATWG</a:t>
            </a:r>
            <a:r>
              <a:rPr lang="ko-KR" altLang="en-US" b="0" i="0" u="none" strike="noStrike" dirty="0">
                <a:solidFill>
                  <a:srgbClr val="009900"/>
                </a:solidFill>
                <a:effectLst/>
                <a:latin typeface="Open Sans"/>
                <a:hlinkClick r:id="rId6" tooltip="https://www.w3.org/blog/2019/05/w3c-and-whatwg-to-work-together-to-advance-the-open-web-platform/"/>
              </a:rPr>
              <a:t>가 하나의 표준을 발표하기로 하였다</a:t>
            </a:r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/>
                <a:hlinkClick r:id="rId6" tooltip="https://www.w3.org/blog/2019/05/w3c-and-whatwg-to-work-together-to-advance-the-open-web-platform/"/>
              </a:rPr>
              <a:t>.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즉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HTML5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의 표준은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WHATWG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Living Standard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가 유일하게 되었다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0726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표준</a:t>
            </a:r>
          </a:p>
          <a:p>
            <a:pPr lvl="1"/>
            <a:r>
              <a:rPr lang="ko-KR" altLang="en-US" dirty="0"/>
              <a:t>완전한 </a:t>
            </a:r>
            <a:r>
              <a:rPr lang="en-US" altLang="ko-KR" dirty="0" err="1"/>
              <a:t>CSS3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 err="1"/>
              <a:t>2D</a:t>
            </a:r>
            <a:r>
              <a:rPr lang="en-US" altLang="ko-KR" dirty="0"/>
              <a:t>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SQL </a:t>
            </a:r>
            <a:r>
              <a:rPr lang="ko-KR" altLang="en-US" dirty="0"/>
              <a:t>데이터베이스 지원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endParaRPr lang="ko-KR" altLang="en-US" dirty="0"/>
          </a:p>
        </p:txBody>
      </p:sp>
      <p:pic>
        <p:nvPicPr>
          <p:cNvPr id="414723" name="_x181211936" descr="EMB000019e4b8f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1373188"/>
            <a:ext cx="2312987" cy="22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762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en-US" altLang="ko-KR" dirty="0"/>
              <a:t> </a:t>
            </a:r>
            <a:r>
              <a:rPr lang="ko-KR" altLang="en-US" dirty="0"/>
              <a:t>현황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_x181212896" descr="EMB000019e4b8ed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9" y="1216024"/>
            <a:ext cx="7620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6130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HTML5+CSS3+Javascript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페이지의 내용은 </a:t>
            </a:r>
            <a:r>
              <a:rPr lang="en-US" altLang="ko-KR" dirty="0" err="1"/>
              <a:t>HTML5</a:t>
            </a:r>
            <a:r>
              <a:rPr lang="ko-KR" altLang="en-US" dirty="0"/>
              <a:t>로 작성</a:t>
            </a:r>
            <a:endParaRPr lang="en-US" altLang="ko-KR" dirty="0"/>
          </a:p>
          <a:p>
            <a:r>
              <a:rPr lang="ko-KR" altLang="en-US" dirty="0"/>
              <a:t>웹 페이지의 스타일은 </a:t>
            </a:r>
            <a:r>
              <a:rPr lang="en-US" altLang="ko-KR" dirty="0" err="1"/>
              <a:t>CSS3</a:t>
            </a:r>
            <a:r>
              <a:rPr lang="ko-KR" altLang="en-US" dirty="0"/>
              <a:t>로 지정</a:t>
            </a:r>
            <a:endParaRPr lang="en-US" altLang="ko-KR" dirty="0"/>
          </a:p>
          <a:p>
            <a:r>
              <a:rPr lang="ko-KR" altLang="en-US" dirty="0"/>
              <a:t>웹 페이지의 상호작용은 </a:t>
            </a:r>
            <a:r>
              <a:rPr lang="ko-KR" altLang="en-US" dirty="0" err="1"/>
              <a:t>자바스크립트로</a:t>
            </a:r>
            <a:r>
              <a:rPr lang="ko-KR" altLang="en-US" dirty="0"/>
              <a:t> 작성</a:t>
            </a:r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562225"/>
            <a:ext cx="5695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895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브라우저에서 비디오나 오디오를 재생</a:t>
            </a:r>
            <a:endParaRPr lang="en-US" altLang="ko-KR" dirty="0"/>
          </a:p>
          <a:p>
            <a:pPr lvl="1"/>
            <a:r>
              <a:rPr lang="ko-KR" altLang="en-US" dirty="0"/>
              <a:t>예전 방법</a:t>
            </a:r>
            <a:r>
              <a:rPr lang="en-US" altLang="ko-KR" dirty="0"/>
              <a:t>: </a:t>
            </a:r>
            <a:r>
              <a:rPr lang="ko-KR" altLang="en-US" dirty="0" err="1"/>
              <a:t>어도비의</a:t>
            </a:r>
            <a:r>
              <a:rPr lang="ko-KR" altLang="en-US" dirty="0"/>
              <a:t> 플래시</a:t>
            </a:r>
            <a:endParaRPr lang="en-US" altLang="ko-KR" dirty="0"/>
          </a:p>
          <a:p>
            <a:pPr lvl="1"/>
            <a:r>
              <a:rPr lang="en-US" altLang="ko-KR" dirty="0" err="1"/>
              <a:t>HTML5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&lt;audio&gt;, &lt;video&gt; </a:t>
            </a:r>
            <a:r>
              <a:rPr lang="ko-KR" altLang="en-US" dirty="0"/>
              <a:t>태그를 이용해서 지원</a:t>
            </a:r>
            <a:endParaRPr lang="en-US" altLang="ko-KR" dirty="0"/>
          </a:p>
          <a:p>
            <a:r>
              <a:rPr lang="ko-KR" altLang="en-US" dirty="0"/>
              <a:t>그래픽을 위한 캔버스</a:t>
            </a:r>
            <a:r>
              <a:rPr lang="en-US" altLang="ko-KR" dirty="0"/>
              <a:t> </a:t>
            </a:r>
            <a:r>
              <a:rPr lang="ko-KR" altLang="en-US" dirty="0"/>
              <a:t>요소 지원</a:t>
            </a:r>
            <a:endParaRPr lang="en-US" altLang="ko-KR" dirty="0"/>
          </a:p>
          <a:p>
            <a:r>
              <a:rPr lang="ko-KR" altLang="en-US" dirty="0"/>
              <a:t>벡터 그래픽스를 지원하는 </a:t>
            </a:r>
            <a:r>
              <a:rPr lang="en-US" altLang="ko-KR" dirty="0" err="1"/>
              <a:t>SVG</a:t>
            </a:r>
            <a:r>
              <a:rPr lang="en-US" altLang="ko-KR" dirty="0"/>
              <a:t>(Scalable Vector Graphics)</a:t>
            </a:r>
          </a:p>
          <a:p>
            <a:r>
              <a:rPr lang="en-US" altLang="ko-KR" dirty="0" err="1"/>
              <a:t>WebGL</a:t>
            </a:r>
            <a:r>
              <a:rPr lang="en-US" altLang="ko-KR" dirty="0"/>
              <a:t> 3D</a:t>
            </a:r>
            <a:r>
              <a:rPr lang="ko-KR" altLang="en-US" dirty="0"/>
              <a:t>를 이용하여 </a:t>
            </a:r>
            <a:r>
              <a:rPr lang="en-US" altLang="ko-KR" dirty="0"/>
              <a:t>3</a:t>
            </a:r>
            <a:r>
              <a:rPr lang="ko-KR" altLang="en-US" dirty="0"/>
              <a:t>차원 그래픽 지원</a:t>
            </a:r>
            <a:endParaRPr lang="en-US" altLang="ko-KR" dirty="0"/>
          </a:p>
        </p:txBody>
      </p:sp>
      <p:pic>
        <p:nvPicPr>
          <p:cNvPr id="419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881437"/>
            <a:ext cx="428625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2967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ko-KR" altLang="en-US" dirty="0"/>
              <a:t>의 신기능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오프라인</a:t>
            </a:r>
            <a:r>
              <a:rPr lang="ko-KR" altLang="en-US" dirty="0"/>
              <a:t> 웹 애플리케이션 </a:t>
            </a:r>
            <a:r>
              <a:rPr lang="en-US" altLang="ko-KR" dirty="0"/>
              <a:t>– </a:t>
            </a:r>
            <a:r>
              <a:rPr lang="ko-KR" altLang="en-US" dirty="0"/>
              <a:t>네트워크가 연결되지 않은 상태에서도 실행 가능</a:t>
            </a:r>
          </a:p>
          <a:p>
            <a:pPr lvl="0"/>
            <a:r>
              <a:rPr lang="ko-KR" altLang="en-US" dirty="0"/>
              <a:t>드래그 앤 </a:t>
            </a:r>
            <a:r>
              <a:rPr lang="ko-KR" altLang="en-US" dirty="0" err="1"/>
              <a:t>드롭</a:t>
            </a:r>
            <a:r>
              <a:rPr lang="en-US" altLang="ko-KR" dirty="0"/>
              <a:t>(Drag-and-drop) - </a:t>
            </a:r>
            <a:r>
              <a:rPr lang="ko-KR" altLang="en-US" dirty="0"/>
              <a:t>요소들을 마우스로 끌어서 넣을 수 있음</a:t>
            </a:r>
          </a:p>
          <a:p>
            <a:pPr lvl="0"/>
            <a:r>
              <a:rPr lang="ko-KR" altLang="en-US" dirty="0"/>
              <a:t>웹 스토리지</a:t>
            </a:r>
            <a:r>
              <a:rPr lang="en-US" altLang="ko-KR" dirty="0"/>
              <a:t>(Web Storage) - </a:t>
            </a:r>
            <a:r>
              <a:rPr lang="ko-KR" altLang="en-US" dirty="0"/>
              <a:t>쿠키를 대체할 수 있는 웹 저장소 기능 제공</a:t>
            </a:r>
          </a:p>
          <a:p>
            <a:pPr lvl="0"/>
            <a:r>
              <a:rPr lang="ko-KR" altLang="en-US" dirty="0"/>
              <a:t>위치 정보</a:t>
            </a:r>
            <a:r>
              <a:rPr lang="en-US" altLang="ko-KR" dirty="0"/>
              <a:t>(</a:t>
            </a:r>
            <a:r>
              <a:rPr lang="en-US" altLang="ko-KR" dirty="0" err="1"/>
              <a:t>Geolocation</a:t>
            </a:r>
            <a:r>
              <a:rPr lang="en-US" altLang="ko-KR" dirty="0"/>
              <a:t>) </a:t>
            </a:r>
            <a:r>
              <a:rPr lang="ko-KR" altLang="en-US" dirty="0"/>
              <a:t>제공 </a:t>
            </a:r>
            <a:r>
              <a:rPr lang="en-US" altLang="ko-KR" dirty="0"/>
              <a:t>- </a:t>
            </a:r>
            <a:r>
              <a:rPr lang="ko-KR" altLang="en-US" dirty="0"/>
              <a:t>지도 기능</a:t>
            </a:r>
          </a:p>
          <a:p>
            <a:pPr lvl="0"/>
            <a:r>
              <a:rPr lang="ko-KR" altLang="en-US" dirty="0"/>
              <a:t>웹 </a:t>
            </a:r>
            <a:r>
              <a:rPr lang="en-US" altLang="ko-KR" dirty="0"/>
              <a:t>SQL </a:t>
            </a:r>
            <a:r>
              <a:rPr lang="ko-KR" altLang="en-US" dirty="0"/>
              <a:t>데이터베이스</a:t>
            </a:r>
            <a:r>
              <a:rPr lang="en-US" altLang="ko-KR" dirty="0"/>
              <a:t>(Web SQL Database) </a:t>
            </a:r>
            <a:endParaRPr lang="ko-KR" altLang="en-US" dirty="0"/>
          </a:p>
          <a:p>
            <a:pPr lvl="0"/>
            <a:r>
              <a:rPr lang="ko-KR" altLang="en-US" dirty="0"/>
              <a:t>파일 </a:t>
            </a:r>
            <a:r>
              <a:rPr lang="en-US" altLang="ko-KR" dirty="0"/>
              <a:t>API </a:t>
            </a:r>
            <a:r>
              <a:rPr lang="ko-KR" altLang="en-US" dirty="0"/>
              <a:t>지원 </a:t>
            </a:r>
            <a:r>
              <a:rPr lang="en-US" altLang="ko-KR" dirty="0"/>
              <a:t>– </a:t>
            </a:r>
            <a:r>
              <a:rPr lang="ko-KR" altLang="en-US" dirty="0"/>
              <a:t>파일 업로드와 파일 관리 기능 제공 </a:t>
            </a:r>
          </a:p>
          <a:p>
            <a:pPr lvl="0"/>
            <a:r>
              <a:rPr lang="ko-KR" altLang="en-US" dirty="0" err="1"/>
              <a:t>웹소켓</a:t>
            </a:r>
            <a:r>
              <a:rPr lang="en-US" altLang="ko-KR" dirty="0"/>
              <a:t>(</a:t>
            </a:r>
            <a:r>
              <a:rPr lang="en-US" altLang="ko-KR" dirty="0" err="1"/>
              <a:t>WebSocket</a:t>
            </a:r>
            <a:r>
              <a:rPr lang="en-US" altLang="ko-KR" dirty="0"/>
              <a:t>) API </a:t>
            </a:r>
            <a:r>
              <a:rPr lang="ko-KR" altLang="en-US" dirty="0"/>
              <a:t>제공 </a:t>
            </a:r>
            <a:r>
              <a:rPr lang="en-US" altLang="ko-KR" dirty="0"/>
              <a:t>– </a:t>
            </a:r>
            <a:r>
              <a:rPr lang="ko-KR" altLang="en-US" dirty="0"/>
              <a:t>서버와 브라우저 간의 양방향 통신 기능 제공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7521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</a:t>
            </a:r>
            <a:endParaRPr lang="ko-KR" altLang="en-US" dirty="0"/>
          </a:p>
        </p:txBody>
      </p:sp>
      <p:pic>
        <p:nvPicPr>
          <p:cNvPr id="420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576388"/>
            <a:ext cx="6631126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브라우저 시장 점유율 - 전 세계 (2010.1Q-2020.1Q)">
            <a:extLst>
              <a:ext uri="{FF2B5EF4-FFF2-40B4-BE49-F238E27FC236}">
                <a16:creationId xmlns:a16="http://schemas.microsoft.com/office/drawing/2014/main" id="{ECABFBFC-9EBC-4F84-A177-DEECD2B7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90675"/>
            <a:ext cx="6667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34550110-4B47-49EA-93AE-E40E20E28DA5}"/>
              </a:ext>
            </a:extLst>
          </p:cNvPr>
          <p:cNvSpPr txBox="1"/>
          <p:nvPr/>
        </p:nvSpPr>
        <p:spPr>
          <a:xfrm>
            <a:off x="1638300" y="603885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Chrome</a:t>
            </a:r>
            <a:r>
              <a:rPr lang="ko-KR" altLang="en-US" dirty="0"/>
              <a:t>  다운받아</a:t>
            </a:r>
            <a:r>
              <a:rPr lang="en-US" altLang="ko-KR" dirty="0"/>
              <a:t> </a:t>
            </a:r>
            <a:r>
              <a:rPr lang="ko-KR" altLang="en-US" dirty="0"/>
              <a:t>설치하기 </a:t>
            </a:r>
          </a:p>
        </p:txBody>
      </p:sp>
    </p:spTree>
    <p:extLst>
      <p:ext uri="{BB962C8B-B14F-4D97-AF65-F5344CB8AC3E}">
        <p14:creationId xmlns:p14="http://schemas.microsoft.com/office/powerpoint/2010/main" val="29048719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en-US" altLang="ko-KR" dirty="0"/>
              <a:t> </a:t>
            </a:r>
            <a:r>
              <a:rPr lang="ko-KR" altLang="en-US" dirty="0"/>
              <a:t>지원 여부</a:t>
            </a:r>
          </a:p>
        </p:txBody>
      </p:sp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862138"/>
            <a:ext cx="46005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53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수업유의사항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A94A8-6BE1-4B4F-8454-3040A750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752975"/>
          </a:xfrm>
        </p:spPr>
        <p:txBody>
          <a:bodyPr/>
          <a:lstStyle/>
          <a:p>
            <a:r>
              <a:rPr lang="ko-KR" altLang="en-US" dirty="0"/>
              <a:t>웹프로그램 </a:t>
            </a:r>
            <a:r>
              <a:rPr lang="en-US" altLang="ko-KR" dirty="0"/>
              <a:t>(</a:t>
            </a:r>
            <a:r>
              <a:rPr lang="ko-KR" altLang="en-US" dirty="0"/>
              <a:t>웹사이트</a:t>
            </a:r>
            <a:r>
              <a:rPr lang="en-US" altLang="ko-KR" dirty="0"/>
              <a:t>) : Html + </a:t>
            </a:r>
            <a:r>
              <a:rPr lang="en-US" altLang="ko-KR" dirty="0" err="1"/>
              <a:t>css</a:t>
            </a:r>
            <a:r>
              <a:rPr lang="en-US" altLang="ko-KR" dirty="0"/>
              <a:t> + </a:t>
            </a:r>
            <a:r>
              <a:rPr lang="en-US" altLang="ko-KR" dirty="0" err="1"/>
              <a:t>js</a:t>
            </a:r>
            <a:r>
              <a:rPr lang="en-US" altLang="ko-KR" dirty="0"/>
              <a:t> (</a:t>
            </a:r>
            <a:r>
              <a:rPr lang="ko-KR" altLang="en-US" dirty="0"/>
              <a:t>기초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준비물 </a:t>
            </a:r>
            <a:r>
              <a:rPr lang="en-US" altLang="ko-KR" dirty="0"/>
              <a:t>: </a:t>
            </a:r>
            <a:r>
              <a:rPr lang="ko-KR" altLang="en-US" dirty="0"/>
              <a:t>노트북</a:t>
            </a:r>
            <a:r>
              <a:rPr lang="en-US" altLang="ko-KR" dirty="0"/>
              <a:t>,  USB,</a:t>
            </a:r>
            <a:r>
              <a:rPr lang="ko-KR" altLang="en-US" dirty="0"/>
              <a:t> </a:t>
            </a:r>
            <a:r>
              <a:rPr lang="ko-KR" altLang="en-US" dirty="0" err="1"/>
              <a:t>공책필기</a:t>
            </a:r>
            <a:r>
              <a:rPr lang="en-US" altLang="ko-KR" dirty="0"/>
              <a:t>, </a:t>
            </a:r>
            <a:r>
              <a:rPr lang="ko-KR" altLang="en-US" dirty="0"/>
              <a:t>필기구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백현정 </a:t>
            </a:r>
            <a:r>
              <a:rPr lang="en-US" altLang="ko-KR" dirty="0"/>
              <a:t>: </a:t>
            </a:r>
            <a:r>
              <a:rPr lang="ko-KR" altLang="en-US" dirty="0"/>
              <a:t>자바 </a:t>
            </a:r>
            <a:r>
              <a:rPr lang="en-US" altLang="ko-KR" dirty="0"/>
              <a:t>, C, </a:t>
            </a:r>
            <a:r>
              <a:rPr lang="ko-KR" altLang="en-US" dirty="0"/>
              <a:t>자바스크립트</a:t>
            </a:r>
            <a:r>
              <a:rPr lang="en-US" altLang="ko-KR" dirty="0"/>
              <a:t>  =&gt; </a:t>
            </a:r>
            <a:r>
              <a:rPr lang="ko-KR" altLang="en-US" dirty="0" err="1"/>
              <a:t>깐깐</a:t>
            </a:r>
            <a:r>
              <a:rPr lang="en-US" altLang="ko-KR" dirty="0"/>
              <a:t>, </a:t>
            </a:r>
            <a:r>
              <a:rPr lang="ko-KR" altLang="en-US" dirty="0" err="1"/>
              <a:t>꼼꼼</a:t>
            </a:r>
            <a:r>
              <a:rPr lang="en-US" altLang="ko-KR" dirty="0"/>
              <a:t>, </a:t>
            </a:r>
            <a:r>
              <a:rPr lang="ko-KR" altLang="en-US" dirty="0"/>
              <a:t>엄격</a:t>
            </a:r>
            <a:r>
              <a:rPr lang="en-US" altLang="ko-KR" dirty="0"/>
              <a:t>, </a:t>
            </a:r>
            <a:r>
              <a:rPr lang="ko-KR" altLang="en-US" dirty="0"/>
              <a:t>타이트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거짓말</a:t>
            </a:r>
            <a:r>
              <a:rPr lang="en-US" altLang="ko-KR" dirty="0"/>
              <a:t>, </a:t>
            </a:r>
            <a:r>
              <a:rPr lang="ko-KR" altLang="en-US" dirty="0"/>
              <a:t>게으름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3</a:t>
            </a:r>
            <a:r>
              <a:rPr lang="ko-KR" altLang="en-US" dirty="0"/>
              <a:t>년간</a:t>
            </a:r>
            <a:r>
              <a:rPr lang="en-US" altLang="ko-KR" dirty="0"/>
              <a:t>, </a:t>
            </a:r>
            <a:r>
              <a:rPr lang="ko-KR" altLang="en-US" dirty="0" err="1"/>
              <a:t>자유학년제</a:t>
            </a:r>
            <a:r>
              <a:rPr lang="en-US" altLang="ko-KR" dirty="0"/>
              <a:t>, </a:t>
            </a:r>
            <a:r>
              <a:rPr lang="ko-KR" altLang="en-US" dirty="0"/>
              <a:t>코로나</a:t>
            </a:r>
            <a:r>
              <a:rPr lang="en-US" altLang="ko-KR" dirty="0"/>
              <a:t>), </a:t>
            </a:r>
            <a:r>
              <a:rPr lang="ko-KR" altLang="en-US" dirty="0"/>
              <a:t>버르장머리</a:t>
            </a:r>
            <a:r>
              <a:rPr lang="en-US" altLang="ko-KR" dirty="0"/>
              <a:t>….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3936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</a:t>
            </a:r>
            <a:endParaRPr lang="en-US" altLang="ko-KR" dirty="0"/>
          </a:p>
          <a:p>
            <a:r>
              <a:rPr lang="en-US" altLang="ko-KR" dirty="0"/>
              <a:t>VS 2012 express for web</a:t>
            </a:r>
            <a:endParaRPr lang="ko-KR" altLang="en-US" dirty="0"/>
          </a:p>
        </p:txBody>
      </p:sp>
      <p:pic>
        <p:nvPicPr>
          <p:cNvPr id="422913" name="_x181210496" descr="EMB000019e4b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00300"/>
            <a:ext cx="5400675" cy="27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97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8" y="1812749"/>
            <a:ext cx="7021689" cy="46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65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메모장을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HTML </a:t>
            </a:r>
            <a:r>
              <a:rPr lang="ko-KR" altLang="en-US" dirty="0"/>
              <a:t>작성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메모장을 실행하여서 다음과 같이 입력한다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3937" name="_x473697184" descr="EMB000019e4b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7" y="2181225"/>
            <a:ext cx="6030914" cy="245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6992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메모장을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HTML </a:t>
            </a:r>
            <a:r>
              <a:rPr lang="ko-KR" altLang="en-US" dirty="0"/>
              <a:t>작성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입력된 </a:t>
            </a:r>
            <a:r>
              <a:rPr lang="en-US" altLang="ko-KR" dirty="0"/>
              <a:t>HTML </a:t>
            </a:r>
            <a:r>
              <a:rPr lang="ko-KR" altLang="en-US" dirty="0"/>
              <a:t>코드를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다른 이름으로 저장</a:t>
            </a:r>
            <a:r>
              <a:rPr lang="en-US" altLang="ko-KR" dirty="0"/>
              <a:t>] </a:t>
            </a:r>
            <a:r>
              <a:rPr lang="ko-KR" altLang="en-US" dirty="0"/>
              <a:t>메뉴를 사용하여서 파일에 저장한다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1250"/>
            <a:ext cx="7610475" cy="321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25353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 실행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저장된 </a:t>
            </a:r>
            <a:r>
              <a:rPr lang="en-US" altLang="ko-KR" dirty="0"/>
              <a:t>HTML </a:t>
            </a:r>
            <a:r>
              <a:rPr lang="ko-KR" altLang="en-US" dirty="0"/>
              <a:t>파일을 더블클릭하여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25985" name="_x474673552" descr="EMB000019e4b9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2495550"/>
            <a:ext cx="7305675" cy="157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657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마우스 오른쪽 버튼을 누르고 </a:t>
            </a:r>
            <a:r>
              <a:rPr lang="en-US" altLang="ko-KR" dirty="0"/>
              <a:t>[</a:t>
            </a:r>
            <a:r>
              <a:rPr lang="ko-KR" altLang="en-US" dirty="0" err="1"/>
              <a:t>소스보기</a:t>
            </a:r>
            <a:r>
              <a:rPr lang="en-US" altLang="ko-KR" dirty="0"/>
              <a:t>] </a:t>
            </a:r>
            <a:r>
              <a:rPr lang="ko-KR" altLang="en-US" dirty="0"/>
              <a:t>메뉴를 선택하면 현재 페이지의 </a:t>
            </a:r>
            <a:r>
              <a:rPr lang="en-US" altLang="ko-KR" dirty="0"/>
              <a:t>HTML </a:t>
            </a:r>
            <a:r>
              <a:rPr lang="ko-KR" altLang="en-US" dirty="0"/>
              <a:t>소스를 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7009" name="_x474673632" descr="EMB000019e4b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2514600"/>
            <a:ext cx="5921375" cy="26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827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 </a:t>
            </a:r>
            <a:r>
              <a:rPr lang="ko-KR" altLang="en-US" dirty="0"/>
              <a:t>다운받아 사용하기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95300"/>
          </a:xfrm>
        </p:spPr>
        <p:txBody>
          <a:bodyPr/>
          <a:lstStyle/>
          <a:p>
            <a:r>
              <a:rPr lang="en-US" altLang="ko-KR" dirty="0"/>
              <a:t>https://www.softonic.kr/download/</a:t>
            </a:r>
            <a:r>
              <a:rPr lang="en-US" altLang="ko-KR" dirty="0">
                <a:hlinkClick r:id="rId2"/>
              </a:rPr>
              <a:t>visual-studio-code</a:t>
            </a:r>
            <a:r>
              <a:rPr lang="en-US" altLang="ko-KR" dirty="0"/>
              <a:t>/windows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7620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79" y="1174045"/>
            <a:ext cx="7745506" cy="514350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 bwMode="auto">
          <a:xfrm rot="5400000">
            <a:off x="3273779" y="1794933"/>
            <a:ext cx="948267" cy="1919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5400000">
            <a:off x="7309556" y="5266266"/>
            <a:ext cx="948267" cy="1919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 rot="5400000">
            <a:off x="6457245" y="1896533"/>
            <a:ext cx="948267" cy="1919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458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388533"/>
            <a:ext cx="7550009" cy="501367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 bwMode="auto">
          <a:xfrm rot="5400000">
            <a:off x="7394224" y="1044928"/>
            <a:ext cx="948267" cy="1919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885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문서의 기본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2475" y="1308099"/>
            <a:ext cx="8143875" cy="326390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나의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웹페이지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Hello Web Programming World!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2049" name="_x182464696" descr="EMB00001098b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222750"/>
            <a:ext cx="4453830" cy="9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6801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(QUIZ) </a:t>
            </a:r>
            <a:r>
              <a:rPr lang="ko-KR" altLang="en-US" dirty="0">
                <a:solidFill>
                  <a:srgbClr val="FF0000"/>
                </a:solidFill>
              </a:rPr>
              <a:t>지난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>
                <a:solidFill>
                  <a:srgbClr val="FF0000"/>
                </a:solidFill>
              </a:rPr>
              <a:t>년 동안  가장 혁신적인 발명품은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인터넷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PC</a:t>
            </a:r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휴대전화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E-MAIL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리그 </a:t>
            </a:r>
            <a:r>
              <a:rPr lang="ko-KR" altLang="en-US" dirty="0" err="1">
                <a:solidFill>
                  <a:srgbClr val="FF0000"/>
                </a:solidFill>
              </a:rPr>
              <a:t>오브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레전드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05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38439"/>
            <a:ext cx="2764913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82859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</a:t>
            </a:r>
            <a:r>
              <a:rPr lang="en-US" altLang="ko-KR" dirty="0"/>
              <a:t>(element)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시작태그와</a:t>
            </a:r>
            <a:r>
              <a:rPr lang="ko-KR" altLang="en-US" dirty="0"/>
              <a:t> </a:t>
            </a:r>
            <a:r>
              <a:rPr lang="ko-KR" altLang="en-US" dirty="0" err="1"/>
              <a:t>종료태그로</a:t>
            </a:r>
            <a:r>
              <a:rPr lang="ko-KR" altLang="en-US" dirty="0"/>
              <a:t> 이루어진 문서의 구성 요소</a:t>
            </a:r>
            <a:endParaRPr lang="en-US" altLang="ko-KR" u="sng" dirty="0"/>
          </a:p>
          <a:p>
            <a:r>
              <a:rPr lang="ko-KR" altLang="en-US" u="sng" dirty="0"/>
              <a:t>요소 </a:t>
            </a:r>
            <a:r>
              <a:rPr lang="en-US" altLang="ko-KR" u="sng" dirty="0"/>
              <a:t>= (</a:t>
            </a:r>
            <a:r>
              <a:rPr lang="ko-KR" altLang="en-US" u="sng" dirty="0"/>
              <a:t>시작 태그 </a:t>
            </a:r>
            <a:r>
              <a:rPr lang="en-US" altLang="ko-KR" u="sng" dirty="0"/>
              <a:t>+ </a:t>
            </a:r>
            <a:r>
              <a:rPr lang="ko-KR" altLang="en-US" u="sng" dirty="0" err="1"/>
              <a:t>콘텐츠</a:t>
            </a:r>
            <a:r>
              <a:rPr lang="ko-KR" altLang="en-US" u="sng" dirty="0"/>
              <a:t> </a:t>
            </a:r>
            <a:r>
              <a:rPr lang="en-US" altLang="ko-KR" u="sng" dirty="0"/>
              <a:t>+ </a:t>
            </a:r>
            <a:r>
              <a:rPr lang="ko-KR" altLang="en-US" u="sng" dirty="0"/>
              <a:t>종료 태그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429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647950"/>
            <a:ext cx="75628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81987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속성은 요소에 대한 추가적인 정보를 제공</a:t>
            </a:r>
            <a:endParaRPr lang="en-US" altLang="ko-KR" dirty="0"/>
          </a:p>
          <a:p>
            <a:r>
              <a:rPr lang="ko-KR" altLang="en-US" dirty="0"/>
              <a:t>속성은 항상 시작 태그에  이름</a:t>
            </a:r>
            <a:r>
              <a:rPr lang="en-US" altLang="ko-KR" dirty="0"/>
              <a:t>=“</a:t>
            </a:r>
            <a:r>
              <a:rPr lang="ko-KR" altLang="en-US" dirty="0"/>
              <a:t>값” 형태로 기술된다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609850"/>
            <a:ext cx="70199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69840C3-32D2-4365-B8FC-54C5A4132F6F}"/>
                  </a:ext>
                </a:extLst>
              </p14:cNvPr>
              <p14:cNvContentPartPr/>
              <p14:nvPr/>
            </p14:nvContentPartPr>
            <p14:xfrm>
              <a:off x="4343400" y="88920"/>
              <a:ext cx="1289520" cy="9082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69840C3-32D2-4365-B8FC-54C5A4132F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040" y="79560"/>
                <a:ext cx="1308240" cy="9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3775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주석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코드를 설명하는 글 </a:t>
            </a:r>
            <a:r>
              <a:rPr lang="en-US" altLang="ko-KR" dirty="0"/>
              <a:t>: &lt;!--    </a:t>
            </a:r>
            <a:r>
              <a:rPr lang="en-US" altLang="ko-KR" dirty="0">
                <a:sym typeface="Wingdings" panose="05000000000000000000" pitchFamily="2" charset="2"/>
              </a:rPr>
              <a:t>--&gt;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4937" y="2842141"/>
            <a:ext cx="3621504" cy="14325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Century Schoolbook" panose="02040604050505020304" pitchFamily="18" charset="0"/>
              </a:rPr>
              <a:t>&lt;!--</a:t>
            </a:r>
            <a:r>
              <a:rPr lang="ko-KR" altLang="en-US" dirty="0">
                <a:latin typeface="Century Schoolbook" panose="02040604050505020304" pitchFamily="18" charset="0"/>
              </a:rPr>
              <a:t>여기에 주석을 표시합니다</a:t>
            </a:r>
            <a:r>
              <a:rPr lang="en-US" altLang="ko-KR" dirty="0">
                <a:latin typeface="Century Schoolbook" panose="02040604050505020304" pitchFamily="18" charset="0"/>
              </a:rPr>
              <a:t>. --&gt;</a:t>
            </a:r>
            <a:endParaRPr lang="ko-KR" altLang="en-US" dirty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>
                <a:latin typeface="Century Schoolbook" panose="02040604050505020304" pitchFamily="18" charset="0"/>
              </a:rPr>
              <a:t>&lt;!</a:t>
            </a:r>
            <a:r>
              <a:rPr lang="en-US" altLang="ko-KR" dirty="0" err="1">
                <a:latin typeface="Century Schoolbook" panose="02040604050505020304" pitchFamily="18" charset="0"/>
              </a:rPr>
              <a:t>DOCTYPE</a:t>
            </a:r>
            <a:r>
              <a:rPr lang="ko-KR" altLang="en-US" dirty="0">
                <a:latin typeface="Century Schoolbook" panose="02040604050505020304" pitchFamily="18" charset="0"/>
              </a:rPr>
              <a:t> </a:t>
            </a:r>
            <a:r>
              <a:rPr lang="en-US" altLang="ko-KR" dirty="0">
                <a:latin typeface="Century Schoolbook" panose="02040604050505020304" pitchFamily="18" charset="0"/>
              </a:rPr>
              <a:t>html&gt;</a:t>
            </a:r>
            <a:endParaRPr lang="ko-KR" altLang="en-US" dirty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>
                <a:latin typeface="Century Schoolbook" panose="02040604050505020304" pitchFamily="18" charset="0"/>
              </a:rPr>
              <a:t>&lt;html&gt;</a:t>
            </a:r>
            <a:endParaRPr lang="ko-KR" altLang="en-US" dirty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>
                <a:latin typeface="Century Schoolbook" panose="02040604050505020304" pitchFamily="18" charset="0"/>
              </a:rPr>
              <a:t>...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4852988" y="2442091"/>
            <a:ext cx="642936" cy="400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모서리가 둥근 직사각형 6"/>
          <p:cNvSpPr/>
          <p:nvPr/>
        </p:nvSpPr>
        <p:spPr bwMode="auto">
          <a:xfrm>
            <a:off x="1281112" y="2842141"/>
            <a:ext cx="3745329" cy="3619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5924" y="21526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rgbClr val="FF0000"/>
                </a:solidFill>
                <a:latin typeface="+mn-ea"/>
              </a:rPr>
              <a:t>코드를 설명하는 글</a:t>
            </a:r>
          </a:p>
        </p:txBody>
      </p:sp>
    </p:spTree>
    <p:extLst>
      <p:ext uri="{BB962C8B-B14F-4D97-AF65-F5344CB8AC3E}">
        <p14:creationId xmlns:p14="http://schemas.microsoft.com/office/powerpoint/2010/main" val="31247686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&gt; </a:t>
            </a:r>
            <a:r>
              <a:rPr lang="ko-KR" altLang="en-US" dirty="0"/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웹페이지에</a:t>
            </a:r>
            <a:r>
              <a:rPr lang="ko-KR" altLang="en-US" dirty="0"/>
              <a:t> 사용된 </a:t>
            </a:r>
            <a:r>
              <a:rPr lang="en-US" altLang="ko-KR" dirty="0"/>
              <a:t>HTML</a:t>
            </a:r>
            <a:r>
              <a:rPr lang="ko-KR" altLang="en-US" dirty="0"/>
              <a:t>의 종류와 버전을 지정</a:t>
            </a:r>
          </a:p>
          <a:p>
            <a:endParaRPr lang="ko-KR" altLang="en-US" dirty="0"/>
          </a:p>
        </p:txBody>
      </p:sp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6" y="2124075"/>
            <a:ext cx="8115300" cy="298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97986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맛보기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2475" y="1308099"/>
            <a:ext cx="8143875" cy="448627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Web Programming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Welcome to the Web Programming!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coffee.gif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언제든지 오셔서 질문이 있으시면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올려주세요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!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여러분을 환영합니다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내용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HTML5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Javascript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jQuery, SQL,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JSP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...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721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WWW(World Wide Web): </a:t>
            </a:r>
            <a:r>
              <a:rPr lang="ko-KR" altLang="en-US" dirty="0"/>
              <a:t>세계를 뒤덮는 거미줄</a:t>
            </a:r>
            <a:endParaRPr lang="en-US" altLang="ko-KR" dirty="0"/>
          </a:p>
          <a:p>
            <a:r>
              <a:rPr lang="ko-KR" altLang="en-US" dirty="0"/>
              <a:t>초기 인터넷에서는 텔넷</a:t>
            </a:r>
            <a:r>
              <a:rPr lang="en-US" altLang="ko-KR" dirty="0"/>
              <a:t>, FTP, </a:t>
            </a:r>
            <a:r>
              <a:rPr lang="ko-KR" altLang="en-US" dirty="0">
                <a:hlinkClick r:id="rId2"/>
              </a:rPr>
              <a:t>전자 메일</a:t>
            </a:r>
            <a:r>
              <a:rPr lang="en-US" altLang="ko-KR" dirty="0"/>
              <a:t>, </a:t>
            </a:r>
            <a:r>
              <a:rPr lang="ko-KR" altLang="en-US" dirty="0">
                <a:hlinkClick r:id="rId3"/>
              </a:rPr>
              <a:t>유즈넷</a:t>
            </a:r>
            <a:r>
              <a:rPr lang="ko-KR" altLang="en-US" dirty="0"/>
              <a:t> 등의</a:t>
            </a:r>
            <a:r>
              <a:rPr lang="en-US" altLang="ko-KR" dirty="0"/>
              <a:t> </a:t>
            </a:r>
            <a:r>
              <a:rPr lang="ko-KR" altLang="en-US" dirty="0"/>
              <a:t>문자 위주 서비스</a:t>
            </a:r>
            <a:endParaRPr lang="en-US" altLang="ko-KR" dirty="0"/>
          </a:p>
          <a:p>
            <a:r>
              <a:rPr lang="en-US" altLang="ko-KR" dirty="0"/>
              <a:t>WWW</a:t>
            </a:r>
            <a:r>
              <a:rPr lang="ko-KR" altLang="en-US" dirty="0"/>
              <a:t>은 인터넷을 사용하기 쉽도록 하이퍼텍스트와 그림을 통하여 모든 서비스를 이용할 수 있도록 만든 것</a:t>
            </a:r>
          </a:p>
          <a:p>
            <a:endParaRPr lang="ko-KR" altLang="en-US" dirty="0"/>
          </a:p>
        </p:txBody>
      </p:sp>
      <p:pic>
        <p:nvPicPr>
          <p:cNvPr id="406531" name="_x181212336" descr="EMB000019e4b8c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3505200"/>
            <a:ext cx="2660650" cy="245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172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</a:t>
            </a:r>
            <a:r>
              <a:rPr lang="ko-KR" altLang="en-US" dirty="0"/>
              <a:t>의 </a:t>
            </a:r>
            <a:r>
              <a:rPr lang="ko-KR" altLang="en-US" dirty="0" err="1"/>
              <a:t>동작원리</a:t>
            </a:r>
            <a:endParaRPr lang="ko-KR" altLang="en-US" dirty="0"/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1690688"/>
            <a:ext cx="65055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339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클라이언트와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가지의 기본 프로토콜</a:t>
            </a:r>
            <a:endParaRPr lang="en-US" altLang="ko-KR" dirty="0"/>
          </a:p>
          <a:p>
            <a:pPr lvl="1"/>
            <a:r>
              <a:rPr lang="ko-KR" altLang="en-US" dirty="0"/>
              <a:t>특정한 파일을 요청하는 </a:t>
            </a:r>
            <a:r>
              <a:rPr lang="en-US" altLang="ko-KR" dirty="0"/>
              <a:t>HTTP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</a:p>
          <a:p>
            <a:pPr lvl="1"/>
            <a:r>
              <a:rPr lang="ko-KR" altLang="en-US" dirty="0"/>
              <a:t>찾은 파일을 돌려주는 </a:t>
            </a:r>
            <a:r>
              <a:rPr lang="en-US" altLang="ko-KR" dirty="0"/>
              <a:t>HTTP Response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724150"/>
            <a:ext cx="7500937" cy="268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8015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HTML(Hyper Text Markup Language)</a:t>
            </a:r>
            <a:r>
              <a:rPr lang="ko-KR" altLang="en-US" dirty="0"/>
              <a:t>은 웹 페이지를 기술하기 위한 </a:t>
            </a:r>
            <a:r>
              <a:rPr lang="ko-KR" altLang="en-US" dirty="0" err="1"/>
              <a:t>마크업</a:t>
            </a:r>
            <a:r>
              <a:rPr lang="en-US" altLang="ko-KR" dirty="0"/>
              <a:t>(markup) 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 err="1"/>
              <a:t>마크업</a:t>
            </a:r>
            <a:r>
              <a:rPr lang="ko-KR" altLang="en-US" dirty="0"/>
              <a:t> 언어는 텍스트에 태그를 붙여서 텍스트가 문서의 어디에 해당하는지를 기술한 것</a:t>
            </a:r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895600"/>
            <a:ext cx="6638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572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읽어서 눈에 보이는 웹 페이지를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09812"/>
            <a:ext cx="78867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62BD25-3389-420C-AC19-5A4B821E811C}"/>
              </a:ext>
            </a:extLst>
          </p:cNvPr>
          <p:cNvSpPr txBox="1"/>
          <p:nvPr/>
        </p:nvSpPr>
        <p:spPr>
          <a:xfrm>
            <a:off x="1223803" y="5486400"/>
            <a:ext cx="7167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이 수업의 목표 </a:t>
            </a:r>
            <a:r>
              <a:rPr lang="en-US" altLang="ko-KR" b="1" dirty="0">
                <a:solidFill>
                  <a:srgbClr val="0000FF"/>
                </a:solidFill>
              </a:rPr>
              <a:t>: </a:t>
            </a:r>
            <a:r>
              <a:rPr lang="ko-KR" altLang="en-US" b="1" dirty="0">
                <a:solidFill>
                  <a:srgbClr val="0000FF"/>
                </a:solidFill>
              </a:rPr>
              <a:t>클라이언트의 브라우저를 통해서 보이는 웹페이지를 </a:t>
            </a:r>
            <a:endParaRPr lang="en-US" altLang="ko-KR" b="1" dirty="0">
              <a:solidFill>
                <a:srgbClr val="0000FF"/>
              </a:solidFill>
            </a:endParaRPr>
          </a:p>
          <a:p>
            <a:r>
              <a:rPr lang="en-US" altLang="ko-KR" b="1" dirty="0">
                <a:solidFill>
                  <a:srgbClr val="0000FF"/>
                </a:solidFill>
              </a:rPr>
              <a:t>HTML, CSS, JS(90=&gt;40) </a:t>
            </a:r>
            <a:r>
              <a:rPr lang="ko-KR" altLang="en-US" b="1" dirty="0">
                <a:solidFill>
                  <a:srgbClr val="0000FF"/>
                </a:solidFill>
              </a:rPr>
              <a:t>를 이용하여 제작하는 방법을 학습</a:t>
            </a:r>
          </a:p>
        </p:txBody>
      </p:sp>
    </p:spTree>
    <p:extLst>
      <p:ext uri="{BB962C8B-B14F-4D97-AF65-F5344CB8AC3E}">
        <p14:creationId xmlns:p14="http://schemas.microsoft.com/office/powerpoint/2010/main" val="4943694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의 역사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</a:t>
            </a:r>
            <a:r>
              <a:rPr lang="ko-KR" altLang="en-US" dirty="0" err="1"/>
              <a:t>버너스리</a:t>
            </a:r>
            <a:r>
              <a:rPr lang="en-US" altLang="ko-KR" dirty="0"/>
              <a:t>(Tim Berners-Lee)</a:t>
            </a:r>
            <a:r>
              <a:rPr lang="ko-KR" altLang="en-US" dirty="0"/>
              <a:t>에 의하여 개발</a:t>
            </a:r>
            <a:endParaRPr lang="en-US" altLang="ko-KR" dirty="0"/>
          </a:p>
          <a:p>
            <a:r>
              <a:rPr lang="ko-KR" altLang="ko-KR" dirty="0"/>
              <a:t>1989년 </a:t>
            </a:r>
            <a:r>
              <a:rPr lang="ko-KR" altLang="en-US" dirty="0"/>
              <a:t>팀 </a:t>
            </a:r>
            <a:r>
              <a:rPr lang="ko-KR" altLang="en-US" dirty="0" err="1"/>
              <a:t>버너스리는</a:t>
            </a:r>
            <a:r>
              <a:rPr lang="ko-KR" altLang="en-US" dirty="0"/>
              <a:t> </a:t>
            </a:r>
            <a:r>
              <a:rPr lang="en-US" altLang="ko-KR" dirty="0"/>
              <a:t>CERN</a:t>
            </a:r>
            <a:r>
              <a:rPr lang="ko-KR" altLang="en-US" dirty="0"/>
              <a:t>의 연구자들이 문서를 공유할 수 있는 </a:t>
            </a:r>
            <a:r>
              <a:rPr lang="ko-KR" altLang="ko-KR" dirty="0"/>
              <a:t>월드 </a:t>
            </a:r>
            <a:r>
              <a:rPr lang="ko-KR" altLang="ko-KR" dirty="0" err="1"/>
              <a:t>와이드</a:t>
            </a:r>
            <a:r>
              <a:rPr lang="ko-KR" altLang="ko-KR" dirty="0"/>
              <a:t> 웹의 하이퍼텍스트 시스템을 고안하여 개발했다. </a:t>
            </a:r>
            <a:endParaRPr lang="en-US" altLang="ko-KR" dirty="0"/>
          </a:p>
          <a:p>
            <a:r>
              <a:rPr lang="ko-KR" altLang="ko-KR" dirty="0"/>
              <a:t>1990년 최초의 하이퍼텍스트 브라우저와 편집기를 개발</a:t>
            </a:r>
            <a:endParaRPr lang="en-US" altLang="ko-KR" dirty="0"/>
          </a:p>
          <a:p>
            <a:r>
              <a:rPr lang="ko-KR" altLang="ko-KR" b="1" dirty="0"/>
              <a:t>인터넷의 아버지</a:t>
            </a:r>
            <a:endParaRPr lang="en-US" altLang="ko-KR" b="1" dirty="0"/>
          </a:p>
          <a:p>
            <a:r>
              <a:rPr lang="ko-KR" altLang="ko-KR" dirty="0"/>
              <a:t>URL, HTTP, HTML 최초 설계</a:t>
            </a:r>
            <a:endParaRPr lang="en-US" altLang="ko-KR" dirty="0"/>
          </a:p>
          <a:p>
            <a:r>
              <a:rPr lang="ko-KR" altLang="en-US" dirty="0"/>
              <a:t>차</a:t>
            </a:r>
            <a:r>
              <a:rPr lang="ko-KR" altLang="ko-KR" dirty="0"/>
              <a:t>세대 웹 기술인 </a:t>
            </a:r>
            <a:r>
              <a:rPr lang="ko-KR" altLang="ko-KR" dirty="0" err="1"/>
              <a:t>시맨틱</a:t>
            </a:r>
            <a:r>
              <a:rPr lang="ko-KR" altLang="ko-KR" dirty="0"/>
              <a:t> 웹 기술의 표준화</a:t>
            </a:r>
            <a:r>
              <a:rPr lang="en-US" altLang="ko-KR" dirty="0"/>
              <a:t> </a:t>
            </a:r>
            <a:r>
              <a:rPr lang="ko-KR" altLang="en-US" dirty="0"/>
              <a:t>작업 중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11652" name="Picture 4" descr="http://upload.wikimedia.org/wikipedia/commons/thumb/8/83/Tim_Berners-Lee-Knight-crop.jpg/220px-Tim_Berners-Lee-Knight-cro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024312"/>
            <a:ext cx="20955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405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943</Words>
  <Application>Microsoft Office PowerPoint</Application>
  <PresentationFormat>화면 슬라이드 쇼(4:3)</PresentationFormat>
  <Paragraphs>160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Open Sans</vt:lpstr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수업유의사항 </vt:lpstr>
      <vt:lpstr>인터넷</vt:lpstr>
      <vt:lpstr>WWW </vt:lpstr>
      <vt:lpstr>WWW의 동작원리</vt:lpstr>
      <vt:lpstr>클라이언트와 서버</vt:lpstr>
      <vt:lpstr>HTML</vt:lpstr>
      <vt:lpstr>웹브라우저</vt:lpstr>
      <vt:lpstr>HTML의 역사 </vt:lpstr>
      <vt:lpstr>W3C</vt:lpstr>
      <vt:lpstr>HTML 버전 </vt:lpstr>
      <vt:lpstr>HTML 버전 </vt:lpstr>
      <vt:lpstr>HTML5</vt:lpstr>
      <vt:lpstr>HTML5 현황 </vt:lpstr>
      <vt:lpstr>HTML5+CSS3+Javascript</vt:lpstr>
      <vt:lpstr>멀티미디어 지원</vt:lpstr>
      <vt:lpstr>HTML5의 신기능 </vt:lpstr>
      <vt:lpstr>웹브라우저</vt:lpstr>
      <vt:lpstr>HTML5 지원 여부</vt:lpstr>
      <vt:lpstr>HTML 편집기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VS code 다운받아 사용하기 </vt:lpstr>
      <vt:lpstr>VS Code</vt:lpstr>
      <vt:lpstr>VS Code</vt:lpstr>
      <vt:lpstr>HTML 문서의 기본 구조</vt:lpstr>
      <vt:lpstr>요소(element)</vt:lpstr>
      <vt:lpstr>속성</vt:lpstr>
      <vt:lpstr>HTML 주석 </vt:lpstr>
      <vt:lpstr>&lt;!DOCTYPE&gt; 선언</vt:lpstr>
      <vt:lpstr>HTML 맛보기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marcuspaik@hanmail.net</cp:lastModifiedBy>
  <cp:revision>175</cp:revision>
  <dcterms:created xsi:type="dcterms:W3CDTF">2007-06-29T06:43:39Z</dcterms:created>
  <dcterms:modified xsi:type="dcterms:W3CDTF">2021-03-23T10:47:11Z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