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2" r:id="rId2"/>
    <p:sldId id="267" r:id="rId3"/>
    <p:sldId id="277" r:id="rId4"/>
    <p:sldId id="292" r:id="rId5"/>
    <p:sldId id="268" r:id="rId6"/>
    <p:sldId id="291" r:id="rId7"/>
    <p:sldId id="283" r:id="rId8"/>
    <p:sldId id="278" r:id="rId9"/>
    <p:sldId id="286" r:id="rId10"/>
    <p:sldId id="293" r:id="rId11"/>
    <p:sldId id="288" r:id="rId12"/>
    <p:sldId id="294" r:id="rId13"/>
    <p:sldId id="276" r:id="rId14"/>
    <p:sldId id="279" r:id="rId15"/>
    <p:sldId id="281" r:id="rId16"/>
    <p:sldId id="280" r:id="rId17"/>
    <p:sldId id="284" r:id="rId18"/>
    <p:sldId id="272" r:id="rId19"/>
    <p:sldId id="289" r:id="rId20"/>
    <p:sldId id="287" r:id="rId21"/>
    <p:sldId id="275" r:id="rId22"/>
    <p:sldId id="290" r:id="rId23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5"/>
    </p:embeddedFont>
    <p:embeddedFont>
      <p:font typeface="나눔스퀘어라운드 ExtraBold" panose="020B0600000101010101" pitchFamily="50" charset="-127"/>
      <p:bold r:id="rId26"/>
    </p:embeddedFont>
    <p:embeddedFont>
      <p:font typeface="나눔스퀘어라운드 Light" panose="020B0600000101010101" pitchFamily="50" charset="-127"/>
      <p:regular r:id="rId27"/>
    </p:embeddedFont>
    <p:embeddedFont>
      <p:font typeface="동그라미재단B" panose="02020603020101020101" pitchFamily="18" charset="-127"/>
      <p:regular r:id="rId28"/>
    </p:embeddedFont>
    <p:embeddedFont>
      <p:font typeface="동그라미재단M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0DDBC-3703-4EE6-9A23-E8918120C7AA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B39D-2727-4D03-A374-16BE67C1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시장 및 유사 제품 현황</a:t>
            </a:r>
          </a:p>
          <a:p>
            <a:r>
              <a:rPr lang="ko-KR" altLang="en-US" dirty="0"/>
              <a:t>그래프 있으면 가져오기</a:t>
            </a:r>
          </a:p>
          <a:p>
            <a:r>
              <a:rPr lang="ko-KR" altLang="en-US" dirty="0"/>
              <a:t>배민</a:t>
            </a:r>
            <a:r>
              <a:rPr lang="en-US" altLang="ko-KR" dirty="0"/>
              <a:t>, </a:t>
            </a:r>
            <a:r>
              <a:rPr lang="ko-KR" altLang="en-US" dirty="0"/>
              <a:t>요기요 로고 다운</a:t>
            </a:r>
          </a:p>
          <a:p>
            <a:r>
              <a:rPr lang="ko-KR" altLang="en-US" dirty="0"/>
              <a:t>키오스크 사용하는 공차</a:t>
            </a:r>
            <a:r>
              <a:rPr lang="en-US" altLang="ko-KR" dirty="0"/>
              <a:t>, </a:t>
            </a:r>
            <a:r>
              <a:rPr lang="ko-KR" altLang="en-US" dirty="0"/>
              <a:t>롯데리아</a:t>
            </a:r>
            <a:r>
              <a:rPr lang="en-US" altLang="ko-KR" dirty="0"/>
              <a:t>, </a:t>
            </a:r>
            <a:r>
              <a:rPr lang="ko-KR" altLang="en-US" dirty="0" err="1"/>
              <a:t>솔마루</a:t>
            </a:r>
            <a:r>
              <a:rPr lang="ko-KR" altLang="en-US" dirty="0"/>
              <a:t> 이미지 가져오기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기대 효과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활용 방안</a:t>
            </a:r>
          </a:p>
          <a:p>
            <a:endParaRPr lang="ko-KR" altLang="en-US" dirty="0"/>
          </a:p>
          <a:p>
            <a:r>
              <a:rPr lang="ko-KR" altLang="en-US" dirty="0"/>
              <a:t>위의 내용은 프로젝트 기획서 문서를 활용할 것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색 선정 이유 </a:t>
            </a:r>
            <a:r>
              <a:rPr lang="en-US" altLang="ko-KR" dirty="0"/>
              <a:t>: </a:t>
            </a:r>
            <a:r>
              <a:rPr lang="ko-KR" altLang="en-US" dirty="0"/>
              <a:t>낭비를 줄이자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환경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내용</a:t>
            </a:r>
          </a:p>
          <a:p>
            <a:r>
              <a:rPr lang="en-US" altLang="ko-KR" dirty="0"/>
              <a:t>ERD</a:t>
            </a:r>
          </a:p>
          <a:p>
            <a:r>
              <a:rPr lang="ko-KR" altLang="en-US" dirty="0"/>
              <a:t>기능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시현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5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주문하기</a:t>
            </a:r>
            <a:r>
              <a:rPr lang="en-US" altLang="ko-KR" dirty="0"/>
              <a:t>/</a:t>
            </a:r>
            <a:r>
              <a:rPr lang="ko-KR" altLang="en-US" dirty="0"/>
              <a:t>주문조회</a:t>
            </a:r>
            <a:r>
              <a:rPr lang="en-US" altLang="ko-KR" dirty="0"/>
              <a:t>/</a:t>
            </a:r>
            <a:r>
              <a:rPr lang="ko-KR" altLang="en-US" dirty="0"/>
              <a:t>공지사항메시지확인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6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주문목록조회</a:t>
            </a:r>
            <a:r>
              <a:rPr lang="en-US" altLang="ko-KR" dirty="0"/>
              <a:t>/</a:t>
            </a:r>
            <a:r>
              <a:rPr lang="ko-KR" altLang="en-US" dirty="0"/>
              <a:t>매장의 메뉴관리</a:t>
            </a:r>
            <a:r>
              <a:rPr lang="en-US" altLang="ko-KR" dirty="0"/>
              <a:t>/</a:t>
            </a:r>
            <a:r>
              <a:rPr lang="ko-KR" altLang="en-US" dirty="0"/>
              <a:t>공지사항 메시지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주문하기</a:t>
            </a:r>
            <a:r>
              <a:rPr lang="en-US" altLang="ko-KR" dirty="0"/>
              <a:t>/</a:t>
            </a:r>
            <a:r>
              <a:rPr lang="ko-KR" altLang="en-US" dirty="0"/>
              <a:t>주문조회</a:t>
            </a:r>
            <a:r>
              <a:rPr lang="en-US" altLang="ko-KR" dirty="0"/>
              <a:t>/</a:t>
            </a:r>
            <a:r>
              <a:rPr lang="ko-KR" altLang="en-US" dirty="0"/>
              <a:t>공지사항메시지확인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8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3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매장 도착 전 스마트 기기를 통해 주문 가능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불필요한 대기시간 최소화 가능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식사시간 효율적 사용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앱을 주문 뿐만 아니라 음식 정보 또한 제공 가능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거동이 불편하거나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키오스크를 사용하기에 무리가 있는 고객들 또한 앱을 통해 편리하게 음식 주문 가능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앱을 이용한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솔마루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관계자와의 커뮤니케이션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모바일 영수증을 발행함으로써 종이 영수증 사용을 줄일 수 있음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▪ 조선대학교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솔마루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다양한 기관의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푸드코드에서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32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저희 시스템의 활용방안과 기대효과에 대해서 이야기하겠습니다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2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93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4777-CB65-4D2F-A2AB-AF9DE94075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6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57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4777-CB65-4D2F-A2AB-AF9DE94075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577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QNA</a:t>
            </a:r>
            <a:r>
              <a:rPr lang="ko-KR" altLang="en-US" dirty="0"/>
              <a:t>를 받겠습니다</a:t>
            </a:r>
            <a:r>
              <a:rPr lang="en-US" altLang="ko-KR" dirty="0"/>
              <a:t>. </a:t>
            </a:r>
            <a:r>
              <a:rPr lang="ko-KR" altLang="en-US" dirty="0"/>
              <a:t>궁금한 점은 질문해주세요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35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팀의 발표를 들어주셔서 감사합니다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이상으로 다같이 </a:t>
            </a:r>
            <a:r>
              <a:rPr lang="ko-KR" altLang="en-US" baseline="0" dirty="0" err="1"/>
              <a:t>솔로조의</a:t>
            </a:r>
            <a:r>
              <a:rPr lang="ko-KR" altLang="en-US" baseline="0" dirty="0"/>
              <a:t> 발표를 마치겠습니다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시장 및 유사 제품 현황</a:t>
            </a:r>
          </a:p>
          <a:p>
            <a:r>
              <a:rPr lang="ko-KR" altLang="en-US" dirty="0"/>
              <a:t>그래프 있으면 가져오기</a:t>
            </a:r>
          </a:p>
          <a:p>
            <a:r>
              <a:rPr lang="ko-KR" altLang="en-US" dirty="0"/>
              <a:t>배민</a:t>
            </a:r>
            <a:r>
              <a:rPr lang="en-US" altLang="ko-KR" dirty="0"/>
              <a:t>, </a:t>
            </a:r>
            <a:r>
              <a:rPr lang="ko-KR" altLang="en-US" dirty="0"/>
              <a:t>요기요 로고 다운</a:t>
            </a:r>
          </a:p>
          <a:p>
            <a:r>
              <a:rPr lang="ko-KR" altLang="en-US" dirty="0"/>
              <a:t>키오스크 사용하는 공차</a:t>
            </a:r>
            <a:r>
              <a:rPr lang="en-US" altLang="ko-KR" dirty="0"/>
              <a:t>, </a:t>
            </a:r>
            <a:r>
              <a:rPr lang="ko-KR" altLang="en-US" dirty="0"/>
              <a:t>롯데리아</a:t>
            </a:r>
            <a:r>
              <a:rPr lang="en-US" altLang="ko-KR" dirty="0"/>
              <a:t>, </a:t>
            </a:r>
            <a:r>
              <a:rPr lang="ko-KR" altLang="en-US" dirty="0" err="1"/>
              <a:t>솔마루</a:t>
            </a:r>
            <a:r>
              <a:rPr lang="ko-KR" altLang="en-US" dirty="0"/>
              <a:t> 이미지 가져오기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기대 효과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활용 방안</a:t>
            </a:r>
          </a:p>
          <a:p>
            <a:endParaRPr lang="ko-KR" altLang="en-US" dirty="0"/>
          </a:p>
          <a:p>
            <a:r>
              <a:rPr lang="ko-KR" altLang="en-US" dirty="0"/>
              <a:t>위의 내용은 프로젝트 기획서 문서를 활용할 것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색 선정 이유 </a:t>
            </a:r>
            <a:r>
              <a:rPr lang="en-US" altLang="ko-KR" dirty="0"/>
              <a:t>: </a:t>
            </a:r>
            <a:r>
              <a:rPr lang="ko-KR" altLang="en-US" dirty="0"/>
              <a:t>낭비를 줄이자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환경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내용</a:t>
            </a:r>
          </a:p>
          <a:p>
            <a:r>
              <a:rPr lang="en-US" altLang="ko-KR" dirty="0"/>
              <a:t>ERD</a:t>
            </a:r>
          </a:p>
          <a:p>
            <a:r>
              <a:rPr lang="ko-KR" altLang="en-US" dirty="0"/>
              <a:t>기능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시현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9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주문하기</a:t>
            </a:r>
            <a:r>
              <a:rPr lang="en-US" altLang="ko-KR" dirty="0"/>
              <a:t>/</a:t>
            </a:r>
            <a:r>
              <a:rPr lang="ko-KR" altLang="en-US" dirty="0"/>
              <a:t>주문조회</a:t>
            </a:r>
            <a:r>
              <a:rPr lang="en-US" altLang="ko-KR" dirty="0"/>
              <a:t>/</a:t>
            </a:r>
            <a:r>
              <a:rPr lang="ko-KR" altLang="en-US" dirty="0"/>
              <a:t>공지사항메시지확인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4777-CB65-4D2F-A2AB-AF9DE94075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4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에브리타임</a:t>
            </a:r>
            <a:r>
              <a:rPr lang="en-US" altLang="ko-KR" dirty="0"/>
              <a:t>(</a:t>
            </a:r>
            <a:r>
              <a:rPr lang="ko-KR" altLang="en-US" dirty="0"/>
              <a:t>학생 커뮤니티</a:t>
            </a:r>
            <a:r>
              <a:rPr lang="en-US" altLang="ko-KR" dirty="0"/>
              <a:t>)</a:t>
            </a:r>
            <a:r>
              <a:rPr lang="ko-KR" altLang="en-US" dirty="0"/>
              <a:t>에 올라온 </a:t>
            </a:r>
            <a:r>
              <a:rPr lang="ko-KR" altLang="en-US" dirty="0" err="1"/>
              <a:t>솔마루</a:t>
            </a:r>
            <a:r>
              <a:rPr lang="ko-KR" altLang="en-US" dirty="0"/>
              <a:t> 시스템 불평 내용을</a:t>
            </a:r>
            <a:r>
              <a:rPr lang="en-US" altLang="ko-KR" dirty="0"/>
              <a:t> </a:t>
            </a:r>
            <a:r>
              <a:rPr lang="ko-KR" altLang="en-US" dirty="0"/>
              <a:t>가져온 이유</a:t>
            </a:r>
            <a:endParaRPr lang="en-US" altLang="ko-KR" dirty="0"/>
          </a:p>
          <a:p>
            <a:r>
              <a:rPr lang="ko-KR" altLang="en-US" dirty="0"/>
              <a:t>문제점 간략히 강조해서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8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주문하기</a:t>
            </a:r>
            <a:r>
              <a:rPr lang="en-US" altLang="ko-KR" dirty="0"/>
              <a:t>/</a:t>
            </a:r>
            <a:r>
              <a:rPr lang="ko-KR" altLang="en-US" dirty="0"/>
              <a:t>주문조회</a:t>
            </a:r>
            <a:r>
              <a:rPr lang="en-US" altLang="ko-KR" dirty="0"/>
              <a:t>/</a:t>
            </a:r>
            <a:r>
              <a:rPr lang="ko-KR" altLang="en-US" dirty="0"/>
              <a:t>공지사항메시지확인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4777-CB65-4D2F-A2AB-AF9DE940751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3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시장 및 유사 제품 현황</a:t>
            </a:r>
          </a:p>
          <a:p>
            <a:r>
              <a:rPr lang="ko-KR" altLang="en-US" dirty="0"/>
              <a:t>그래프 있으면 가져오기</a:t>
            </a:r>
          </a:p>
          <a:p>
            <a:r>
              <a:rPr lang="ko-KR" altLang="en-US" dirty="0"/>
              <a:t>배민</a:t>
            </a:r>
            <a:r>
              <a:rPr lang="en-US" altLang="ko-KR" dirty="0"/>
              <a:t>, </a:t>
            </a:r>
            <a:r>
              <a:rPr lang="ko-KR" altLang="en-US" dirty="0"/>
              <a:t>요기요 로고 다운</a:t>
            </a:r>
          </a:p>
          <a:p>
            <a:r>
              <a:rPr lang="ko-KR" altLang="en-US" dirty="0"/>
              <a:t>키오스크 사용하는 공차</a:t>
            </a:r>
            <a:r>
              <a:rPr lang="en-US" altLang="ko-KR" dirty="0"/>
              <a:t>, </a:t>
            </a:r>
            <a:r>
              <a:rPr lang="ko-KR" altLang="en-US" dirty="0"/>
              <a:t>롯데리아</a:t>
            </a:r>
            <a:r>
              <a:rPr lang="en-US" altLang="ko-KR" dirty="0"/>
              <a:t>, </a:t>
            </a:r>
            <a:r>
              <a:rPr lang="ko-KR" altLang="en-US" dirty="0" err="1"/>
              <a:t>솔마루</a:t>
            </a:r>
            <a:r>
              <a:rPr lang="ko-KR" altLang="en-US" dirty="0"/>
              <a:t> 이미지 가져오기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기대 효과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활용 방안</a:t>
            </a:r>
          </a:p>
          <a:p>
            <a:endParaRPr lang="ko-KR" altLang="en-US" dirty="0"/>
          </a:p>
          <a:p>
            <a:r>
              <a:rPr lang="ko-KR" altLang="en-US" dirty="0"/>
              <a:t>위의 내용은 프로젝트 기획서 문서를 활용할 것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색 선정 이유 </a:t>
            </a:r>
            <a:r>
              <a:rPr lang="en-US" altLang="ko-KR" dirty="0"/>
              <a:t>: </a:t>
            </a:r>
            <a:r>
              <a:rPr lang="ko-KR" altLang="en-US" dirty="0"/>
              <a:t>낭비를 줄이자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환경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개발 내용</a:t>
            </a:r>
          </a:p>
          <a:p>
            <a:r>
              <a:rPr lang="en-US" altLang="ko-KR" dirty="0"/>
              <a:t>ERD</a:t>
            </a:r>
          </a:p>
          <a:p>
            <a:r>
              <a:rPr lang="ko-KR" altLang="en-US" dirty="0"/>
              <a:t>기능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시현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8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주문하기</a:t>
            </a:r>
            <a:r>
              <a:rPr lang="en-US" altLang="ko-KR" dirty="0"/>
              <a:t>/</a:t>
            </a:r>
            <a:r>
              <a:rPr lang="ko-KR" altLang="en-US" dirty="0"/>
              <a:t>주문조회</a:t>
            </a:r>
            <a:r>
              <a:rPr lang="en-US" altLang="ko-KR" dirty="0"/>
              <a:t>/</a:t>
            </a:r>
            <a:r>
              <a:rPr lang="ko-KR" altLang="en-US" dirty="0"/>
              <a:t>공지사항메시지확인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84777-CB65-4D2F-A2AB-AF9DE94075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D2876-49DC-4FEB-8B00-356617A8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D6EBC-10F7-4ACA-AB36-40DFA056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6D690-83FC-46BD-A028-AA9E8D2D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89103-50CB-4966-8E51-28137332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45E6-50A3-477E-AF4F-F4CC7E66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A7BB-6113-4AB2-93F4-E4CD7A5A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00841-2D50-4150-A3D1-CDDD5DA6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A589-716B-410F-BE8B-868D5EA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CB7AA-18C5-45B1-92D3-13A1B10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CD207-6D66-44CE-8D73-FE91AB44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1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761AB-4ED4-4E1E-8F26-DFBE8B04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CCEBF-CBE2-4BFB-8316-3E1F360F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3E20-C373-4B00-BD61-CF33118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A918E-E282-4F2A-A503-82A4BB0D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F5DD7-686D-4A0C-915E-217F2D7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11782-E3C8-44D8-8BC2-3BBA01F1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510B-69BE-4B51-A964-97A57A7E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5F11A-50E8-4356-81EB-09C67F56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1F7B8-D398-4722-A976-F29A21AF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37E00-47C7-4E3C-8F23-8E19EBC8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0290-DE0E-4A21-9816-A411555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8830-BAA6-4872-AD8D-CF35B93A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3BFE7-91BD-407A-8CF5-524CBD59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FAD12-0A61-461D-A5B3-09F276B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3A546-B698-4A51-B2C8-CB2361E4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CC4A-EA1C-4F3F-958C-59CD6002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FE1F2-12D3-41C8-8D1B-0B368B682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90E52-32DE-4E89-9C88-8A90A3A7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E699-C2F1-40C3-825A-38FE0ED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3FA36-211B-4AF5-A1FC-B14749D5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38E7E-0220-4175-B95D-13EB726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4F85-7BDC-4DB9-B302-7B64179D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61376-D2D8-40F9-A1B8-3981C009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24EEB-734B-4196-8A62-D112B7C8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BCF657-16ED-4F2D-8EB3-FD4DBF68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B2326-6A27-4051-96B2-BC1D70FDE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29E9A-668C-4813-AE88-82873685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EE6E40-2AF5-4816-A937-80D963E1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DE823-2D42-4034-BE41-409375B1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D590A-8496-4081-84EB-4C468005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0739D-8852-4F09-978E-0AEF20B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433E1-5F09-4E26-A654-4651DDE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75C42-8D49-4B0A-934D-A3316BA7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0B61C-8FA3-44B4-AAC1-1A4120DE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ED2AC-CBEF-4C0D-8382-EA7966AD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16225-3675-451B-B8E3-B242D5EC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069F-0CF2-4003-A4B2-6BF01CAE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83E5-1E3E-466D-8E70-B201651F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D204C-F201-432D-9AA8-73441075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5D137-CFE0-41EA-B98D-8FB1C8AA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67824-65A9-413C-873F-DA1C25D4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3D845-76C6-49F1-8F9C-1E3CE46E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7F82-1315-40A1-B00B-B5E74295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097D-952C-4220-B7F2-CF9196280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19A43-7F2B-40FF-AA26-9EA57716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BC4D4-EFB9-43D4-AF62-81E14C53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53BF1-34D9-4403-AA8A-8DFAC436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B825-CC27-4147-B826-DEFA4CE3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1B1D3B-5472-4501-85FC-459C6EB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505ED-D5D7-4AB5-B104-70F8C4331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31A0-041C-4549-BA0D-EBDC3324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A96F-0613-461E-B5CA-B34B8E588CE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4DFA-379B-4339-9FCD-20260A7E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C7352-A152-44E9-95F5-17D8AF58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2DBC-EBAD-4317-AEF1-5BD4C8FF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3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26A161C-7C37-434B-A113-864C3D86C87E}"/>
              </a:ext>
            </a:extLst>
          </p:cNvPr>
          <p:cNvSpPr/>
          <p:nvPr/>
        </p:nvSpPr>
        <p:spPr>
          <a:xfrm>
            <a:off x="2720097" y="1398357"/>
            <a:ext cx="7154489" cy="1921822"/>
          </a:xfrm>
          <a:prstGeom prst="roundRect">
            <a:avLst>
              <a:gd name="adj" fmla="val 5612"/>
            </a:avLst>
          </a:prstGeom>
          <a:solidFill>
            <a:srgbClr val="46732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F1ADE4-84F3-45C8-A308-EC02E193E430}"/>
              </a:ext>
            </a:extLst>
          </p:cNvPr>
          <p:cNvSpPr/>
          <p:nvPr/>
        </p:nvSpPr>
        <p:spPr>
          <a:xfrm>
            <a:off x="2616459" y="1623709"/>
            <a:ext cx="7055880" cy="117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err="1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솔마루</a:t>
            </a:r>
            <a:r>
              <a:rPr lang="ko-KR" altLang="en-US" sz="5400" b="1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 주문 시스템</a:t>
            </a:r>
            <a:endParaRPr lang="en-US" altLang="ko-KR" sz="5400" b="1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id="{5811F522-4872-4342-867A-6070B257116F}"/>
              </a:ext>
            </a:extLst>
          </p:cNvPr>
          <p:cNvSpPr/>
          <p:nvPr/>
        </p:nvSpPr>
        <p:spPr>
          <a:xfrm>
            <a:off x="7516657" y="5214258"/>
            <a:ext cx="4454025" cy="1450610"/>
          </a:xfrm>
          <a:prstGeom prst="roundRect">
            <a:avLst>
              <a:gd name="adj" fmla="val 5612"/>
            </a:avLst>
          </a:prstGeom>
          <a:solidFill>
            <a:srgbClr val="B97A57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78CCE5-39DE-4989-B965-299C312B31A0}"/>
              </a:ext>
            </a:extLst>
          </p:cNvPr>
          <p:cNvSpPr/>
          <p:nvPr/>
        </p:nvSpPr>
        <p:spPr>
          <a:xfrm>
            <a:off x="7681299" y="5277952"/>
            <a:ext cx="4164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팀 명 </a:t>
            </a:r>
            <a:r>
              <a:rPr lang="en-US" altLang="ko-KR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다같이 솔로</a:t>
            </a:r>
            <a:endParaRPr lang="en-US" altLang="ko-KR" sz="1600" b="1" kern="0" dirty="0">
              <a:ln w="3175">
                <a:noFill/>
              </a:ln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b="1" kern="0" dirty="0">
              <a:ln w="3175">
                <a:noFill/>
              </a:ln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팀 장 </a:t>
            </a:r>
            <a:r>
              <a:rPr lang="en-US" altLang="ko-KR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마서연</a:t>
            </a:r>
            <a:endParaRPr lang="en-US" altLang="ko-KR" sz="1600" b="1" kern="0" dirty="0">
              <a:ln w="3175">
                <a:noFill/>
              </a:ln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b="1" kern="0" dirty="0">
              <a:ln w="3175">
                <a:noFill/>
              </a:ln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팀 원 </a:t>
            </a:r>
            <a:r>
              <a:rPr lang="en-US" altLang="ko-KR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윤승환 김현진</a:t>
            </a:r>
            <a:r>
              <a:rPr lang="en-US" altLang="ko-KR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b="1" kern="0" dirty="0">
                <a:ln w="3175">
                  <a:noFill/>
                </a:ln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박민지</a:t>
            </a:r>
            <a:endParaRPr lang="en-US" altLang="ko-KR" sz="1600" b="1" kern="0" dirty="0">
              <a:ln w="3175">
                <a:noFill/>
              </a:ln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2C88214-F14C-4D66-BC1C-8F4AC3A3E012}"/>
              </a:ext>
            </a:extLst>
          </p:cNvPr>
          <p:cNvSpPr/>
          <p:nvPr/>
        </p:nvSpPr>
        <p:spPr>
          <a:xfrm>
            <a:off x="2522097" y="1200357"/>
            <a:ext cx="396000" cy="396000"/>
          </a:xfrm>
          <a:prstGeom prst="ellipse">
            <a:avLst/>
          </a:prstGeom>
          <a:solidFill>
            <a:srgbClr val="FF96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4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고객 기능 소개</a:t>
            </a:r>
            <a:endParaRPr lang="en-US" altLang="ko-KR" sz="4000" dirty="0">
              <a:solidFill>
                <a:srgbClr val="FFF324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24" name="모서리가 둥근 직사각형 65">
            <a:extLst>
              <a:ext uri="{FF2B5EF4-FFF2-40B4-BE49-F238E27FC236}">
                <a16:creationId xmlns:a16="http://schemas.microsoft.com/office/drawing/2014/main" id="{D9F5B6D3-7AD9-4CE8-8BEC-69FF898872BF}"/>
              </a:ext>
            </a:extLst>
          </p:cNvPr>
          <p:cNvSpPr/>
          <p:nvPr/>
        </p:nvSpPr>
        <p:spPr>
          <a:xfrm>
            <a:off x="7176728" y="2511569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25" name="모서리가 둥근 직사각형 65">
            <a:extLst>
              <a:ext uri="{FF2B5EF4-FFF2-40B4-BE49-F238E27FC236}">
                <a16:creationId xmlns:a16="http://schemas.microsoft.com/office/drawing/2014/main" id="{12853785-2462-4552-906B-589F3B4BF96D}"/>
              </a:ext>
            </a:extLst>
          </p:cNvPr>
          <p:cNvSpPr/>
          <p:nvPr/>
        </p:nvSpPr>
        <p:spPr>
          <a:xfrm>
            <a:off x="7177057" y="3609550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9" name="모서리가 둥근 직사각형 65">
            <a:extLst>
              <a:ext uri="{FF2B5EF4-FFF2-40B4-BE49-F238E27FC236}">
                <a16:creationId xmlns:a16="http://schemas.microsoft.com/office/drawing/2014/main" id="{AC21B1D5-B395-466C-A172-E04767DFBAAD}"/>
              </a:ext>
            </a:extLst>
          </p:cNvPr>
          <p:cNvSpPr/>
          <p:nvPr/>
        </p:nvSpPr>
        <p:spPr>
          <a:xfrm>
            <a:off x="274797" y="1201476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0" name="모서리가 둥근 직사각형 65">
            <a:extLst>
              <a:ext uri="{FF2B5EF4-FFF2-40B4-BE49-F238E27FC236}">
                <a16:creationId xmlns:a16="http://schemas.microsoft.com/office/drawing/2014/main" id="{0905D557-A778-424D-B0B0-B5DA42A8DD0A}"/>
              </a:ext>
            </a:extLst>
          </p:cNvPr>
          <p:cNvSpPr/>
          <p:nvPr/>
        </p:nvSpPr>
        <p:spPr>
          <a:xfrm>
            <a:off x="10146580" y="3613488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메뉴선택</a:t>
            </a:r>
          </a:p>
        </p:txBody>
      </p:sp>
      <p:sp>
        <p:nvSpPr>
          <p:cNvPr id="11" name="모서리가 둥근 직사각형 65">
            <a:extLst>
              <a:ext uri="{FF2B5EF4-FFF2-40B4-BE49-F238E27FC236}">
                <a16:creationId xmlns:a16="http://schemas.microsoft.com/office/drawing/2014/main" id="{D0740E3A-A636-4AEB-921F-1CA2F6F4295E}"/>
              </a:ext>
            </a:extLst>
          </p:cNvPr>
          <p:cNvSpPr/>
          <p:nvPr/>
        </p:nvSpPr>
        <p:spPr>
          <a:xfrm>
            <a:off x="10067791" y="2533044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가게 선택</a:t>
            </a:r>
          </a:p>
        </p:txBody>
      </p:sp>
      <p:sp>
        <p:nvSpPr>
          <p:cNvPr id="12" name="모서리가 둥근 직사각형 65">
            <a:extLst>
              <a:ext uri="{FF2B5EF4-FFF2-40B4-BE49-F238E27FC236}">
                <a16:creationId xmlns:a16="http://schemas.microsoft.com/office/drawing/2014/main" id="{9E920AED-D815-45FC-ABA2-CDE05C8DC8EA}"/>
              </a:ext>
            </a:extLst>
          </p:cNvPr>
          <p:cNvSpPr/>
          <p:nvPr/>
        </p:nvSpPr>
        <p:spPr>
          <a:xfrm>
            <a:off x="4300119" y="2468221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3" name="모서리가 둥근 직사각형 65">
            <a:extLst>
              <a:ext uri="{FF2B5EF4-FFF2-40B4-BE49-F238E27FC236}">
                <a16:creationId xmlns:a16="http://schemas.microsoft.com/office/drawing/2014/main" id="{BBE9FBD7-B889-4890-A9EB-6C4389D9FE5A}"/>
              </a:ext>
            </a:extLst>
          </p:cNvPr>
          <p:cNvSpPr/>
          <p:nvPr/>
        </p:nvSpPr>
        <p:spPr>
          <a:xfrm>
            <a:off x="7177056" y="4694000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14" name="모서리가 둥근 직사각형 65">
            <a:extLst>
              <a:ext uri="{FF2B5EF4-FFF2-40B4-BE49-F238E27FC236}">
                <a16:creationId xmlns:a16="http://schemas.microsoft.com/office/drawing/2014/main" id="{C6B6C419-FE49-4BFB-A373-FB2F30BA496A}"/>
              </a:ext>
            </a:extLst>
          </p:cNvPr>
          <p:cNvSpPr/>
          <p:nvPr/>
        </p:nvSpPr>
        <p:spPr>
          <a:xfrm>
            <a:off x="7177056" y="5778450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모서리가 둥근 직사각형 65">
            <a:extLst>
              <a:ext uri="{FF2B5EF4-FFF2-40B4-BE49-F238E27FC236}">
                <a16:creationId xmlns:a16="http://schemas.microsoft.com/office/drawing/2014/main" id="{F16E0DA6-110B-4E43-9027-6F7EB08507D5}"/>
              </a:ext>
            </a:extLst>
          </p:cNvPr>
          <p:cNvSpPr/>
          <p:nvPr/>
        </p:nvSpPr>
        <p:spPr>
          <a:xfrm>
            <a:off x="1832078" y="3558718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모서리가 둥근 직사각형 65">
            <a:extLst>
              <a:ext uri="{FF2B5EF4-FFF2-40B4-BE49-F238E27FC236}">
                <a16:creationId xmlns:a16="http://schemas.microsoft.com/office/drawing/2014/main" id="{EFB303DF-BA26-4B3D-A3F3-D350B2C41FAB}"/>
              </a:ext>
            </a:extLst>
          </p:cNvPr>
          <p:cNvSpPr/>
          <p:nvPr/>
        </p:nvSpPr>
        <p:spPr>
          <a:xfrm>
            <a:off x="1832078" y="4510274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계정 찾기</a:t>
            </a:r>
          </a:p>
        </p:txBody>
      </p:sp>
      <p:sp>
        <p:nvSpPr>
          <p:cNvPr id="17" name="모서리가 둥근 직사각형 65">
            <a:extLst>
              <a:ext uri="{FF2B5EF4-FFF2-40B4-BE49-F238E27FC236}">
                <a16:creationId xmlns:a16="http://schemas.microsoft.com/office/drawing/2014/main" id="{72F71CBE-D0F3-4554-9A60-970D778F8981}"/>
              </a:ext>
            </a:extLst>
          </p:cNvPr>
          <p:cNvSpPr/>
          <p:nvPr/>
        </p:nvSpPr>
        <p:spPr>
          <a:xfrm>
            <a:off x="10093445" y="4740269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>
                <a:solidFill>
                  <a:schemeClr val="tx1"/>
                </a:solidFill>
              </a:rPr>
              <a:t>수량선택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65">
            <a:extLst>
              <a:ext uri="{FF2B5EF4-FFF2-40B4-BE49-F238E27FC236}">
                <a16:creationId xmlns:a16="http://schemas.microsoft.com/office/drawing/2014/main" id="{E090B867-43A1-427A-8EBC-F11DC91C4681}"/>
              </a:ext>
            </a:extLst>
          </p:cNvPr>
          <p:cNvSpPr/>
          <p:nvPr/>
        </p:nvSpPr>
        <p:spPr>
          <a:xfrm>
            <a:off x="10146580" y="5912521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E393B6A-7FD5-4C57-93F8-2454B3EDC46A}"/>
              </a:ext>
            </a:extLst>
          </p:cNvPr>
          <p:cNvCxnSpPr>
            <a:cxnSpLocks/>
          </p:cNvCxnSpPr>
          <p:nvPr/>
        </p:nvCxnSpPr>
        <p:spPr>
          <a:xfrm>
            <a:off x="1005444" y="2618805"/>
            <a:ext cx="65389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0C3EA8-9426-40A5-A481-59B10E2BCEFD}"/>
              </a:ext>
            </a:extLst>
          </p:cNvPr>
          <p:cNvCxnSpPr>
            <a:cxnSpLocks/>
          </p:cNvCxnSpPr>
          <p:nvPr/>
        </p:nvCxnSpPr>
        <p:spPr>
          <a:xfrm>
            <a:off x="6013174" y="2660630"/>
            <a:ext cx="109873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F1B682-1372-43F5-A92D-74F994517DDE}"/>
              </a:ext>
            </a:extLst>
          </p:cNvPr>
          <p:cNvCxnSpPr>
            <a:cxnSpLocks/>
          </p:cNvCxnSpPr>
          <p:nvPr/>
        </p:nvCxnSpPr>
        <p:spPr>
          <a:xfrm>
            <a:off x="9298787" y="2702973"/>
            <a:ext cx="41118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88B7EC-C70D-4D34-9DCC-FD7F9940E077}"/>
              </a:ext>
            </a:extLst>
          </p:cNvPr>
          <p:cNvCxnSpPr>
            <a:cxnSpLocks/>
          </p:cNvCxnSpPr>
          <p:nvPr/>
        </p:nvCxnSpPr>
        <p:spPr>
          <a:xfrm>
            <a:off x="10933768" y="4048214"/>
            <a:ext cx="0" cy="4620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D14236E-BF45-4912-9E88-408170847DAE}"/>
              </a:ext>
            </a:extLst>
          </p:cNvPr>
          <p:cNvCxnSpPr>
            <a:cxnSpLocks/>
          </p:cNvCxnSpPr>
          <p:nvPr/>
        </p:nvCxnSpPr>
        <p:spPr>
          <a:xfrm>
            <a:off x="10933767" y="5209905"/>
            <a:ext cx="0" cy="4620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5ACC19-E6F4-4EB4-8D5D-362AE4C2FA05}"/>
              </a:ext>
            </a:extLst>
          </p:cNvPr>
          <p:cNvCxnSpPr>
            <a:cxnSpLocks/>
          </p:cNvCxnSpPr>
          <p:nvPr/>
        </p:nvCxnSpPr>
        <p:spPr>
          <a:xfrm>
            <a:off x="6677712" y="3772481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12BFD0-09BB-4D86-A272-F365137745A8}"/>
              </a:ext>
            </a:extLst>
          </p:cNvPr>
          <p:cNvCxnSpPr>
            <a:cxnSpLocks/>
          </p:cNvCxnSpPr>
          <p:nvPr/>
        </p:nvCxnSpPr>
        <p:spPr>
          <a:xfrm>
            <a:off x="6677712" y="4862331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63E4F5-D544-4E68-99EE-F25FA724D133}"/>
              </a:ext>
            </a:extLst>
          </p:cNvPr>
          <p:cNvCxnSpPr>
            <a:cxnSpLocks/>
          </p:cNvCxnSpPr>
          <p:nvPr/>
        </p:nvCxnSpPr>
        <p:spPr>
          <a:xfrm>
            <a:off x="6699468" y="5943488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8DC285-0141-45AC-93B7-C31C16EFC97F}"/>
              </a:ext>
            </a:extLst>
          </p:cNvPr>
          <p:cNvCxnSpPr/>
          <p:nvPr/>
        </p:nvCxnSpPr>
        <p:spPr>
          <a:xfrm>
            <a:off x="6699468" y="2660630"/>
            <a:ext cx="0" cy="328285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57C144F-837B-4948-9429-17F41B7A3240}"/>
              </a:ext>
            </a:extLst>
          </p:cNvPr>
          <p:cNvCxnSpPr>
            <a:cxnSpLocks/>
          </p:cNvCxnSpPr>
          <p:nvPr/>
        </p:nvCxnSpPr>
        <p:spPr>
          <a:xfrm>
            <a:off x="10939017" y="2933223"/>
            <a:ext cx="0" cy="4620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3D21691B-EDE8-42B9-954C-764654B76421}"/>
              </a:ext>
            </a:extLst>
          </p:cNvPr>
          <p:cNvSpPr/>
          <p:nvPr/>
        </p:nvSpPr>
        <p:spPr>
          <a:xfrm>
            <a:off x="1878797" y="2461123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6C4DDF9-88BE-48D5-8FE7-4742F09A02AF}"/>
              </a:ext>
            </a:extLst>
          </p:cNvPr>
          <p:cNvCxnSpPr>
            <a:cxnSpLocks/>
          </p:cNvCxnSpPr>
          <p:nvPr/>
        </p:nvCxnSpPr>
        <p:spPr>
          <a:xfrm>
            <a:off x="3809669" y="2629455"/>
            <a:ext cx="41118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F015D76-0704-41E5-8EBD-E7FF07BA2934}"/>
              </a:ext>
            </a:extLst>
          </p:cNvPr>
          <p:cNvCxnSpPr>
            <a:cxnSpLocks/>
          </p:cNvCxnSpPr>
          <p:nvPr/>
        </p:nvCxnSpPr>
        <p:spPr>
          <a:xfrm>
            <a:off x="1005444" y="3705358"/>
            <a:ext cx="65389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E40F1B0-EBD2-460C-BB56-37F368FCBD3C}"/>
              </a:ext>
            </a:extLst>
          </p:cNvPr>
          <p:cNvCxnSpPr>
            <a:cxnSpLocks/>
          </p:cNvCxnSpPr>
          <p:nvPr/>
        </p:nvCxnSpPr>
        <p:spPr>
          <a:xfrm>
            <a:off x="1005444" y="4693999"/>
            <a:ext cx="65389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F25914F-3A69-47DE-9521-8C14E3B5A1DF}"/>
              </a:ext>
            </a:extLst>
          </p:cNvPr>
          <p:cNvCxnSpPr>
            <a:cxnSpLocks/>
          </p:cNvCxnSpPr>
          <p:nvPr/>
        </p:nvCxnSpPr>
        <p:spPr>
          <a:xfrm>
            <a:off x="1005444" y="1508364"/>
            <a:ext cx="0" cy="31856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점주 기능 소개</a:t>
            </a:r>
            <a:endParaRPr lang="en-US" altLang="ko-KR" sz="4000" dirty="0">
              <a:solidFill>
                <a:srgbClr val="FFF324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B0E74D-B8A9-4BCE-8C0E-5BF078802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74" y="1975641"/>
            <a:ext cx="2438095" cy="2438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239D38-2145-4AEB-9428-219D3A81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1" y="1975641"/>
            <a:ext cx="2438096" cy="2438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116C2B-ACA2-40E4-ABCE-872CD3F3F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0" y="1975641"/>
            <a:ext cx="2438095" cy="2438095"/>
          </a:xfrm>
          <a:prstGeom prst="rect">
            <a:avLst/>
          </a:prstGeom>
        </p:spPr>
      </p:pic>
      <p:sp>
        <p:nvSpPr>
          <p:cNvPr id="6" name="모서리가 둥근 직사각형 65">
            <a:extLst>
              <a:ext uri="{FF2B5EF4-FFF2-40B4-BE49-F238E27FC236}">
                <a16:creationId xmlns:a16="http://schemas.microsoft.com/office/drawing/2014/main" id="{7EEF8EF9-40E7-4C92-AF95-5CF254CAECDC}"/>
              </a:ext>
            </a:extLst>
          </p:cNvPr>
          <p:cNvSpPr/>
          <p:nvPr/>
        </p:nvSpPr>
        <p:spPr>
          <a:xfrm>
            <a:off x="1065429" y="5106600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주문조회</a:t>
            </a:r>
          </a:p>
        </p:txBody>
      </p:sp>
      <p:sp>
        <p:nvSpPr>
          <p:cNvPr id="7" name="모서리가 둥근 직사각형 65">
            <a:extLst>
              <a:ext uri="{FF2B5EF4-FFF2-40B4-BE49-F238E27FC236}">
                <a16:creationId xmlns:a16="http://schemas.microsoft.com/office/drawing/2014/main" id="{25E1062D-2213-4A2D-84DB-994E965626E6}"/>
              </a:ext>
            </a:extLst>
          </p:cNvPr>
          <p:cNvSpPr/>
          <p:nvPr/>
        </p:nvSpPr>
        <p:spPr>
          <a:xfrm>
            <a:off x="4876951" y="5106600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메뉴관리</a:t>
            </a:r>
          </a:p>
        </p:txBody>
      </p:sp>
      <p:sp>
        <p:nvSpPr>
          <p:cNvPr id="9" name="모서리가 둥근 직사각형 65">
            <a:extLst>
              <a:ext uri="{FF2B5EF4-FFF2-40B4-BE49-F238E27FC236}">
                <a16:creationId xmlns:a16="http://schemas.microsoft.com/office/drawing/2014/main" id="{9934685E-F687-4894-9AA0-6E5FD3DDC480}"/>
              </a:ext>
            </a:extLst>
          </p:cNvPr>
          <p:cNvSpPr/>
          <p:nvPr/>
        </p:nvSpPr>
        <p:spPr>
          <a:xfrm>
            <a:off x="8688473" y="5106600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메시지작성</a:t>
            </a:r>
          </a:p>
        </p:txBody>
      </p:sp>
    </p:spTree>
    <p:extLst>
      <p:ext uri="{BB962C8B-B14F-4D97-AF65-F5344CB8AC3E}">
        <p14:creationId xmlns:p14="http://schemas.microsoft.com/office/powerpoint/2010/main" val="40756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점주 기능 소개</a:t>
            </a:r>
            <a:endParaRPr lang="en-US" altLang="ko-KR" sz="4000" dirty="0">
              <a:solidFill>
                <a:srgbClr val="FFF324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24" name="모서리가 둥근 직사각형 65">
            <a:extLst>
              <a:ext uri="{FF2B5EF4-FFF2-40B4-BE49-F238E27FC236}">
                <a16:creationId xmlns:a16="http://schemas.microsoft.com/office/drawing/2014/main" id="{D9F5B6D3-7AD9-4CE8-8BEC-69FF898872BF}"/>
              </a:ext>
            </a:extLst>
          </p:cNvPr>
          <p:cNvSpPr/>
          <p:nvPr/>
        </p:nvSpPr>
        <p:spPr>
          <a:xfrm>
            <a:off x="8419119" y="2799804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25" name="모서리가 둥근 직사각형 65">
            <a:extLst>
              <a:ext uri="{FF2B5EF4-FFF2-40B4-BE49-F238E27FC236}">
                <a16:creationId xmlns:a16="http://schemas.microsoft.com/office/drawing/2014/main" id="{12853785-2462-4552-906B-589F3B4BF96D}"/>
              </a:ext>
            </a:extLst>
          </p:cNvPr>
          <p:cNvSpPr/>
          <p:nvPr/>
        </p:nvSpPr>
        <p:spPr>
          <a:xfrm>
            <a:off x="8419448" y="3897785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메뉴관리</a:t>
            </a:r>
          </a:p>
        </p:txBody>
      </p:sp>
      <p:sp>
        <p:nvSpPr>
          <p:cNvPr id="9" name="모서리가 둥근 직사각형 65">
            <a:extLst>
              <a:ext uri="{FF2B5EF4-FFF2-40B4-BE49-F238E27FC236}">
                <a16:creationId xmlns:a16="http://schemas.microsoft.com/office/drawing/2014/main" id="{AC21B1D5-B395-466C-A172-E04767DFBAAD}"/>
              </a:ext>
            </a:extLst>
          </p:cNvPr>
          <p:cNvSpPr/>
          <p:nvPr/>
        </p:nvSpPr>
        <p:spPr>
          <a:xfrm>
            <a:off x="1517188" y="1489711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2" name="모서리가 둥근 직사각형 65">
            <a:extLst>
              <a:ext uri="{FF2B5EF4-FFF2-40B4-BE49-F238E27FC236}">
                <a16:creationId xmlns:a16="http://schemas.microsoft.com/office/drawing/2014/main" id="{9E920AED-D815-45FC-ABA2-CDE05C8DC8EA}"/>
              </a:ext>
            </a:extLst>
          </p:cNvPr>
          <p:cNvSpPr/>
          <p:nvPr/>
        </p:nvSpPr>
        <p:spPr>
          <a:xfrm>
            <a:off x="5542510" y="2756456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3" name="모서리가 둥근 직사각형 65">
            <a:extLst>
              <a:ext uri="{FF2B5EF4-FFF2-40B4-BE49-F238E27FC236}">
                <a16:creationId xmlns:a16="http://schemas.microsoft.com/office/drawing/2014/main" id="{BBE9FBD7-B889-4890-A9EB-6C4389D9FE5A}"/>
              </a:ext>
            </a:extLst>
          </p:cNvPr>
          <p:cNvSpPr/>
          <p:nvPr/>
        </p:nvSpPr>
        <p:spPr>
          <a:xfrm>
            <a:off x="8419447" y="4982235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메시지 </a:t>
            </a:r>
          </a:p>
        </p:txBody>
      </p:sp>
      <p:sp>
        <p:nvSpPr>
          <p:cNvPr id="14" name="모서리가 둥근 직사각형 65">
            <a:extLst>
              <a:ext uri="{FF2B5EF4-FFF2-40B4-BE49-F238E27FC236}">
                <a16:creationId xmlns:a16="http://schemas.microsoft.com/office/drawing/2014/main" id="{C6B6C419-FE49-4BFB-A373-FB2F30BA496A}"/>
              </a:ext>
            </a:extLst>
          </p:cNvPr>
          <p:cNvSpPr/>
          <p:nvPr/>
        </p:nvSpPr>
        <p:spPr>
          <a:xfrm>
            <a:off x="8419447" y="6066685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내 정보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E393B6A-7FD5-4C57-93F8-2454B3EDC46A}"/>
              </a:ext>
            </a:extLst>
          </p:cNvPr>
          <p:cNvCxnSpPr>
            <a:cxnSpLocks/>
          </p:cNvCxnSpPr>
          <p:nvPr/>
        </p:nvCxnSpPr>
        <p:spPr>
          <a:xfrm>
            <a:off x="2247835" y="2907040"/>
            <a:ext cx="65389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0C3EA8-9426-40A5-A481-59B10E2BCEFD}"/>
              </a:ext>
            </a:extLst>
          </p:cNvPr>
          <p:cNvCxnSpPr>
            <a:cxnSpLocks/>
          </p:cNvCxnSpPr>
          <p:nvPr/>
        </p:nvCxnSpPr>
        <p:spPr>
          <a:xfrm>
            <a:off x="7255565" y="2948865"/>
            <a:ext cx="109873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5ACC19-E6F4-4EB4-8D5D-362AE4C2FA05}"/>
              </a:ext>
            </a:extLst>
          </p:cNvPr>
          <p:cNvCxnSpPr>
            <a:cxnSpLocks/>
          </p:cNvCxnSpPr>
          <p:nvPr/>
        </p:nvCxnSpPr>
        <p:spPr>
          <a:xfrm>
            <a:off x="7920103" y="4060716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12BFD0-09BB-4D86-A272-F365137745A8}"/>
              </a:ext>
            </a:extLst>
          </p:cNvPr>
          <p:cNvCxnSpPr>
            <a:cxnSpLocks/>
          </p:cNvCxnSpPr>
          <p:nvPr/>
        </p:nvCxnSpPr>
        <p:spPr>
          <a:xfrm>
            <a:off x="7920103" y="5150566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63E4F5-D544-4E68-99EE-F25FA724D133}"/>
              </a:ext>
            </a:extLst>
          </p:cNvPr>
          <p:cNvCxnSpPr>
            <a:cxnSpLocks/>
          </p:cNvCxnSpPr>
          <p:nvPr/>
        </p:nvCxnSpPr>
        <p:spPr>
          <a:xfrm>
            <a:off x="7941859" y="6231723"/>
            <a:ext cx="43419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8DC285-0141-45AC-93B7-C31C16EFC97F}"/>
              </a:ext>
            </a:extLst>
          </p:cNvPr>
          <p:cNvCxnSpPr/>
          <p:nvPr/>
        </p:nvCxnSpPr>
        <p:spPr>
          <a:xfrm>
            <a:off x="7941859" y="2948865"/>
            <a:ext cx="0" cy="328285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3D21691B-EDE8-42B9-954C-764654B76421}"/>
              </a:ext>
            </a:extLst>
          </p:cNvPr>
          <p:cNvSpPr/>
          <p:nvPr/>
        </p:nvSpPr>
        <p:spPr>
          <a:xfrm>
            <a:off x="3121188" y="2749358"/>
            <a:ext cx="1680645" cy="336663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600" b="1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6C4DDF9-88BE-48D5-8FE7-4742F09A02AF}"/>
              </a:ext>
            </a:extLst>
          </p:cNvPr>
          <p:cNvCxnSpPr>
            <a:cxnSpLocks/>
          </p:cNvCxnSpPr>
          <p:nvPr/>
        </p:nvCxnSpPr>
        <p:spPr>
          <a:xfrm>
            <a:off x="5052060" y="2917690"/>
            <a:ext cx="41118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F25914F-3A69-47DE-9521-8C14E3B5A1DF}"/>
              </a:ext>
            </a:extLst>
          </p:cNvPr>
          <p:cNvCxnSpPr>
            <a:cxnSpLocks/>
          </p:cNvCxnSpPr>
          <p:nvPr/>
        </p:nvCxnSpPr>
        <p:spPr>
          <a:xfrm>
            <a:off x="2247835" y="1796599"/>
            <a:ext cx="0" cy="112109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9" grpId="0" animBg="1"/>
      <p:bldP spid="12" grpId="0" animBg="1"/>
      <p:bldP spid="13" grpId="0" animBg="1"/>
      <p:bldP spid="14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Data Base</a:t>
            </a:r>
            <a:endParaRPr lang="ko-KR" altLang="en-US" sz="2800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101D1F-AAD2-4657-8881-EEC5E582B5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1728" y="1160354"/>
          <a:ext cx="5781674" cy="5539864"/>
        </p:xfrm>
        <a:graphic>
          <a:graphicData uri="http://schemas.openxmlformats.org/drawingml/2006/table">
            <a:tbl>
              <a:tblPr/>
              <a:tblGrid>
                <a:gridCol w="1472263">
                  <a:extLst>
                    <a:ext uri="{9D8B030D-6E8A-4147-A177-3AD203B41FA5}">
                      <a16:colId xmlns:a16="http://schemas.microsoft.com/office/drawing/2014/main" val="2473708543"/>
                    </a:ext>
                  </a:extLst>
                </a:gridCol>
                <a:gridCol w="4309411">
                  <a:extLst>
                    <a:ext uri="{9D8B030D-6E8A-4147-A177-3AD203B41FA5}">
                      <a16:colId xmlns:a16="http://schemas.microsoft.com/office/drawing/2014/main" val="3854608128"/>
                    </a:ext>
                  </a:extLst>
                </a:gridCol>
              </a:tblGrid>
              <a:tr h="663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객체 명</a:t>
                      </a:r>
                      <a:endParaRPr lang="ko-KR" altLang="en-US" sz="1600" b="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7A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속성 명</a:t>
                      </a:r>
                      <a:endParaRPr lang="ko-KR" altLang="en-US" sz="1600" b="0" kern="0" spc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53980"/>
                  </a:ext>
                </a:extLst>
              </a:tr>
              <a:tr h="6636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ID(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PW,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이름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2864"/>
                  </a:ext>
                </a:extLst>
              </a:tr>
              <a:tr h="6636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이름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전화번호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매니저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대기 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22258"/>
                  </a:ext>
                </a:extLst>
              </a:tr>
              <a:tr h="7611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이름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가격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조리시간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가게 명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외래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열량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56748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ID(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외래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음식 명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외래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수량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 가격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 키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976"/>
                  </a:ext>
                </a:extLst>
              </a:tr>
              <a:tr h="6636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주문번호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번호</a:t>
                      </a:r>
                      <a:r>
                        <a:rPr lang="en-US" altLang="ko-KR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주문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45510"/>
                  </a:ext>
                </a:extLst>
              </a:tr>
              <a:tr h="663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매니저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ID(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주 키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), PW,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전화번호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63250"/>
                  </a:ext>
                </a:extLst>
              </a:tr>
              <a:tr h="663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 번호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 시간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메시지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가게 명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외래 키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3508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995632-579B-4297-878D-85AC3944A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/>
          <a:stretch/>
        </p:blipFill>
        <p:spPr>
          <a:xfrm>
            <a:off x="187930" y="1160353"/>
            <a:ext cx="5908070" cy="55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2246244" y="2642276"/>
            <a:ext cx="2451552" cy="1452114"/>
            <a:chOff x="686289" y="1796902"/>
            <a:chExt cx="994062" cy="6076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6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B" panose="02020603020101020101" pitchFamily="18" charset="-127"/>
                  <a:ea typeface="동그라미재단B" panose="02020603020101020101" pitchFamily="18" charset="-127"/>
                </a:rPr>
                <a:t>003</a:t>
              </a:r>
              <a:endPara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74905" cy="21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4783917" y="2642274"/>
            <a:ext cx="5602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35300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시연 영상</a:t>
            </a:r>
            <a:endParaRPr lang="ko-KR" altLang="en-US" sz="3600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11" name="모서리가 둥근 직사각형 65">
            <a:extLst>
              <a:ext uri="{FF2B5EF4-FFF2-40B4-BE49-F238E27FC236}">
                <a16:creationId xmlns:a16="http://schemas.microsoft.com/office/drawing/2014/main" id="{8E471B5F-ED0F-4E5B-A96B-A82C73A518E7}"/>
              </a:ext>
            </a:extLst>
          </p:cNvPr>
          <p:cNvSpPr/>
          <p:nvPr/>
        </p:nvSpPr>
        <p:spPr>
          <a:xfrm>
            <a:off x="2423461" y="1242391"/>
            <a:ext cx="6922751" cy="4979505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4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2246244" y="2642276"/>
            <a:ext cx="2451552" cy="1452114"/>
            <a:chOff x="686289" y="1796902"/>
            <a:chExt cx="994062" cy="6076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722355" cy="46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B" panose="02020603020101020101" pitchFamily="18" charset="-127"/>
                  <a:ea typeface="동그라미재단B" panose="02020603020101020101" pitchFamily="18" charset="-127"/>
                </a:rPr>
                <a:t>004</a:t>
              </a:r>
              <a:endPara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74905" cy="21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4783917" y="2642274"/>
            <a:ext cx="5602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결</a:t>
            </a:r>
            <a:r>
              <a:rPr lang="en-US" altLang="ko-KR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		</a:t>
            </a:r>
            <a:r>
              <a:rPr lang="ko-KR" altLang="en-US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론</a:t>
            </a:r>
          </a:p>
        </p:txBody>
      </p:sp>
    </p:spTree>
    <p:extLst>
      <p:ext uri="{BB962C8B-B14F-4D97-AF65-F5344CB8AC3E}">
        <p14:creationId xmlns:p14="http://schemas.microsoft.com/office/powerpoint/2010/main" val="330008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기대효과</a:t>
            </a:r>
            <a:endParaRPr lang="ko-KR" altLang="en-US" sz="3600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D5D71-103B-4996-BAB5-3C3B7488C54B}"/>
              </a:ext>
            </a:extLst>
          </p:cNvPr>
          <p:cNvSpPr/>
          <p:nvPr/>
        </p:nvSpPr>
        <p:spPr>
          <a:xfrm>
            <a:off x="624594" y="1798983"/>
            <a:ext cx="3142336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FC5F69-BD2C-4F67-8E68-CA1C2506BF03}"/>
              </a:ext>
            </a:extLst>
          </p:cNvPr>
          <p:cNvSpPr/>
          <p:nvPr/>
        </p:nvSpPr>
        <p:spPr>
          <a:xfrm>
            <a:off x="4524833" y="1798983"/>
            <a:ext cx="3142335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479B6-68D4-40AB-9100-D64A54B5F369}"/>
              </a:ext>
            </a:extLst>
          </p:cNvPr>
          <p:cNvSpPr/>
          <p:nvPr/>
        </p:nvSpPr>
        <p:spPr>
          <a:xfrm>
            <a:off x="8425071" y="1798983"/>
            <a:ext cx="3142335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B5953-4907-402C-A057-5C6CE80A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57" y="1986322"/>
            <a:ext cx="2438095" cy="2438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591FAE-101B-427E-9934-CED3F2A5D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90" y="1986321"/>
            <a:ext cx="2438095" cy="24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7BB8B-AE9E-4B15-B77D-526F9C51C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3" y="1986320"/>
            <a:ext cx="2438095" cy="2438095"/>
          </a:xfrm>
          <a:prstGeom prst="rect">
            <a:avLst/>
          </a:prstGeom>
        </p:spPr>
      </p:pic>
      <p:sp>
        <p:nvSpPr>
          <p:cNvPr id="16" name="모서리가 둥근 직사각형 65">
            <a:extLst>
              <a:ext uri="{FF2B5EF4-FFF2-40B4-BE49-F238E27FC236}">
                <a16:creationId xmlns:a16="http://schemas.microsoft.com/office/drawing/2014/main" id="{F37A2FDC-7273-4086-87AE-C83EEE9D984D}"/>
              </a:ext>
            </a:extLst>
          </p:cNvPr>
          <p:cNvSpPr/>
          <p:nvPr/>
        </p:nvSpPr>
        <p:spPr>
          <a:xfrm>
            <a:off x="624595" y="5127965"/>
            <a:ext cx="3142335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대기 시간↓ </a:t>
            </a:r>
          </a:p>
        </p:txBody>
      </p:sp>
      <p:sp>
        <p:nvSpPr>
          <p:cNvPr id="19" name="모서리가 둥근 직사각형 65">
            <a:extLst>
              <a:ext uri="{FF2B5EF4-FFF2-40B4-BE49-F238E27FC236}">
                <a16:creationId xmlns:a16="http://schemas.microsoft.com/office/drawing/2014/main" id="{4B89395A-26DA-437A-BA57-276AA7853D90}"/>
              </a:ext>
            </a:extLst>
          </p:cNvPr>
          <p:cNvSpPr/>
          <p:nvPr/>
        </p:nvSpPr>
        <p:spPr>
          <a:xfrm>
            <a:off x="4524833" y="5127963"/>
            <a:ext cx="3142335" cy="558949"/>
          </a:xfrm>
          <a:prstGeom prst="roundRect">
            <a:avLst>
              <a:gd name="adj" fmla="val 0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환경 보존 기여 </a:t>
            </a:r>
          </a:p>
        </p:txBody>
      </p:sp>
      <p:sp>
        <p:nvSpPr>
          <p:cNvPr id="22" name="모서리가 둥근 직사각형 65">
            <a:extLst>
              <a:ext uri="{FF2B5EF4-FFF2-40B4-BE49-F238E27FC236}">
                <a16:creationId xmlns:a16="http://schemas.microsoft.com/office/drawing/2014/main" id="{C7119F84-9C6D-473D-AD8F-2D6B7588BBE2}"/>
              </a:ext>
            </a:extLst>
          </p:cNvPr>
          <p:cNvSpPr/>
          <p:nvPr/>
        </p:nvSpPr>
        <p:spPr>
          <a:xfrm>
            <a:off x="8425071" y="5127962"/>
            <a:ext cx="3142335" cy="558949"/>
          </a:xfrm>
          <a:prstGeom prst="roundRect">
            <a:avLst>
              <a:gd name="adj" fmla="val 0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소외계층 불편해소 </a:t>
            </a:r>
          </a:p>
        </p:txBody>
      </p:sp>
    </p:spTree>
    <p:extLst>
      <p:ext uri="{BB962C8B-B14F-4D97-AF65-F5344CB8AC3E}">
        <p14:creationId xmlns:p14="http://schemas.microsoft.com/office/powerpoint/2010/main" val="29142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1" grpId="0" animBg="1"/>
      <p:bldP spid="16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활용방안 및 향후계획</a:t>
            </a:r>
            <a:endParaRPr lang="ko-KR" altLang="en-US" sz="3600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CB1BD2-C820-4512-BBA3-B4EE011062CD}"/>
              </a:ext>
            </a:extLst>
          </p:cNvPr>
          <p:cNvSpPr/>
          <p:nvPr/>
        </p:nvSpPr>
        <p:spPr>
          <a:xfrm>
            <a:off x="4514423" y="1848679"/>
            <a:ext cx="3142336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024243-FD6B-412C-B672-17B2DA2EEFA4}"/>
              </a:ext>
            </a:extLst>
          </p:cNvPr>
          <p:cNvSpPr/>
          <p:nvPr/>
        </p:nvSpPr>
        <p:spPr>
          <a:xfrm>
            <a:off x="8311642" y="1848679"/>
            <a:ext cx="3142335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모서리가 둥근 직사각형 65">
            <a:extLst>
              <a:ext uri="{FF2B5EF4-FFF2-40B4-BE49-F238E27FC236}">
                <a16:creationId xmlns:a16="http://schemas.microsoft.com/office/drawing/2014/main" id="{778A04F9-FBD9-4902-8961-C0D19300E93C}"/>
              </a:ext>
            </a:extLst>
          </p:cNvPr>
          <p:cNvSpPr/>
          <p:nvPr/>
        </p:nvSpPr>
        <p:spPr>
          <a:xfrm>
            <a:off x="8311640" y="5208026"/>
            <a:ext cx="3142335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병원</a:t>
            </a:r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64758DB8-AFC5-495A-A55A-E37F6216A5DE}"/>
              </a:ext>
            </a:extLst>
          </p:cNvPr>
          <p:cNvSpPr/>
          <p:nvPr/>
        </p:nvSpPr>
        <p:spPr>
          <a:xfrm>
            <a:off x="4493608" y="5208026"/>
            <a:ext cx="3142335" cy="558949"/>
          </a:xfrm>
          <a:prstGeom prst="roundRect">
            <a:avLst>
              <a:gd name="adj" fmla="val 0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사내식당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0A652D7-7FC3-4E0B-A3CE-F6A2581E2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05" y="2199971"/>
            <a:ext cx="2105789" cy="210578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B6CC0A-4AFB-4927-A985-AE3C6841C8A2}"/>
              </a:ext>
            </a:extLst>
          </p:cNvPr>
          <p:cNvSpPr/>
          <p:nvPr/>
        </p:nvSpPr>
        <p:spPr>
          <a:xfrm>
            <a:off x="738023" y="1846479"/>
            <a:ext cx="3142335" cy="2812774"/>
          </a:xfrm>
          <a:prstGeom prst="rect">
            <a:avLst/>
          </a:prstGeom>
          <a:solidFill>
            <a:srgbClr val="B97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726F7AEF-97D5-4956-B62F-B9D8B66C5158}"/>
              </a:ext>
            </a:extLst>
          </p:cNvPr>
          <p:cNvSpPr/>
          <p:nvPr/>
        </p:nvSpPr>
        <p:spPr>
          <a:xfrm>
            <a:off x="738022" y="5208026"/>
            <a:ext cx="3142335" cy="558949"/>
          </a:xfrm>
          <a:prstGeom prst="roundRect">
            <a:avLst>
              <a:gd name="adj" fmla="val 0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점주와 고객과의 소통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3254B6A-0A83-4186-AFA1-436FF92F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94" y="2233185"/>
            <a:ext cx="2131007" cy="213100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BD04B93-C52E-44A5-BB26-082918BBB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74" y="2233185"/>
            <a:ext cx="2134665" cy="2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38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2246244" y="2642276"/>
            <a:ext cx="2451552" cy="1452114"/>
            <a:chOff x="686289" y="1796902"/>
            <a:chExt cx="994062" cy="6076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744425" cy="46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동그라미재단B" panose="02020603020101020101" pitchFamily="18" charset="-127"/>
                  <a:ea typeface="동그라미재단B" panose="02020603020101020101" pitchFamily="18" charset="-127"/>
                </a:rPr>
                <a:t>005</a:t>
              </a:r>
              <a:endPara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74905" cy="21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4783917" y="2642274"/>
            <a:ext cx="5602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3460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1310404" y="2137693"/>
            <a:ext cx="1103888" cy="544110"/>
            <a:chOff x="686289" y="1796902"/>
            <a:chExt cx="1103888" cy="54411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001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73BE559-4AFF-438D-9D69-966F7C5AAE05}"/>
              </a:ext>
            </a:extLst>
          </p:cNvPr>
          <p:cNvGrpSpPr/>
          <p:nvPr/>
        </p:nvGrpSpPr>
        <p:grpSpPr>
          <a:xfrm>
            <a:off x="1261587" y="3450082"/>
            <a:ext cx="2921628" cy="584775"/>
            <a:chOff x="686289" y="1796902"/>
            <a:chExt cx="2921628" cy="58477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600AAC-4ECF-4CE4-9E83-A8FFA63EE8C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A6AB97-431D-4FD9-BAB8-CA931A4CAB1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002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A8D0A1-B9D2-48F0-AA0B-F02616C1FB15}"/>
                </a:ext>
              </a:extLst>
            </p:cNvPr>
            <p:cNvSpPr txBox="1"/>
            <p:nvPr/>
          </p:nvSpPr>
          <p:spPr>
            <a:xfrm>
              <a:off x="1605446" y="1796902"/>
              <a:ext cx="2002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기능 소개</a:t>
              </a:r>
              <a:endParaRPr lang="en-US" altLang="ko-KR" sz="3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26134C2-6AFD-4273-A56A-E3C3AC3F34FF}"/>
              </a:ext>
            </a:extLst>
          </p:cNvPr>
          <p:cNvGrpSpPr/>
          <p:nvPr/>
        </p:nvGrpSpPr>
        <p:grpSpPr>
          <a:xfrm>
            <a:off x="1261587" y="4824026"/>
            <a:ext cx="2937658" cy="584775"/>
            <a:chOff x="686289" y="1796902"/>
            <a:chExt cx="2937658" cy="58477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213A18F-1423-4B49-8AF8-7D4BDA83A65A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15EA25-9E0D-4071-89A6-9C688FCBF97E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003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ADD695-6657-492D-ADB4-26442931EE00}"/>
                </a:ext>
              </a:extLst>
            </p:cNvPr>
            <p:cNvSpPr txBox="1"/>
            <p:nvPr/>
          </p:nvSpPr>
          <p:spPr>
            <a:xfrm>
              <a:off x="1605446" y="1796902"/>
              <a:ext cx="2018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시연 영상</a:t>
              </a:r>
              <a:endParaRPr lang="en-US" altLang="ko-KR" sz="3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2229561" y="2138063"/>
            <a:ext cx="35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rPr>
              <a:t>개발 동기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5FF5C6-A1BC-44FF-9A7E-5054D9654A56}"/>
              </a:ext>
            </a:extLst>
          </p:cNvPr>
          <p:cNvSpPr/>
          <p:nvPr/>
        </p:nvSpPr>
        <p:spPr>
          <a:xfrm>
            <a:off x="293612" y="0"/>
            <a:ext cx="1935950" cy="200988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CBB6E-A37F-44B3-B963-70581C46D2DF}"/>
              </a:ext>
            </a:extLst>
          </p:cNvPr>
          <p:cNvSpPr txBox="1"/>
          <p:nvPr/>
        </p:nvSpPr>
        <p:spPr>
          <a:xfrm>
            <a:off x="293611" y="200987"/>
            <a:ext cx="1635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목   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E87DF45-EB90-449D-A1C5-9DEAB2A12CEA}"/>
              </a:ext>
            </a:extLst>
          </p:cNvPr>
          <p:cNvGrpSpPr/>
          <p:nvPr/>
        </p:nvGrpSpPr>
        <p:grpSpPr>
          <a:xfrm>
            <a:off x="6096000" y="3450081"/>
            <a:ext cx="2929644" cy="584775"/>
            <a:chOff x="686289" y="1796902"/>
            <a:chExt cx="2929644" cy="5847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C1FA96-782B-4AD8-82A7-BBC62220125D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DBD4D3-7EE5-4DA2-8F34-27F745701726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005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83EF08-CF1B-4F1D-94C3-EF2BF1A8745B}"/>
                </a:ext>
              </a:extLst>
            </p:cNvPr>
            <p:cNvSpPr txBox="1"/>
            <p:nvPr/>
          </p:nvSpPr>
          <p:spPr>
            <a:xfrm>
              <a:off x="1605446" y="1796902"/>
              <a:ext cx="2010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팀원 소개</a:t>
              </a:r>
              <a:endParaRPr lang="en-US" altLang="ko-KR" sz="3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87DF45-EB90-449D-A1C5-9DEAB2A12CEA}"/>
              </a:ext>
            </a:extLst>
          </p:cNvPr>
          <p:cNvGrpSpPr/>
          <p:nvPr/>
        </p:nvGrpSpPr>
        <p:grpSpPr>
          <a:xfrm>
            <a:off x="6096000" y="2137693"/>
            <a:ext cx="1926164" cy="584775"/>
            <a:chOff x="686289" y="1796902"/>
            <a:chExt cx="1926164" cy="584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C1FA96-782B-4AD8-82A7-BBC62220125D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BD4D3-7EE5-4DA2-8F34-27F745701726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004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83EF08-CF1B-4F1D-94C3-EF2BF1A8745B}"/>
                </a:ext>
              </a:extLst>
            </p:cNvPr>
            <p:cNvSpPr txBox="1"/>
            <p:nvPr/>
          </p:nvSpPr>
          <p:spPr>
            <a:xfrm>
              <a:off x="1605446" y="1796902"/>
              <a:ext cx="1007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M" panose="02020603020101020101" pitchFamily="18" charset="-127"/>
                  <a:ea typeface="동그라미재단M" panose="02020603020101020101" pitchFamily="18" charset="-127"/>
                </a:rPr>
                <a:t>결론</a:t>
              </a:r>
              <a:endParaRPr lang="en-US" altLang="ko-KR" sz="3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M" panose="02020603020101020101" pitchFamily="18" charset="-127"/>
                <a:ea typeface="동그라미재단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03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팀원</a:t>
            </a: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 소개</a:t>
            </a:r>
            <a:endParaRPr kumimoji="0" lang="en-US" altLang="ko-KR" sz="4000" i="0" u="none" strike="noStrike" kern="1200" cap="none" spc="0" normalizeH="0" baseline="0" noProof="0" dirty="0">
              <a:ln>
                <a:noFill/>
              </a:ln>
              <a:solidFill>
                <a:srgbClr val="FFF324"/>
              </a:solidFill>
              <a:effectLst/>
              <a:uLnTx/>
              <a:uFillTx/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9E04D-84E9-4CF2-B4BC-C0E8F6EA7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2" y="1765557"/>
            <a:ext cx="1846026" cy="1852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9059F3-591C-47D0-8F49-79ECC563A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39" y="1765557"/>
            <a:ext cx="1663444" cy="16634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562496-AB7D-4017-B547-D70E6AD00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84" y="1732459"/>
            <a:ext cx="1663444" cy="1663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0BA508-7F99-4D63-879C-ED6E8F7E0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06" y="1732460"/>
            <a:ext cx="1663443" cy="166344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8604B2-278E-47BD-B98F-4F5674558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56697"/>
              </p:ext>
            </p:extLst>
          </p:nvPr>
        </p:nvGraphicFramePr>
        <p:xfrm>
          <a:off x="1415540" y="4191258"/>
          <a:ext cx="1663441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441">
                  <a:extLst>
                    <a:ext uri="{9D8B030D-6E8A-4147-A177-3AD203B41FA5}">
                      <a16:colId xmlns:a16="http://schemas.microsoft.com/office/drawing/2014/main" val="429006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마서연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GUI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5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문서작성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8589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DE458A7-BD07-468A-BDF9-572EFC95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52996"/>
              </p:ext>
            </p:extLst>
          </p:nvPr>
        </p:nvGraphicFramePr>
        <p:xfrm>
          <a:off x="4018062" y="4191257"/>
          <a:ext cx="1663443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443">
                  <a:extLst>
                    <a:ext uri="{9D8B030D-6E8A-4147-A177-3AD203B41FA5}">
                      <a16:colId xmlns:a16="http://schemas.microsoft.com/office/drawing/2014/main" val="429006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박민지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GUI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5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문서작성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625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85B2295-D706-457F-961A-12F07808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03854"/>
              </p:ext>
            </p:extLst>
          </p:nvPr>
        </p:nvGraphicFramePr>
        <p:xfrm>
          <a:off x="6620585" y="4191257"/>
          <a:ext cx="1663443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443">
                  <a:extLst>
                    <a:ext uri="{9D8B030D-6E8A-4147-A177-3AD203B41FA5}">
                      <a16:colId xmlns:a16="http://schemas.microsoft.com/office/drawing/2014/main" val="429006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윤승환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VO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5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DAO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7699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CE97D3-9F8C-4B43-B865-0F1E1E344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08466"/>
              </p:ext>
            </p:extLst>
          </p:nvPr>
        </p:nvGraphicFramePr>
        <p:xfrm>
          <a:off x="9223106" y="4191257"/>
          <a:ext cx="1663443" cy="156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443">
                  <a:extLst>
                    <a:ext uri="{9D8B030D-6E8A-4147-A177-3AD203B41FA5}">
                      <a16:colId xmlns:a16="http://schemas.microsoft.com/office/drawing/2014/main" val="429006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김현진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5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DAO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문서작성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2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B0FC9F-A306-40BE-B2AE-EFF5E3E12F45}"/>
              </a:ext>
            </a:extLst>
          </p:cNvPr>
          <p:cNvSpPr/>
          <p:nvPr/>
        </p:nvSpPr>
        <p:spPr>
          <a:xfrm>
            <a:off x="0" y="2753140"/>
            <a:ext cx="12192000" cy="1239380"/>
          </a:xfrm>
          <a:prstGeom prst="rect">
            <a:avLst/>
          </a:prstGeom>
          <a:solidFill>
            <a:srgbClr val="467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Q&amp;A</a:t>
            </a:r>
            <a:endParaRPr lang="ko-KR" altLang="en-US" sz="8000" dirty="0">
              <a:solidFill>
                <a:prstClr val="white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3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B0FC9F-A306-40BE-B2AE-EFF5E3E12F45}"/>
              </a:ext>
            </a:extLst>
          </p:cNvPr>
          <p:cNvSpPr/>
          <p:nvPr/>
        </p:nvSpPr>
        <p:spPr>
          <a:xfrm>
            <a:off x="0" y="2753140"/>
            <a:ext cx="12192000" cy="1239380"/>
          </a:xfrm>
          <a:prstGeom prst="rect">
            <a:avLst/>
          </a:prstGeom>
          <a:solidFill>
            <a:srgbClr val="467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Thank you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8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2246244" y="2642276"/>
            <a:ext cx="2451552" cy="1452114"/>
            <a:chOff x="686289" y="1796902"/>
            <a:chExt cx="994062" cy="6076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46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B" panose="02020603020101020101" pitchFamily="18" charset="-127"/>
                  <a:ea typeface="동그라미재단B" panose="02020603020101020101" pitchFamily="18" charset="-127"/>
                </a:rPr>
                <a:t>001</a:t>
              </a:r>
              <a:endPara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74905" cy="21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4783917" y="2642274"/>
            <a:ext cx="5602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20187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현재 </a:t>
            </a:r>
            <a:r>
              <a:rPr lang="ko-KR" altLang="en-US" sz="4000" dirty="0" err="1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솔마루</a:t>
            </a:r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 주문</a:t>
            </a: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 프로세스</a:t>
            </a:r>
            <a:endParaRPr kumimoji="0" lang="en-US" altLang="ko-KR" sz="4000" i="0" u="none" strike="noStrike" kern="1200" cap="none" spc="0" normalizeH="0" baseline="0" noProof="0" dirty="0">
              <a:ln>
                <a:noFill/>
              </a:ln>
              <a:solidFill>
                <a:srgbClr val="FFF324"/>
              </a:solidFill>
              <a:effectLst/>
              <a:uLnTx/>
              <a:uFillTx/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698581"/>
            <a:ext cx="1501485" cy="1501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286">
            <a:off x="2308077" y="1657201"/>
            <a:ext cx="1475048" cy="14750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18" y="1665586"/>
            <a:ext cx="1219048" cy="12190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18" y="4591945"/>
            <a:ext cx="1219048" cy="12190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60" y="4591945"/>
            <a:ext cx="1219048" cy="1219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42" y="4591945"/>
            <a:ext cx="1219048" cy="12190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56" y="1665586"/>
            <a:ext cx="1219048" cy="121904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4408714" y="2307769"/>
            <a:ext cx="7184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7892143" y="5203372"/>
            <a:ext cx="7184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4328727" y="5203372"/>
            <a:ext cx="7184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08029" y="3200066"/>
            <a:ext cx="0" cy="838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892143" y="2296886"/>
            <a:ext cx="7184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EF8445-3A9D-43F4-B18C-E684E5F1D9A9}"/>
              </a:ext>
            </a:extLst>
          </p:cNvPr>
          <p:cNvSpPr/>
          <p:nvPr/>
        </p:nvSpPr>
        <p:spPr>
          <a:xfrm rot="5400000">
            <a:off x="3384846" y="2310913"/>
            <a:ext cx="5317434" cy="3071191"/>
          </a:xfrm>
          <a:prstGeom prst="rect">
            <a:avLst/>
          </a:prstGeom>
          <a:solidFill>
            <a:srgbClr val="B97A57"/>
          </a:solidFill>
          <a:ln w="12700" cap="rnd">
            <a:solidFill>
              <a:srgbClr val="B97A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038DC1-C2F1-4A4A-B712-10F70FCFAA57}"/>
              </a:ext>
            </a:extLst>
          </p:cNvPr>
          <p:cNvSpPr/>
          <p:nvPr/>
        </p:nvSpPr>
        <p:spPr>
          <a:xfrm rot="5400000">
            <a:off x="-506895" y="2310912"/>
            <a:ext cx="5317435" cy="3071192"/>
          </a:xfrm>
          <a:prstGeom prst="rect">
            <a:avLst/>
          </a:prstGeom>
          <a:solidFill>
            <a:srgbClr val="B97A57"/>
          </a:solidFill>
          <a:ln w="12700" cap="rnd">
            <a:solidFill>
              <a:srgbClr val="B97A57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솔마루에 대한 불평</a:t>
            </a:r>
            <a:endParaRPr lang="en-US" altLang="ko-KR" sz="4000" dirty="0">
              <a:solidFill>
                <a:schemeClr val="bg1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F7AE9-A80D-4D92-9EF7-50A736109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6" y="1293181"/>
            <a:ext cx="2877811" cy="5106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459DD1-3213-495F-9F4E-75039AD8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8" y="1293185"/>
            <a:ext cx="2877810" cy="510664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D74012-5E3A-4BB6-BAEA-1E3F00B4F602}"/>
              </a:ext>
            </a:extLst>
          </p:cNvPr>
          <p:cNvSpPr/>
          <p:nvPr/>
        </p:nvSpPr>
        <p:spPr>
          <a:xfrm rot="5400000">
            <a:off x="7284771" y="2310912"/>
            <a:ext cx="5317434" cy="3071191"/>
          </a:xfrm>
          <a:prstGeom prst="rect">
            <a:avLst/>
          </a:prstGeom>
          <a:solidFill>
            <a:srgbClr val="B97A57"/>
          </a:solidFill>
          <a:ln w="12700" cap="rnd">
            <a:solidFill>
              <a:srgbClr val="B97A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73BF7-CB93-4344-A265-2063DC068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64" y="1293183"/>
            <a:ext cx="2877811" cy="510665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B62C36-099E-4F9D-9635-E7B7AA70F14D}"/>
              </a:ext>
            </a:extLst>
          </p:cNvPr>
          <p:cNvSpPr/>
          <p:nvPr/>
        </p:nvSpPr>
        <p:spPr>
          <a:xfrm>
            <a:off x="4674054" y="2324100"/>
            <a:ext cx="2739018" cy="2390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BDEB26-EED5-4FF0-B980-8F1B314260DE}"/>
              </a:ext>
            </a:extLst>
          </p:cNvPr>
          <p:cNvSpPr/>
          <p:nvPr/>
        </p:nvSpPr>
        <p:spPr>
          <a:xfrm>
            <a:off x="803225" y="3269721"/>
            <a:ext cx="2692450" cy="1578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F4EFC-0DA5-44AB-A3DC-B3C1F9CC76ED}"/>
              </a:ext>
            </a:extLst>
          </p:cNvPr>
          <p:cNvSpPr/>
          <p:nvPr/>
        </p:nvSpPr>
        <p:spPr>
          <a:xfrm>
            <a:off x="8573979" y="2119313"/>
            <a:ext cx="2739018" cy="776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솔마루의 문제점</a:t>
            </a:r>
            <a:endParaRPr kumimoji="0" lang="en-US" altLang="ko-KR" sz="4000" i="0" u="none" strike="noStrike" kern="1200" cap="none" spc="0" normalizeH="0" baseline="0" noProof="0" dirty="0">
              <a:ln>
                <a:noFill/>
              </a:ln>
              <a:solidFill>
                <a:srgbClr val="FFF324"/>
              </a:solidFill>
              <a:effectLst/>
              <a:uLnTx/>
              <a:uFillTx/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698581"/>
            <a:ext cx="1501485" cy="1501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286">
            <a:off x="2308077" y="1657201"/>
            <a:ext cx="1475048" cy="1475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02" y="1665586"/>
            <a:ext cx="1219048" cy="12190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1" y="1704570"/>
            <a:ext cx="1219048" cy="1219048"/>
          </a:xfrm>
          <a:prstGeom prst="rect">
            <a:avLst/>
          </a:prstGeom>
        </p:spPr>
      </p:pic>
      <p:sp>
        <p:nvSpPr>
          <p:cNvPr id="24" name="모서리가 둥근 직사각형 65">
            <a:extLst>
              <a:ext uri="{FF2B5EF4-FFF2-40B4-BE49-F238E27FC236}">
                <a16:creationId xmlns:a16="http://schemas.microsoft.com/office/drawing/2014/main" id="{AE491E05-88E8-4FC7-86B7-5291C520537E}"/>
              </a:ext>
            </a:extLst>
          </p:cNvPr>
          <p:cNvSpPr/>
          <p:nvPr/>
        </p:nvSpPr>
        <p:spPr>
          <a:xfrm>
            <a:off x="1197763" y="3309263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대기 시간</a:t>
            </a:r>
          </a:p>
        </p:txBody>
      </p:sp>
      <p:sp>
        <p:nvSpPr>
          <p:cNvPr id="25" name="모서리가 둥근 직사각형 65">
            <a:extLst>
              <a:ext uri="{FF2B5EF4-FFF2-40B4-BE49-F238E27FC236}">
                <a16:creationId xmlns:a16="http://schemas.microsoft.com/office/drawing/2014/main" id="{450A15AD-6099-49D8-8AF9-CEC52694DEF3}"/>
              </a:ext>
            </a:extLst>
          </p:cNvPr>
          <p:cNvSpPr/>
          <p:nvPr/>
        </p:nvSpPr>
        <p:spPr>
          <a:xfrm>
            <a:off x="4678894" y="5567396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대기 인원 </a:t>
            </a:r>
          </a:p>
        </p:txBody>
      </p:sp>
      <p:sp>
        <p:nvSpPr>
          <p:cNvPr id="26" name="모서리가 둥근 직사각형 65">
            <a:extLst>
              <a:ext uri="{FF2B5EF4-FFF2-40B4-BE49-F238E27FC236}">
                <a16:creationId xmlns:a16="http://schemas.microsoft.com/office/drawing/2014/main" id="{EC6C1666-23B9-4462-B842-39A98FE5CBD6}"/>
              </a:ext>
            </a:extLst>
          </p:cNvPr>
          <p:cNvSpPr/>
          <p:nvPr/>
        </p:nvSpPr>
        <p:spPr>
          <a:xfrm>
            <a:off x="8160026" y="5557457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부재 </a:t>
            </a:r>
          </a:p>
        </p:txBody>
      </p:sp>
      <p:sp>
        <p:nvSpPr>
          <p:cNvPr id="27" name="모서리가 둥근 직사각형 65">
            <a:extLst>
              <a:ext uri="{FF2B5EF4-FFF2-40B4-BE49-F238E27FC236}">
                <a16:creationId xmlns:a16="http://schemas.microsoft.com/office/drawing/2014/main" id="{935BAAF8-3077-41DF-B5B6-D757E8D1EC6C}"/>
              </a:ext>
            </a:extLst>
          </p:cNvPr>
          <p:cNvSpPr/>
          <p:nvPr/>
        </p:nvSpPr>
        <p:spPr>
          <a:xfrm>
            <a:off x="8160026" y="3267445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전광판 확인 </a:t>
            </a:r>
          </a:p>
        </p:txBody>
      </p:sp>
      <p:sp>
        <p:nvSpPr>
          <p:cNvPr id="28" name="모서리가 둥근 직사각형 65">
            <a:extLst>
              <a:ext uri="{FF2B5EF4-FFF2-40B4-BE49-F238E27FC236}">
                <a16:creationId xmlns:a16="http://schemas.microsoft.com/office/drawing/2014/main" id="{5C641BEE-987C-44F4-A038-F6B142EAA432}"/>
              </a:ext>
            </a:extLst>
          </p:cNvPr>
          <p:cNvSpPr/>
          <p:nvPr/>
        </p:nvSpPr>
        <p:spPr>
          <a:xfrm>
            <a:off x="4678895" y="3273434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메뉴 찾기 </a:t>
            </a:r>
          </a:p>
        </p:txBody>
      </p:sp>
      <p:sp>
        <p:nvSpPr>
          <p:cNvPr id="29" name="모서리가 둥근 직사각형 65">
            <a:extLst>
              <a:ext uri="{FF2B5EF4-FFF2-40B4-BE49-F238E27FC236}">
                <a16:creationId xmlns:a16="http://schemas.microsoft.com/office/drawing/2014/main" id="{0DFE204C-278E-4E33-B89A-D5974DB439AF}"/>
              </a:ext>
            </a:extLst>
          </p:cNvPr>
          <p:cNvSpPr/>
          <p:nvPr/>
        </p:nvSpPr>
        <p:spPr>
          <a:xfrm>
            <a:off x="1197763" y="5591780"/>
            <a:ext cx="2653179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영업 시간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313BB-1CE3-4CE1-96EE-0ED01292E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28" y="4120472"/>
            <a:ext cx="1219048" cy="1219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338FAD-C4AB-423B-BB35-9B658E39F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02" y="4072462"/>
            <a:ext cx="1219048" cy="1219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91FEA4-F9FA-4539-95A2-52E2973B85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468" t="59383" r="47419" b="32504"/>
          <a:stretch/>
        </p:blipFill>
        <p:spPr>
          <a:xfrm>
            <a:off x="5223373" y="4182199"/>
            <a:ext cx="1391636" cy="1219048"/>
          </a:xfrm>
          <a:prstGeom prst="rect">
            <a:avLst/>
          </a:prstGeom>
        </p:spPr>
      </p:pic>
      <p:sp>
        <p:nvSpPr>
          <p:cNvPr id="30" name="모서리가 둥근 직사각형 65">
            <a:extLst>
              <a:ext uri="{FF2B5EF4-FFF2-40B4-BE49-F238E27FC236}">
                <a16:creationId xmlns:a16="http://schemas.microsoft.com/office/drawing/2014/main" id="{99674A27-942A-4DA4-8E84-DDA73DE914E9}"/>
              </a:ext>
            </a:extLst>
          </p:cNvPr>
          <p:cNvSpPr/>
          <p:nvPr/>
        </p:nvSpPr>
        <p:spPr>
          <a:xfrm>
            <a:off x="2820479" y="4005754"/>
            <a:ext cx="1034215" cy="800978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8000" b="1" dirty="0">
                <a:solidFill>
                  <a:srgbClr val="FF0000"/>
                </a:solidFill>
              </a:rPr>
              <a:t>?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65">
            <a:extLst>
              <a:ext uri="{FF2B5EF4-FFF2-40B4-BE49-F238E27FC236}">
                <a16:creationId xmlns:a16="http://schemas.microsoft.com/office/drawing/2014/main" id="{39B17193-B6F3-4854-B98D-A0AC60E6D0E6}"/>
              </a:ext>
            </a:extLst>
          </p:cNvPr>
          <p:cNvSpPr/>
          <p:nvPr/>
        </p:nvSpPr>
        <p:spPr>
          <a:xfrm>
            <a:off x="4608564" y="3723801"/>
            <a:ext cx="2636614" cy="2085252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0" b="1" dirty="0">
                <a:solidFill>
                  <a:srgbClr val="FF0000"/>
                </a:solidFill>
              </a:rPr>
              <a:t>X</a:t>
            </a:r>
            <a:endParaRPr lang="ko-KR" altLang="en-US" sz="12000" b="1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65">
            <a:extLst>
              <a:ext uri="{FF2B5EF4-FFF2-40B4-BE49-F238E27FC236}">
                <a16:creationId xmlns:a16="http://schemas.microsoft.com/office/drawing/2014/main" id="{27A744FF-A2A8-407D-900B-3B0DB5701312}"/>
              </a:ext>
            </a:extLst>
          </p:cNvPr>
          <p:cNvSpPr/>
          <p:nvPr/>
        </p:nvSpPr>
        <p:spPr>
          <a:xfrm>
            <a:off x="6267392" y="1353116"/>
            <a:ext cx="1064681" cy="824526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7200" b="1" dirty="0">
                <a:solidFill>
                  <a:srgbClr val="FF0000"/>
                </a:solidFill>
              </a:rPr>
              <a:t>?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65">
            <a:extLst>
              <a:ext uri="{FF2B5EF4-FFF2-40B4-BE49-F238E27FC236}">
                <a16:creationId xmlns:a16="http://schemas.microsoft.com/office/drawing/2014/main" id="{C0487EDF-6A59-424B-8853-04F01B6F617A}"/>
              </a:ext>
            </a:extLst>
          </p:cNvPr>
          <p:cNvSpPr/>
          <p:nvPr/>
        </p:nvSpPr>
        <p:spPr>
          <a:xfrm>
            <a:off x="8189746" y="3687370"/>
            <a:ext cx="2636614" cy="2085252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0" b="1" dirty="0">
                <a:solidFill>
                  <a:srgbClr val="FF0000"/>
                </a:solidFill>
              </a:rPr>
              <a:t>X</a:t>
            </a:r>
            <a:endParaRPr lang="ko-KR" altLang="en-US" sz="1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EA65F-9D3C-4E8C-95A9-12735A34EB35}"/>
              </a:ext>
            </a:extLst>
          </p:cNvPr>
          <p:cNvSpPr txBox="1"/>
          <p:nvPr/>
        </p:nvSpPr>
        <p:spPr>
          <a:xfrm>
            <a:off x="965751" y="836422"/>
            <a:ext cx="2852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46732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대상</a:t>
            </a:r>
            <a:r>
              <a:rPr lang="en-US" altLang="ko-KR" sz="8000" dirty="0">
                <a:solidFill>
                  <a:srgbClr val="46732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8000" dirty="0">
              <a:solidFill>
                <a:srgbClr val="46732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96352-5026-47AA-ABDC-F0CF24649359}"/>
              </a:ext>
            </a:extLst>
          </p:cNvPr>
          <p:cNvSpPr txBox="1"/>
          <p:nvPr/>
        </p:nvSpPr>
        <p:spPr>
          <a:xfrm>
            <a:off x="2027583" y="2159859"/>
            <a:ext cx="8388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솔마루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푸드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코트 이용고객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A813A-91FE-4064-A39A-613171B175CB}"/>
              </a:ext>
            </a:extLst>
          </p:cNvPr>
          <p:cNvSpPr txBox="1"/>
          <p:nvPr/>
        </p:nvSpPr>
        <p:spPr>
          <a:xfrm>
            <a:off x="965752" y="3177452"/>
            <a:ext cx="6180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46732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어떤 시스템</a:t>
            </a:r>
            <a:r>
              <a:rPr lang="en-US" altLang="ko-KR" sz="8000" dirty="0">
                <a:solidFill>
                  <a:srgbClr val="46732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8000" dirty="0">
              <a:solidFill>
                <a:srgbClr val="46732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E38C8-78E1-4961-A5F0-35F5D67C0CE2}"/>
              </a:ext>
            </a:extLst>
          </p:cNvPr>
          <p:cNvSpPr txBox="1"/>
          <p:nvPr/>
        </p:nvSpPr>
        <p:spPr>
          <a:xfrm>
            <a:off x="2027583" y="4601103"/>
            <a:ext cx="9591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키오스크 문제점을 개선한 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		        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시스템</a:t>
            </a:r>
          </a:p>
        </p:txBody>
      </p:sp>
    </p:spTree>
    <p:extLst>
      <p:ext uri="{BB962C8B-B14F-4D97-AF65-F5344CB8AC3E}">
        <p14:creationId xmlns:p14="http://schemas.microsoft.com/office/powerpoint/2010/main" val="406128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BF0B735-95F6-4DCF-ADC3-DE088A3E1D92}"/>
              </a:ext>
            </a:extLst>
          </p:cNvPr>
          <p:cNvGrpSpPr/>
          <p:nvPr/>
        </p:nvGrpSpPr>
        <p:grpSpPr>
          <a:xfrm>
            <a:off x="2246244" y="2642276"/>
            <a:ext cx="2451552" cy="1452114"/>
            <a:chOff x="686289" y="1796902"/>
            <a:chExt cx="994062" cy="6076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7239D5-EDA0-4AB3-B37D-DADF341F83A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467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2246-E3C9-44FE-AA83-97C6CEEA71D1}"/>
                </a:ext>
              </a:extLst>
            </p:cNvPr>
            <p:cNvSpPr txBox="1"/>
            <p:nvPr/>
          </p:nvSpPr>
          <p:spPr>
            <a:xfrm>
              <a:off x="686289" y="1940902"/>
              <a:ext cx="740011" cy="46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동그라미재단B" panose="02020603020101020101" pitchFamily="18" charset="-127"/>
                  <a:ea typeface="동그라미재단B" panose="02020603020101020101" pitchFamily="18" charset="-127"/>
                </a:rPr>
                <a:t>002</a:t>
              </a:r>
              <a:endPara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B9CEC-1D3F-4B1F-A972-6188B2A66858}"/>
                </a:ext>
              </a:extLst>
            </p:cNvPr>
            <p:cNvSpPr txBox="1"/>
            <p:nvPr/>
          </p:nvSpPr>
          <p:spPr>
            <a:xfrm>
              <a:off x="1605446" y="1796902"/>
              <a:ext cx="74905" cy="21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A270E0-F8C7-4A59-ABDB-3EE122D9FD55}"/>
              </a:ext>
            </a:extLst>
          </p:cNvPr>
          <p:cNvSpPr txBox="1"/>
          <p:nvPr/>
        </p:nvSpPr>
        <p:spPr>
          <a:xfrm>
            <a:off x="4783917" y="2642274"/>
            <a:ext cx="516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기능 소개</a:t>
            </a:r>
            <a:endParaRPr lang="en-US" altLang="ko-KR" sz="8000" spc="600" dirty="0">
              <a:solidFill>
                <a:schemeClr val="tx1">
                  <a:lumMod val="65000"/>
                  <a:lumOff val="35000"/>
                </a:schemeClr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57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4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prstClr val="white"/>
                </a:solidFill>
                <a:latin typeface="동그라미재단B" panose="02020603020101020101" pitchFamily="18" charset="-127"/>
                <a:ea typeface="동그라미재단B" panose="02020603020101020101" pitchFamily="18" charset="-127"/>
              </a:rPr>
              <a:t>고객 기능 소개</a:t>
            </a:r>
            <a:endParaRPr lang="en-US" altLang="ko-KR" sz="4000" dirty="0">
              <a:solidFill>
                <a:srgbClr val="FFF324"/>
              </a:solidFill>
              <a:latin typeface="동그라미재단B" panose="02020603020101020101" pitchFamily="18" charset="-127"/>
              <a:ea typeface="동그라미재단B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1C919D2-0462-4C30-8D9B-1526A406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0" y="1975643"/>
            <a:ext cx="2438095" cy="24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5599AAF-8CE5-438C-B2FA-8ED2FDC8D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975642"/>
            <a:ext cx="2438095" cy="24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FEC53B6-AA6B-45EC-B2DA-FCCEB9293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83" y="1886189"/>
            <a:ext cx="2438096" cy="2438096"/>
          </a:xfrm>
          <a:prstGeom prst="rect">
            <a:avLst/>
          </a:prstGeom>
        </p:spPr>
      </p:pic>
      <p:sp>
        <p:nvSpPr>
          <p:cNvPr id="24" name="모서리가 둥근 직사각형 65">
            <a:extLst>
              <a:ext uri="{FF2B5EF4-FFF2-40B4-BE49-F238E27FC236}">
                <a16:creationId xmlns:a16="http://schemas.microsoft.com/office/drawing/2014/main" id="{D9F5B6D3-7AD9-4CE8-8BEC-69FF898872BF}"/>
              </a:ext>
            </a:extLst>
          </p:cNvPr>
          <p:cNvSpPr/>
          <p:nvPr/>
        </p:nvSpPr>
        <p:spPr>
          <a:xfrm>
            <a:off x="1065430" y="5106606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25" name="모서리가 둥근 직사각형 65">
            <a:extLst>
              <a:ext uri="{FF2B5EF4-FFF2-40B4-BE49-F238E27FC236}">
                <a16:creationId xmlns:a16="http://schemas.microsoft.com/office/drawing/2014/main" id="{12853785-2462-4552-906B-589F3B4BF96D}"/>
              </a:ext>
            </a:extLst>
          </p:cNvPr>
          <p:cNvSpPr/>
          <p:nvPr/>
        </p:nvSpPr>
        <p:spPr>
          <a:xfrm>
            <a:off x="4876951" y="5106606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26" name="모서리가 둥근 직사각형 65">
            <a:extLst>
              <a:ext uri="{FF2B5EF4-FFF2-40B4-BE49-F238E27FC236}">
                <a16:creationId xmlns:a16="http://schemas.microsoft.com/office/drawing/2014/main" id="{8E3F42A0-ECF6-486A-870D-A33D2EBE7F33}"/>
              </a:ext>
            </a:extLst>
          </p:cNvPr>
          <p:cNvSpPr/>
          <p:nvPr/>
        </p:nvSpPr>
        <p:spPr>
          <a:xfrm>
            <a:off x="8688474" y="5106606"/>
            <a:ext cx="2438096" cy="55894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b="1" dirty="0">
                <a:solidFill>
                  <a:schemeClr val="tx1"/>
                </a:solidFill>
              </a:rPr>
              <a:t>메시지확인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2F6309-55EC-4F62-86CA-F37CDEE603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88" t="22319" r="65108" b="63051"/>
          <a:stretch/>
        </p:blipFill>
        <p:spPr>
          <a:xfrm>
            <a:off x="5686857" y="1696169"/>
            <a:ext cx="2902226" cy="100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3B6E47-2F2A-4450-A927-E4208558E0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73" t="22140" r="61929" b="69710"/>
          <a:stretch/>
        </p:blipFill>
        <p:spPr>
          <a:xfrm>
            <a:off x="2157095" y="1416693"/>
            <a:ext cx="2438096" cy="558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42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624</Words>
  <Application>Microsoft Office PowerPoint</Application>
  <PresentationFormat>와이드스크린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동그라미재단M</vt:lpstr>
      <vt:lpstr>나눔스퀘어라운드 Bold</vt:lpstr>
      <vt:lpstr>야놀자 야체 B</vt:lpstr>
      <vt:lpstr>Arial</vt:lpstr>
      <vt:lpstr>맑은 고딕</vt:lpstr>
      <vt:lpstr>나눔스퀘어라운드 Light</vt:lpstr>
      <vt:lpstr>동그라미재단B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백장미</dc:creator>
  <cp:lastModifiedBy>백장미</cp:lastModifiedBy>
  <cp:revision>16</cp:revision>
  <dcterms:created xsi:type="dcterms:W3CDTF">2020-01-21T18:26:11Z</dcterms:created>
  <dcterms:modified xsi:type="dcterms:W3CDTF">2020-01-21T21:19:34Z</dcterms:modified>
</cp:coreProperties>
</file>