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66" r:id="rId5"/>
    <p:sldId id="267" r:id="rId6"/>
    <p:sldId id="268" r:id="rId7"/>
    <p:sldId id="265" r:id="rId8"/>
    <p:sldId id="271" r:id="rId9"/>
    <p:sldId id="262" r:id="rId10"/>
    <p:sldId id="269" r:id="rId11"/>
    <p:sldId id="273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DFF"/>
    <a:srgbClr val="5080FF"/>
    <a:srgbClr val="EB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1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ECF62-134F-44DC-93A1-AC9EAE62BCC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E0882-1980-4981-A6D1-3D603D49E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7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E0882-1980-4981-A6D1-3D603D49E4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68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E0882-1980-4981-A6D1-3D603D49E4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9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E0882-1980-4981-A6D1-3D603D49E4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58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E0882-1980-4981-A6D1-3D603D49E47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6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rgbClr val="5080FF"/>
            </a:gs>
            <a:gs pos="100000">
              <a:srgbClr val="806D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82BD4-59A0-404A-BBC6-ED0F34FBA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895928"/>
            <a:ext cx="10515600" cy="1838796"/>
          </a:xfrm>
        </p:spPr>
        <p:txBody>
          <a:bodyPr anchor="t">
            <a:normAutofit/>
          </a:bodyPr>
          <a:lstStyle>
            <a:lvl1pPr algn="l">
              <a:defRPr sz="40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4E9B00-363D-4EFC-8B0B-6C2D7EAB7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5" y="3400035"/>
            <a:ext cx="2743200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13AAAE-F7E1-45A8-93CB-933E5581F925}"/>
              </a:ext>
            </a:extLst>
          </p:cNvPr>
          <p:cNvSpPr/>
          <p:nvPr userDrawn="1"/>
        </p:nvSpPr>
        <p:spPr>
          <a:xfrm>
            <a:off x="847725" y="3289388"/>
            <a:ext cx="6858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EC6EA8A-9047-41F1-A9FA-EFFA8DB17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25" y="6131719"/>
            <a:ext cx="1371600" cy="219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5E3258-4645-407B-8E71-66A8E436C102}"/>
              </a:ext>
            </a:extLst>
          </p:cNvPr>
          <p:cNvSpPr txBox="1"/>
          <p:nvPr userDrawn="1"/>
        </p:nvSpPr>
        <p:spPr>
          <a:xfrm>
            <a:off x="2324100" y="6102083"/>
            <a:ext cx="3286125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Copyright © </a:t>
            </a:r>
            <a:r>
              <a:rPr lang="en-US" altLang="ko-KR" sz="1100" spc="-20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Covision</a:t>
            </a:r>
            <a:r>
              <a:rPr lang="en-US" altLang="ko-KR" sz="1100" spc="-2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Corp.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699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gradFill>
          <a:gsLst>
            <a:gs pos="0">
              <a:srgbClr val="5080FF"/>
            </a:gs>
            <a:gs pos="100000">
              <a:srgbClr val="806D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4D710-DC13-4067-9EBE-B60CC552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445"/>
            <a:ext cx="6096000" cy="519111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74456-8F02-4058-978B-D8F673FE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632CDB-262D-4736-92D7-BFC023ED7D05}" type="datetimeFigureOut">
              <a:rPr lang="ko-KR" altLang="en-US" smtClean="0"/>
              <a:pPr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798E4-8F17-4B9D-9791-89F98D39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0836F-58EF-427F-888D-4FA33121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911C4-F79D-46E1-B7B3-3F89AB79C5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1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74456-8F02-4058-978B-D8F673FE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632CDB-262D-4736-92D7-BFC023ED7D05}" type="datetimeFigureOut">
              <a:rPr lang="ko-KR" altLang="en-US" smtClean="0"/>
              <a:pPr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798E4-8F17-4B9D-9791-89F98D39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0836F-58EF-427F-888D-4FA33121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911C4-F79D-46E1-B7B3-3F89AB79C56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5ABBD6-4893-4014-B92F-A76C2E21B026}"/>
              </a:ext>
            </a:extLst>
          </p:cNvPr>
          <p:cNvSpPr/>
          <p:nvPr userDrawn="1"/>
        </p:nvSpPr>
        <p:spPr>
          <a:xfrm>
            <a:off x="0" y="0"/>
            <a:ext cx="12192000" cy="519111"/>
          </a:xfrm>
          <a:prstGeom prst="rect">
            <a:avLst/>
          </a:prstGeom>
          <a:gradFill>
            <a:gsLst>
              <a:gs pos="0">
                <a:srgbClr val="5080FF"/>
              </a:gs>
              <a:gs pos="100000">
                <a:srgbClr val="806D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54D710-DC13-4067-9EBE-B60CC552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97919"/>
            <a:ext cx="6096000" cy="323273"/>
          </a:xfrm>
        </p:spPr>
        <p:txBody>
          <a:bodyPr anchor="t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0239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EBF0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7784DA-F8F7-4FF4-BDC2-7173D6B72C42}"/>
              </a:ext>
            </a:extLst>
          </p:cNvPr>
          <p:cNvSpPr/>
          <p:nvPr userDrawn="1"/>
        </p:nvSpPr>
        <p:spPr>
          <a:xfrm>
            <a:off x="9115426" y="772895"/>
            <a:ext cx="2952750" cy="54961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1094E-B394-44C8-BB0C-ADA9E3E6B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5425" y="1087436"/>
            <a:ext cx="2952750" cy="5181601"/>
          </a:xfrm>
        </p:spPr>
        <p:txBody>
          <a:bodyPr>
            <a:normAutofit/>
          </a:bodyPr>
          <a:lstStyle>
            <a:lvl1pPr marL="108000" indent="-144000">
              <a:buFont typeface="+mj-lt"/>
              <a:buAutoNum type="arabicPeriod"/>
              <a:defRPr sz="1000"/>
            </a:lvl1pPr>
            <a:lvl2pPr marL="432000" indent="-144000">
              <a:buFont typeface="Wingdings" panose="05000000000000000000" pitchFamily="2" charset="2"/>
              <a:buChar char="§"/>
              <a:defRPr sz="1000"/>
            </a:lvl2pPr>
            <a:lvl3pPr marL="720000" indent="-144000">
              <a:buFont typeface="Wingdings" panose="05000000000000000000" pitchFamily="2" charset="2"/>
              <a:buChar char="ü"/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B495C1-A343-43FD-A56C-14DF7333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5" y="189092"/>
            <a:ext cx="2514600" cy="192497"/>
          </a:xfrm>
        </p:spPr>
        <p:txBody>
          <a:bodyPr>
            <a:noAutofit/>
          </a:bodyPr>
          <a:lstStyle>
            <a:lvl1pPr>
              <a:defRPr sz="1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EE009-5E49-48C3-896A-45C798AB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0" y="6356350"/>
            <a:ext cx="2743200" cy="365125"/>
          </a:xfrm>
        </p:spPr>
        <p:txBody>
          <a:bodyPr/>
          <a:lstStyle/>
          <a:p>
            <a:fld id="{5B632CDB-262D-4736-92D7-BFC023ED7D05}" type="datetimeFigureOut">
              <a:rPr lang="ko-KR" altLang="en-US" smtClean="0"/>
              <a:t>2023-05-02</a:t>
            </a:fld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14F2D9F-FCE9-478A-8D08-C7364A04D6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7394872"/>
              </p:ext>
            </p:extLst>
          </p:nvPr>
        </p:nvGraphicFramePr>
        <p:xfrm>
          <a:off x="104774" y="117813"/>
          <a:ext cx="11963402" cy="557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133">
                  <a:extLst>
                    <a:ext uri="{9D8B030D-6E8A-4147-A177-3AD203B41FA5}">
                      <a16:colId xmlns:a16="http://schemas.microsoft.com/office/drawing/2014/main" val="2103859053"/>
                    </a:ext>
                  </a:extLst>
                </a:gridCol>
                <a:gridCol w="3463776">
                  <a:extLst>
                    <a:ext uri="{9D8B030D-6E8A-4147-A177-3AD203B41FA5}">
                      <a16:colId xmlns:a16="http://schemas.microsoft.com/office/drawing/2014/main" val="1278037956"/>
                    </a:ext>
                  </a:extLst>
                </a:gridCol>
                <a:gridCol w="1039133">
                  <a:extLst>
                    <a:ext uri="{9D8B030D-6E8A-4147-A177-3AD203B41FA5}">
                      <a16:colId xmlns:a16="http://schemas.microsoft.com/office/drawing/2014/main" val="4288712505"/>
                    </a:ext>
                  </a:extLst>
                </a:gridCol>
                <a:gridCol w="3463776">
                  <a:extLst>
                    <a:ext uri="{9D8B030D-6E8A-4147-A177-3AD203B41FA5}">
                      <a16:colId xmlns:a16="http://schemas.microsoft.com/office/drawing/2014/main" val="295908873"/>
                    </a:ext>
                  </a:extLst>
                </a:gridCol>
                <a:gridCol w="1039133">
                  <a:extLst>
                    <a:ext uri="{9D8B030D-6E8A-4147-A177-3AD203B41FA5}">
                      <a16:colId xmlns:a16="http://schemas.microsoft.com/office/drawing/2014/main" val="2599547221"/>
                    </a:ext>
                  </a:extLst>
                </a:gridCol>
                <a:gridCol w="1918451">
                  <a:extLst>
                    <a:ext uri="{9D8B030D-6E8A-4147-A177-3AD203B41FA5}">
                      <a16:colId xmlns:a16="http://schemas.microsoft.com/office/drawing/2014/main" val="1376039704"/>
                    </a:ext>
                  </a:extLst>
                </a:gridCol>
              </a:tblGrid>
              <a:tr h="278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Subject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554246"/>
                  </a:ext>
                </a:extLst>
              </a:tr>
              <a:tr h="278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Location 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13533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CDE49-29AA-4737-934C-4EF505B8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1" y="6356350"/>
            <a:ext cx="6067424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69183-6996-4640-8C9F-DA06E5B1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425" y="6356350"/>
            <a:ext cx="2743200" cy="365125"/>
          </a:xfrm>
        </p:spPr>
        <p:txBody>
          <a:bodyPr/>
          <a:lstStyle/>
          <a:p>
            <a:fld id="{25C911C4-F79D-46E1-B7B3-3F89AB79C5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AD4F4-6BF5-47D3-A736-8A34E1ADBC4B}"/>
              </a:ext>
            </a:extLst>
          </p:cNvPr>
          <p:cNvSpPr txBox="1"/>
          <p:nvPr userDrawn="1"/>
        </p:nvSpPr>
        <p:spPr>
          <a:xfrm>
            <a:off x="10210800" y="150403"/>
            <a:ext cx="1504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장서연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C186D5A-2B76-41A4-80F8-C5ED717E0E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10800" y="443535"/>
            <a:ext cx="1504950" cy="18829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5pPr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ko-KR" altLang="en-US" dirty="0"/>
              <a:t>텍스트 스타일 편집</a:t>
            </a:r>
          </a:p>
          <a:p>
            <a:pPr lvl="4"/>
            <a:endParaRPr lang="ko-KR" altLang="en-US" dirty="0"/>
          </a:p>
        </p:txBody>
      </p:sp>
      <p:sp>
        <p:nvSpPr>
          <p:cNvPr id="23" name="텍스트 개체 틀 21">
            <a:extLst>
              <a:ext uri="{FF2B5EF4-FFF2-40B4-BE49-F238E27FC236}">
                <a16:creationId xmlns:a16="http://schemas.microsoft.com/office/drawing/2014/main" id="{E69DF1F0-7E2A-4F5D-BFB7-D662805B1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443535"/>
            <a:ext cx="1504950" cy="18829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5pPr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ko-KR" altLang="en-US" dirty="0"/>
              <a:t>텍스트 스타일 편집</a:t>
            </a:r>
          </a:p>
          <a:p>
            <a:pPr lvl="4"/>
            <a:endParaRPr lang="ko-KR" altLang="en-US" dirty="0"/>
          </a:p>
        </p:txBody>
      </p:sp>
      <p:sp>
        <p:nvSpPr>
          <p:cNvPr id="28" name="텍스트 개체 틀 21">
            <a:extLst>
              <a:ext uri="{FF2B5EF4-FFF2-40B4-BE49-F238E27FC236}">
                <a16:creationId xmlns:a16="http://schemas.microsoft.com/office/drawing/2014/main" id="{4DD07CEA-F174-4A9D-B881-308FFA9C6D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43535"/>
            <a:ext cx="1504950" cy="18829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5pPr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ko-KR" altLang="en-US" dirty="0"/>
              <a:t>텍스트 스타일 편집</a:t>
            </a:r>
          </a:p>
          <a:p>
            <a:pPr lvl="4"/>
            <a:endParaRPr lang="ko-KR" altLang="en-US" dirty="0"/>
          </a:p>
        </p:txBody>
      </p:sp>
      <p:sp>
        <p:nvSpPr>
          <p:cNvPr id="29" name="텍스트 개체 틀 21">
            <a:extLst>
              <a:ext uri="{FF2B5EF4-FFF2-40B4-BE49-F238E27FC236}">
                <a16:creationId xmlns:a16="http://schemas.microsoft.com/office/drawing/2014/main" id="{9CE148C5-30AF-4187-8B33-401A4B56EA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157785"/>
            <a:ext cx="1504950" cy="18829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5pPr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ko-KR" altLang="en-US" dirty="0"/>
              <a:t>텍스트 스타일 편집</a:t>
            </a:r>
          </a:p>
          <a:p>
            <a:pPr lvl="4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F57A4D-9AE8-48BE-B7AC-CCBA1074EFF2}"/>
              </a:ext>
            </a:extLst>
          </p:cNvPr>
          <p:cNvSpPr/>
          <p:nvPr userDrawn="1"/>
        </p:nvSpPr>
        <p:spPr>
          <a:xfrm>
            <a:off x="9115425" y="762747"/>
            <a:ext cx="2952750" cy="237377"/>
          </a:xfrm>
          <a:prstGeom prst="rect">
            <a:avLst/>
          </a:prstGeom>
          <a:solidFill>
            <a:srgbClr val="5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Description</a:t>
            </a:r>
            <a:endParaRPr lang="ko-KR" altLang="en-US" sz="12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E7DB79-BA9B-4D35-B52B-7979880268A4}"/>
              </a:ext>
            </a:extLst>
          </p:cNvPr>
          <p:cNvSpPr/>
          <p:nvPr userDrawn="1"/>
        </p:nvSpPr>
        <p:spPr>
          <a:xfrm>
            <a:off x="332252" y="925092"/>
            <a:ext cx="8469297" cy="51816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07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F02125-45A4-499B-A9BE-4AF5A4C4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D1D04-F54D-47E2-A391-838DC50EA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87B5F-5670-4E97-B714-5218B90C5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32CDB-262D-4736-92D7-BFC023ED7D05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AD9DF-54B4-42B6-BF15-5199082B0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05E33-03DF-46DD-A7A7-005A10D0A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11C4-F79D-46E1-B7B3-3F89AB79C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8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folio.net/" TargetMode="External"/><Relationship Id="rId2" Type="http://schemas.openxmlformats.org/officeDocument/2006/relationships/hyperlink" Target="https://www.behance.net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rafolio.naver.com/works/list.grf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9861B-9FD1-4212-B866-BCF6F8BB5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2023 </a:t>
            </a:r>
            <a:r>
              <a:rPr lang="ko-KR" altLang="en-US" dirty="0"/>
              <a:t>역량강화 </a:t>
            </a:r>
            <a:r>
              <a:rPr lang="en-US" altLang="ko-KR" dirty="0"/>
              <a:t>VUE </a:t>
            </a:r>
            <a:r>
              <a:rPr lang="ko-KR" altLang="en-US" dirty="0"/>
              <a:t>스터디</a:t>
            </a:r>
            <a:br>
              <a:rPr lang="en-US" altLang="ko-KR" dirty="0"/>
            </a:br>
            <a:r>
              <a:rPr lang="en-US" altLang="ko-KR" dirty="0"/>
              <a:t>Small Project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0CD7E0-D1C8-4655-93D8-8CCEA4BCC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5" y="3400035"/>
            <a:ext cx="2743200" cy="8967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/>
              <a:t>UXUI </a:t>
            </a:r>
            <a:r>
              <a:rPr lang="ko-KR" altLang="en-US" b="1" dirty="0"/>
              <a:t>디자인 팀 </a:t>
            </a: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ko-KR" altLang="en-US" dirty="0"/>
              <a:t>장서연 대리 </a:t>
            </a:r>
            <a:r>
              <a:rPr lang="en-US" altLang="ko-KR" dirty="0"/>
              <a:t>/ </a:t>
            </a:r>
            <a:r>
              <a:rPr lang="ko-KR" altLang="en-US" dirty="0" err="1"/>
              <a:t>지다혜</a:t>
            </a:r>
            <a:r>
              <a:rPr lang="ko-KR" altLang="en-US" dirty="0"/>
              <a:t> 대리</a:t>
            </a:r>
          </a:p>
        </p:txBody>
      </p:sp>
    </p:spTree>
    <p:extLst>
      <p:ext uri="{BB962C8B-B14F-4D97-AF65-F5344CB8AC3E}">
        <p14:creationId xmlns:p14="http://schemas.microsoft.com/office/powerpoint/2010/main" val="294481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886F3F-8256-4DCC-98B5-833A6F0B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코비폴리오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CAF11-0294-4BC1-B418-E5D89BB59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2023/04/14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7F55F-AD22-4503-BFFB-1887E2A36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Detail-02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E962377-D54E-409F-A1DA-811DB2918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09674" y="443535"/>
            <a:ext cx="2641831" cy="202750"/>
          </a:xfrm>
        </p:spPr>
        <p:txBody>
          <a:bodyPr/>
          <a:lstStyle/>
          <a:p>
            <a:r>
              <a:rPr lang="ko-KR" altLang="en-US"/>
              <a:t>상세페이지</a:t>
            </a:r>
            <a:r>
              <a:rPr lang="en-US" altLang="ko-KR" dirty="0"/>
              <a:t>-</a:t>
            </a:r>
            <a:r>
              <a:rPr lang="ko-KR" altLang="en-US" dirty="0"/>
              <a:t>데이터 많을 경우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14ECEC1-CBB0-4E9E-BB75-F285F4977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D344C9-F574-4A2E-8B30-828DD767580A}"/>
              </a:ext>
            </a:extLst>
          </p:cNvPr>
          <p:cNvGrpSpPr/>
          <p:nvPr/>
        </p:nvGrpSpPr>
        <p:grpSpPr>
          <a:xfrm>
            <a:off x="339724" y="1087436"/>
            <a:ext cx="8461375" cy="5016207"/>
            <a:chOff x="339724" y="1087436"/>
            <a:chExt cx="8461375" cy="501620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57FDA2-AD42-4F17-95C2-94FC662D8409}"/>
                </a:ext>
              </a:extLst>
            </p:cNvPr>
            <p:cNvSpPr/>
            <p:nvPr/>
          </p:nvSpPr>
          <p:spPr>
            <a:xfrm>
              <a:off x="589214" y="1124864"/>
              <a:ext cx="1198485" cy="31071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966E986-7006-4CE3-9A06-9EF18ECA84F1}"/>
                </a:ext>
              </a:extLst>
            </p:cNvPr>
            <p:cNvSpPr/>
            <p:nvPr/>
          </p:nvSpPr>
          <p:spPr>
            <a:xfrm>
              <a:off x="2580693" y="1087436"/>
              <a:ext cx="5982282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코비전의 프로젝트 검색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B290D4-3B9A-40AD-A691-34AA0C5A7047}"/>
                </a:ext>
              </a:extLst>
            </p:cNvPr>
            <p:cNvSpPr/>
            <p:nvPr/>
          </p:nvSpPr>
          <p:spPr>
            <a:xfrm>
              <a:off x="2742722" y="1167189"/>
              <a:ext cx="217190" cy="22606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957B78F-5B0A-40D1-ABBD-CA083ED69AEA}"/>
                </a:ext>
              </a:extLst>
            </p:cNvPr>
            <p:cNvGrpSpPr/>
            <p:nvPr/>
          </p:nvGrpSpPr>
          <p:grpSpPr>
            <a:xfrm>
              <a:off x="501336" y="3832195"/>
              <a:ext cx="1430631" cy="1295557"/>
              <a:chOff x="370460" y="2521309"/>
              <a:chExt cx="1430631" cy="1295557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33D794B-195E-489C-B2BA-768E719F2A12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BDF31E-EBD7-47CB-A5F7-EE9ABC801BBB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16B2E-E47E-4140-B8AD-AF3BAB8992A4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BA1F767-7254-424D-81DF-7A6255E02276}"/>
                </a:ext>
              </a:extLst>
            </p:cNvPr>
            <p:cNvGrpSpPr/>
            <p:nvPr/>
          </p:nvGrpSpPr>
          <p:grpSpPr>
            <a:xfrm>
              <a:off x="2176421" y="3832195"/>
              <a:ext cx="1430631" cy="1295557"/>
              <a:chOff x="370460" y="2521309"/>
              <a:chExt cx="1430631" cy="129555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D9CD0DD-4D81-4983-88C9-04DC46FE2545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BA0E1-98FB-49EE-B58A-80757F620260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621AF1-60F4-463F-96B0-DE48D0109009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F4513D5-721E-40F1-8BC3-D189191B6CD7}"/>
                </a:ext>
              </a:extLst>
            </p:cNvPr>
            <p:cNvGrpSpPr/>
            <p:nvPr/>
          </p:nvGrpSpPr>
          <p:grpSpPr>
            <a:xfrm>
              <a:off x="3851506" y="3832195"/>
              <a:ext cx="1430631" cy="1295557"/>
              <a:chOff x="370460" y="2521309"/>
              <a:chExt cx="1430631" cy="129555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B7E5035-7EEB-4C71-9C41-0043F2C60AB3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CC3F3-D37E-4D62-8377-E325A78B1828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094FF7-F5E8-4A19-9A2E-F42D831CBE43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7454BAE-BC14-4ADC-B93B-8F86092567B6}"/>
                </a:ext>
              </a:extLst>
            </p:cNvPr>
            <p:cNvGrpSpPr/>
            <p:nvPr/>
          </p:nvGrpSpPr>
          <p:grpSpPr>
            <a:xfrm>
              <a:off x="5526591" y="3832195"/>
              <a:ext cx="1430631" cy="1295557"/>
              <a:chOff x="370460" y="2521309"/>
              <a:chExt cx="1430631" cy="1295557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7445CD6-9E89-454F-ABAB-7EC5B6CBE35B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377854-2783-425D-AAA5-3CDE2995F0A2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BE3D27-D486-4872-8BED-352C117088D7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9E9DDAA-986F-4C98-993C-1369D5556548}"/>
                </a:ext>
              </a:extLst>
            </p:cNvPr>
            <p:cNvGrpSpPr/>
            <p:nvPr/>
          </p:nvGrpSpPr>
          <p:grpSpPr>
            <a:xfrm>
              <a:off x="7201675" y="3832195"/>
              <a:ext cx="1430631" cy="1295557"/>
              <a:chOff x="370460" y="2521309"/>
              <a:chExt cx="1430631" cy="129555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433B144-A27A-4E97-915A-1E4777B3FAED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2857B-44D6-4DEB-9951-7BD57BB2C9FD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12A716-615C-40AA-9F53-1A51AA3BC052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FD9DF9D-7E59-4540-9B43-D86D2A1F3E72}"/>
                </a:ext>
              </a:extLst>
            </p:cNvPr>
            <p:cNvSpPr/>
            <p:nvPr/>
          </p:nvSpPr>
          <p:spPr>
            <a:xfrm>
              <a:off x="339724" y="1675706"/>
              <a:ext cx="8461375" cy="12973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C1CCEC0-C121-4CFA-A1AB-F245A1FC5531}"/>
                </a:ext>
              </a:extLst>
            </p:cNvPr>
            <p:cNvSpPr txBox="1"/>
            <p:nvPr/>
          </p:nvSpPr>
          <p:spPr>
            <a:xfrm>
              <a:off x="1704571" y="3226001"/>
              <a:ext cx="5637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/>
                <a:t>코비젼의</a:t>
              </a:r>
              <a:r>
                <a:rPr lang="ko-KR" altLang="en-US" sz="1200" b="1" dirty="0"/>
                <a:t> 솔루션을 경험한 수많은 기업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1E6ED1-250C-46CC-98CC-D213D8AE4DD0}"/>
                </a:ext>
              </a:extLst>
            </p:cNvPr>
            <p:cNvSpPr txBox="1"/>
            <p:nvPr/>
          </p:nvSpPr>
          <p:spPr>
            <a:xfrm>
              <a:off x="685342" y="1938992"/>
              <a:ext cx="4549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업무 환경을 고려한 맞춤형 협업 플랫폼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82B81E-FD27-41D6-B4F5-3CB21FB5519F}"/>
                </a:ext>
              </a:extLst>
            </p:cNvPr>
            <p:cNvSpPr txBox="1"/>
            <p:nvPr/>
          </p:nvSpPr>
          <p:spPr>
            <a:xfrm>
              <a:off x="685342" y="2340362"/>
              <a:ext cx="45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bg1"/>
                  </a:solidFill>
                </a:rPr>
                <a:t>코비젼</a:t>
              </a:r>
              <a:r>
                <a:rPr lang="ko-KR" altLang="en-US" sz="900" dirty="0">
                  <a:solidFill>
                    <a:schemeClr val="bg1"/>
                  </a:solidFill>
                </a:rPr>
                <a:t> 그룹웨어는 고객의 업무 환경에 대한 철저한 분석을 바탕으로</a:t>
              </a:r>
            </a:p>
            <a:p>
              <a:r>
                <a:rPr lang="ko-KR" altLang="en-US" sz="900" dirty="0">
                  <a:solidFill>
                    <a:schemeClr val="bg1"/>
                  </a:solidFill>
                </a:rPr>
                <a:t>협업을 위한 최상의 서비스를 제공합니다</a:t>
              </a:r>
              <a:r>
                <a:rPr lang="en-US" altLang="ko-KR" sz="9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D6E4E8E-8A40-456C-A48E-613F7557EE65}"/>
                </a:ext>
              </a:extLst>
            </p:cNvPr>
            <p:cNvSpPr/>
            <p:nvPr/>
          </p:nvSpPr>
          <p:spPr>
            <a:xfrm>
              <a:off x="8465403" y="2729868"/>
              <a:ext cx="157163" cy="16358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2407954-9311-45BC-ACEB-1F224FBC831E}"/>
                </a:ext>
              </a:extLst>
            </p:cNvPr>
            <p:cNvSpPr/>
            <p:nvPr/>
          </p:nvSpPr>
          <p:spPr>
            <a:xfrm>
              <a:off x="539518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CA429B0-4F41-4DEC-BA5B-DACE6E200D44}"/>
                </a:ext>
              </a:extLst>
            </p:cNvPr>
            <p:cNvSpPr/>
            <p:nvPr/>
          </p:nvSpPr>
          <p:spPr>
            <a:xfrm>
              <a:off x="2214603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F3EFD64-CFD7-48FA-87F2-90F3B38C693B}"/>
                </a:ext>
              </a:extLst>
            </p:cNvPr>
            <p:cNvSpPr/>
            <p:nvPr/>
          </p:nvSpPr>
          <p:spPr>
            <a:xfrm>
              <a:off x="3889688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264D3F2-1733-4FB6-A0CD-C89814DF42CD}"/>
                </a:ext>
              </a:extLst>
            </p:cNvPr>
            <p:cNvSpPr/>
            <p:nvPr/>
          </p:nvSpPr>
          <p:spPr>
            <a:xfrm>
              <a:off x="5564773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0BE11-44A7-4508-A459-E5B2E8EAA9AF}"/>
                </a:ext>
              </a:extLst>
            </p:cNvPr>
            <p:cNvSpPr/>
            <p:nvPr/>
          </p:nvSpPr>
          <p:spPr>
            <a:xfrm>
              <a:off x="7239857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8124DE5-AE0F-4A07-AB08-E38DCE95DA0F}"/>
                </a:ext>
              </a:extLst>
            </p:cNvPr>
            <p:cNvSpPr txBox="1"/>
            <p:nvPr/>
          </p:nvSpPr>
          <p:spPr>
            <a:xfrm>
              <a:off x="7504738" y="2709694"/>
              <a:ext cx="1027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r>
                <a:rPr lang="ko-KR" altLang="en-US" sz="900" dirty="0">
                  <a:solidFill>
                    <a:schemeClr val="bg1"/>
                  </a:solidFill>
                </a:rPr>
                <a:t>일간 보지 않기 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사각형: 둥근 대각선 방향 모서리 42">
              <a:extLst>
                <a:ext uri="{FF2B5EF4-FFF2-40B4-BE49-F238E27FC236}">
                  <a16:creationId xmlns:a16="http://schemas.microsoft.com/office/drawing/2014/main" id="{961DABD2-8AFE-423F-A6A8-AC5C7F739B89}"/>
                </a:ext>
              </a:extLst>
            </p:cNvPr>
            <p:cNvSpPr/>
            <p:nvPr/>
          </p:nvSpPr>
          <p:spPr>
            <a:xfrm>
              <a:off x="592198" y="3832195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4" name="사각형: 둥근 대각선 방향 모서리 43">
              <a:extLst>
                <a:ext uri="{FF2B5EF4-FFF2-40B4-BE49-F238E27FC236}">
                  <a16:creationId xmlns:a16="http://schemas.microsoft.com/office/drawing/2014/main" id="{785061AE-41C4-4FA0-8D95-6212350D3B65}"/>
                </a:ext>
              </a:extLst>
            </p:cNvPr>
            <p:cNvSpPr/>
            <p:nvPr/>
          </p:nvSpPr>
          <p:spPr>
            <a:xfrm>
              <a:off x="3984066" y="3832195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EA916566-B27B-49FD-93E2-7A54DE0DAC2B}"/>
              </a:ext>
            </a:extLst>
          </p:cNvPr>
          <p:cNvSpPr/>
          <p:nvPr/>
        </p:nvSpPr>
        <p:spPr>
          <a:xfrm>
            <a:off x="339724" y="914400"/>
            <a:ext cx="8461375" cy="5189243"/>
          </a:xfrm>
          <a:prstGeom prst="flowChartProcess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F3BEC008-3C34-4CCE-8B5F-780832069D0C}"/>
              </a:ext>
            </a:extLst>
          </p:cNvPr>
          <p:cNvSpPr/>
          <p:nvPr/>
        </p:nvSpPr>
        <p:spPr>
          <a:xfrm>
            <a:off x="905341" y="1090128"/>
            <a:ext cx="7245736" cy="48534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9A3625-9906-479F-BF9B-7832755F887E}"/>
              </a:ext>
            </a:extLst>
          </p:cNvPr>
          <p:cNvSpPr/>
          <p:nvPr/>
        </p:nvSpPr>
        <p:spPr>
          <a:xfrm>
            <a:off x="1074526" y="1242813"/>
            <a:ext cx="2388525" cy="1823145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3A67A2-AB24-4471-96C0-B709C17442C0}"/>
              </a:ext>
            </a:extLst>
          </p:cNvPr>
          <p:cNvSpPr txBox="1"/>
          <p:nvPr/>
        </p:nvSpPr>
        <p:spPr>
          <a:xfrm>
            <a:off x="3606273" y="1242112"/>
            <a:ext cx="397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롯데캐피탈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47C553E-5119-4153-BB08-F3B3D02DC5D3}"/>
              </a:ext>
            </a:extLst>
          </p:cNvPr>
          <p:cNvSpPr/>
          <p:nvPr/>
        </p:nvSpPr>
        <p:spPr>
          <a:xfrm>
            <a:off x="1074526" y="3145688"/>
            <a:ext cx="988868" cy="2265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예외케이스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B0CDCCF-DB70-451D-8416-D6DE98C12287}"/>
              </a:ext>
            </a:extLst>
          </p:cNvPr>
          <p:cNvSpPr/>
          <p:nvPr/>
        </p:nvSpPr>
        <p:spPr>
          <a:xfrm>
            <a:off x="2129506" y="3154376"/>
            <a:ext cx="721811" cy="2265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사례집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7" name="내용 개체 틀 36">
            <a:extLst>
              <a:ext uri="{FF2B5EF4-FFF2-40B4-BE49-F238E27FC236}">
                <a16:creationId xmlns:a16="http://schemas.microsoft.com/office/drawing/2014/main" id="{41F6914C-B871-4560-8818-B41462A5973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683050" y="2027483"/>
          <a:ext cx="4132332" cy="1466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441">
                  <a:extLst>
                    <a:ext uri="{9D8B030D-6E8A-4147-A177-3AD203B41FA5}">
                      <a16:colId xmlns:a16="http://schemas.microsoft.com/office/drawing/2014/main" val="169643428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893683365"/>
                    </a:ext>
                  </a:extLst>
                </a:gridCol>
                <a:gridCol w="2319746">
                  <a:extLst>
                    <a:ext uri="{9D8B030D-6E8A-4147-A177-3AD203B41FA5}">
                      <a16:colId xmlns:a16="http://schemas.microsoft.com/office/drawing/2014/main" val="3122660028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프로젝트 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CP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8986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디자인 타입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스마트형</a:t>
                      </a:r>
                      <a:r>
                        <a:rPr lang="en-US" altLang="ko-KR" sz="1000" dirty="0"/>
                        <a:t> / Ptype05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21631"/>
                  </a:ext>
                </a:extLst>
              </a:tr>
              <a:tr h="12361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참여자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266324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디자인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이하랑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91584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퍼블리싱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김하랑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831743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2023. 04 ~ 2024. 25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785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239E6142-F520-40C8-86FB-54C50E6D9A7E}"/>
              </a:ext>
            </a:extLst>
          </p:cNvPr>
          <p:cNvSpPr txBox="1"/>
          <p:nvPr/>
        </p:nvSpPr>
        <p:spPr>
          <a:xfrm>
            <a:off x="3606273" y="1712520"/>
            <a:ext cx="3972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프로젝트 기본 정보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27FFBC-E6E6-4327-A6B6-85B3A488AD74}"/>
              </a:ext>
            </a:extLst>
          </p:cNvPr>
          <p:cNvSpPr txBox="1"/>
          <p:nvPr/>
        </p:nvSpPr>
        <p:spPr>
          <a:xfrm>
            <a:off x="3606273" y="3752939"/>
            <a:ext cx="3972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최종 파일 경로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C598EE-F75F-4670-AD7B-66C6255F63D8}"/>
              </a:ext>
            </a:extLst>
          </p:cNvPr>
          <p:cNvSpPr txBox="1"/>
          <p:nvPr/>
        </p:nvSpPr>
        <p:spPr>
          <a:xfrm>
            <a:off x="3606273" y="4075625"/>
            <a:ext cx="754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디자인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BFFE44-93C1-4344-A002-3EC0E7D095A5}"/>
              </a:ext>
            </a:extLst>
          </p:cNvPr>
          <p:cNvSpPr txBox="1"/>
          <p:nvPr/>
        </p:nvSpPr>
        <p:spPr>
          <a:xfrm>
            <a:off x="4570411" y="4083319"/>
            <a:ext cx="363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T:\UX-Design-Team\00 Backup\</a:t>
            </a:r>
            <a:r>
              <a:rPr lang="ko-KR" altLang="en-US" sz="800" dirty="0" err="1"/>
              <a:t>이하랑</a:t>
            </a:r>
            <a:r>
              <a:rPr lang="en-US" altLang="ko-KR" sz="800" dirty="0"/>
              <a:t>\02_</a:t>
            </a:r>
            <a:r>
              <a:rPr lang="ko-KR" altLang="en-US" sz="800" dirty="0"/>
              <a:t>프로젝트</a:t>
            </a:r>
            <a:r>
              <a:rPr lang="en-US" altLang="ko-KR" sz="800" dirty="0"/>
              <a:t>\2022\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2F42B3-6C99-4819-B993-91BE80D0CA97}"/>
              </a:ext>
            </a:extLst>
          </p:cNvPr>
          <p:cNvSpPr txBox="1"/>
          <p:nvPr/>
        </p:nvSpPr>
        <p:spPr>
          <a:xfrm>
            <a:off x="3606273" y="4557581"/>
            <a:ext cx="754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퍼블리싱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156FC1-9FD5-4B67-BCB4-D87D6BFEB8E6}"/>
              </a:ext>
            </a:extLst>
          </p:cNvPr>
          <p:cNvSpPr txBox="1"/>
          <p:nvPr/>
        </p:nvSpPr>
        <p:spPr>
          <a:xfrm>
            <a:off x="4523950" y="4565275"/>
            <a:ext cx="363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http://www.no1.com/HtmlSite/smarts4j_n/customizing/publish/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25CF58-62C1-4378-AACA-2503B96B54C0}"/>
              </a:ext>
            </a:extLst>
          </p:cNvPr>
          <p:cNvSpPr txBox="1"/>
          <p:nvPr/>
        </p:nvSpPr>
        <p:spPr>
          <a:xfrm>
            <a:off x="3606273" y="5108795"/>
            <a:ext cx="3972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특이사항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B7F2C8-9F28-409A-B1DC-8674F262F329}"/>
              </a:ext>
            </a:extLst>
          </p:cNvPr>
          <p:cNvSpPr txBox="1"/>
          <p:nvPr/>
        </p:nvSpPr>
        <p:spPr>
          <a:xfrm>
            <a:off x="3667418" y="5418535"/>
            <a:ext cx="363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고객사 디자이너가 개편하여 디자인 최종파일 없음</a:t>
            </a:r>
            <a:r>
              <a:rPr lang="en-US" altLang="ko-KR" sz="800" dirty="0"/>
              <a:t>. No1 </a:t>
            </a:r>
            <a:r>
              <a:rPr lang="ko-KR" altLang="en-US" sz="800" dirty="0"/>
              <a:t>서버가 최종</a:t>
            </a:r>
            <a:r>
              <a:rPr lang="en-US" altLang="ko-KR" sz="8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고객사 디자이너가 개편하여 디자인 최종파일 없음</a:t>
            </a:r>
            <a:r>
              <a:rPr lang="en-US" altLang="ko-KR" sz="800" dirty="0"/>
              <a:t>. No1 </a:t>
            </a:r>
            <a:r>
              <a:rPr lang="ko-KR" altLang="en-US" sz="800" dirty="0"/>
              <a:t>서버가 최종</a:t>
            </a:r>
            <a:r>
              <a:rPr lang="en-US" altLang="ko-KR" sz="8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고객사 디자이너가 개편하여 디자인 최종파일 없음</a:t>
            </a:r>
            <a:r>
              <a:rPr lang="en-US" altLang="ko-KR" sz="800" dirty="0"/>
              <a:t>. No1 </a:t>
            </a:r>
            <a:r>
              <a:rPr lang="ko-KR" altLang="en-US" sz="800" dirty="0"/>
              <a:t>서버가 최종</a:t>
            </a:r>
            <a:r>
              <a:rPr lang="en-US" altLang="ko-KR" sz="800" dirty="0"/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C8CDF0-EC7A-4B0B-8785-0C9180892C9F}"/>
              </a:ext>
            </a:extLst>
          </p:cNvPr>
          <p:cNvSpPr txBox="1"/>
          <p:nvPr/>
        </p:nvSpPr>
        <p:spPr>
          <a:xfrm>
            <a:off x="7651691" y="1148279"/>
            <a:ext cx="40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E226C24-B4F5-4F39-8C90-362A3D43D43B}"/>
              </a:ext>
            </a:extLst>
          </p:cNvPr>
          <p:cNvSpPr/>
          <p:nvPr/>
        </p:nvSpPr>
        <p:spPr>
          <a:xfrm>
            <a:off x="4360209" y="4600660"/>
            <a:ext cx="137869" cy="143504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말풍선: 사각형 70">
            <a:extLst>
              <a:ext uri="{FF2B5EF4-FFF2-40B4-BE49-F238E27FC236}">
                <a16:creationId xmlns:a16="http://schemas.microsoft.com/office/drawing/2014/main" id="{670D7583-3235-4E1E-AEC8-E58CBAA0E253}"/>
              </a:ext>
            </a:extLst>
          </p:cNvPr>
          <p:cNvSpPr/>
          <p:nvPr/>
        </p:nvSpPr>
        <p:spPr>
          <a:xfrm>
            <a:off x="1387951" y="1785915"/>
            <a:ext cx="1601768" cy="272173"/>
          </a:xfrm>
          <a:prstGeom prst="wedgeRectCallout">
            <a:avLst>
              <a:gd name="adj1" fmla="val 36367"/>
              <a:gd name="adj2" fmla="val 10948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포탈 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C5A13E-F37B-4A45-8B02-13EC81C01120}"/>
              </a:ext>
            </a:extLst>
          </p:cNvPr>
          <p:cNvSpPr txBox="1"/>
          <p:nvPr/>
        </p:nvSpPr>
        <p:spPr>
          <a:xfrm>
            <a:off x="4523950" y="4814742"/>
            <a:ext cx="363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http://www.no1.com/HtmlSite/smarts4j_n/customizing/publish/</a:t>
            </a:r>
            <a:endParaRPr lang="ko-KR" altLang="en-US" sz="8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8CE129E-8481-4A7E-9DD9-0A15553226C0}"/>
              </a:ext>
            </a:extLst>
          </p:cNvPr>
          <p:cNvSpPr/>
          <p:nvPr/>
        </p:nvSpPr>
        <p:spPr>
          <a:xfrm>
            <a:off x="4360209" y="4850127"/>
            <a:ext cx="137869" cy="143504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468663-855D-488B-A3B1-EFE73815332D}"/>
              </a:ext>
            </a:extLst>
          </p:cNvPr>
          <p:cNvSpPr txBox="1"/>
          <p:nvPr/>
        </p:nvSpPr>
        <p:spPr>
          <a:xfrm>
            <a:off x="4276436" y="4305582"/>
            <a:ext cx="363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T:\UX-Design-Team\00 Backup\</a:t>
            </a:r>
            <a:r>
              <a:rPr lang="ko-KR" altLang="en-US" sz="800" dirty="0" err="1"/>
              <a:t>이하랑</a:t>
            </a:r>
            <a:r>
              <a:rPr lang="en-US" altLang="ko-KR" sz="800" dirty="0"/>
              <a:t>\02_</a:t>
            </a:r>
            <a:r>
              <a:rPr lang="ko-KR" altLang="en-US" sz="800" dirty="0"/>
              <a:t>프로젝트</a:t>
            </a:r>
            <a:r>
              <a:rPr lang="en-US" altLang="ko-KR" sz="800" dirty="0"/>
              <a:t>\2022\</a:t>
            </a:r>
            <a:r>
              <a:rPr lang="ko-KR" altLang="en-US" sz="800" dirty="0" err="1"/>
              <a:t>롯데캐피탈</a:t>
            </a:r>
            <a:endParaRPr lang="ko-KR" altLang="en-US" sz="8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C886A3-D5EC-44A5-B10A-07F8517B7934}"/>
              </a:ext>
            </a:extLst>
          </p:cNvPr>
          <p:cNvSpPr/>
          <p:nvPr/>
        </p:nvSpPr>
        <p:spPr>
          <a:xfrm>
            <a:off x="4362728" y="4105044"/>
            <a:ext cx="137869" cy="143504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말풍선: 사각형 86">
            <a:extLst>
              <a:ext uri="{FF2B5EF4-FFF2-40B4-BE49-F238E27FC236}">
                <a16:creationId xmlns:a16="http://schemas.microsoft.com/office/drawing/2014/main" id="{D92A57BD-B2F2-49CA-AD61-27C14B91F1BC}"/>
              </a:ext>
            </a:extLst>
          </p:cNvPr>
          <p:cNvSpPr/>
          <p:nvPr/>
        </p:nvSpPr>
        <p:spPr>
          <a:xfrm>
            <a:off x="3699561" y="3568346"/>
            <a:ext cx="1032345" cy="415420"/>
          </a:xfrm>
          <a:prstGeom prst="wedgeRectCallout">
            <a:avLst>
              <a:gd name="adj1" fmla="val 14455"/>
              <a:gd name="adj2" fmla="val 9563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이슈 있는 경우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 표시 아이콘 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ex. (?)</a:t>
            </a:r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91" name="말풍선: 사각형 90">
            <a:extLst>
              <a:ext uri="{FF2B5EF4-FFF2-40B4-BE49-F238E27FC236}">
                <a16:creationId xmlns:a16="http://schemas.microsoft.com/office/drawing/2014/main" id="{B005E2FC-0913-409B-8D77-A4388C00E32C}"/>
              </a:ext>
            </a:extLst>
          </p:cNvPr>
          <p:cNvSpPr/>
          <p:nvPr/>
        </p:nvSpPr>
        <p:spPr>
          <a:xfrm>
            <a:off x="4735970" y="3582273"/>
            <a:ext cx="1032345" cy="408144"/>
          </a:xfrm>
          <a:prstGeom prst="wedgeRectCallout">
            <a:avLst>
              <a:gd name="adj1" fmla="val -74956"/>
              <a:gd name="adj2" fmla="val 971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 </a:t>
            </a:r>
            <a:r>
              <a:rPr lang="ko-KR" altLang="en-US" sz="800" dirty="0" err="1">
                <a:solidFill>
                  <a:schemeClr val="tx1"/>
                </a:solidFill>
              </a:rPr>
              <a:t>클릭시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Detail-03 </a:t>
            </a:r>
            <a:r>
              <a:rPr lang="ko-KR" altLang="en-US" sz="800" dirty="0">
                <a:solidFill>
                  <a:schemeClr val="tx1"/>
                </a:solidFill>
              </a:rPr>
              <a:t>이동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F10740-D122-4381-B5EA-4F4E52C82A0A}"/>
              </a:ext>
            </a:extLst>
          </p:cNvPr>
          <p:cNvSpPr/>
          <p:nvPr/>
        </p:nvSpPr>
        <p:spPr>
          <a:xfrm>
            <a:off x="7992041" y="1657499"/>
            <a:ext cx="52398" cy="305967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C00964-D016-4548-8F43-410F3FD8DC60}"/>
              </a:ext>
            </a:extLst>
          </p:cNvPr>
          <p:cNvSpPr/>
          <p:nvPr/>
        </p:nvSpPr>
        <p:spPr>
          <a:xfrm>
            <a:off x="3517900" y="1611444"/>
            <a:ext cx="4563200" cy="42687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말풍선: 사각형 92">
            <a:extLst>
              <a:ext uri="{FF2B5EF4-FFF2-40B4-BE49-F238E27FC236}">
                <a16:creationId xmlns:a16="http://schemas.microsoft.com/office/drawing/2014/main" id="{07D4DBD2-2B3B-4242-AEDD-8C065FAEF279}"/>
              </a:ext>
            </a:extLst>
          </p:cNvPr>
          <p:cNvSpPr/>
          <p:nvPr/>
        </p:nvSpPr>
        <p:spPr>
          <a:xfrm>
            <a:off x="6635750" y="1748430"/>
            <a:ext cx="837643" cy="188745"/>
          </a:xfrm>
          <a:prstGeom prst="wedgeRectCallout">
            <a:avLst>
              <a:gd name="adj1" fmla="val 16814"/>
              <a:gd name="adj2" fmla="val -8051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스크롤 영역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2" name="말풍선: 사각형 91">
            <a:extLst>
              <a:ext uri="{FF2B5EF4-FFF2-40B4-BE49-F238E27FC236}">
                <a16:creationId xmlns:a16="http://schemas.microsoft.com/office/drawing/2014/main" id="{42F866EE-13ED-4778-8EC4-592190EE5AB8}"/>
              </a:ext>
            </a:extLst>
          </p:cNvPr>
          <p:cNvSpPr/>
          <p:nvPr/>
        </p:nvSpPr>
        <p:spPr>
          <a:xfrm>
            <a:off x="6441049" y="3298737"/>
            <a:ext cx="1032345" cy="408144"/>
          </a:xfrm>
          <a:prstGeom prst="wedgeRectCallout">
            <a:avLst>
              <a:gd name="adj1" fmla="val 104774"/>
              <a:gd name="adj2" fmla="val 5795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데이터 </a:t>
            </a:r>
            <a:r>
              <a:rPr lang="ko-KR" altLang="en-US" sz="800" dirty="0" err="1">
                <a:solidFill>
                  <a:schemeClr val="tx1"/>
                </a:solidFill>
              </a:rPr>
              <a:t>많을시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스크롤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47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886F3F-8256-4DCC-98B5-833A6F0B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코비폴리오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CAF11-0294-4BC1-B418-E5D89BB59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2023/04/14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7F55F-AD22-4503-BFFB-1887E2A36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Detail-03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E962377-D54E-409F-A1DA-811DB2918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09674" y="443535"/>
            <a:ext cx="2641831" cy="202750"/>
          </a:xfrm>
        </p:spPr>
        <p:txBody>
          <a:bodyPr/>
          <a:lstStyle/>
          <a:p>
            <a:r>
              <a:rPr lang="ko-KR" altLang="en-US" dirty="0"/>
              <a:t>상세페이지</a:t>
            </a:r>
            <a:r>
              <a:rPr lang="en-US" altLang="ko-KR" dirty="0"/>
              <a:t>- </a:t>
            </a:r>
            <a:r>
              <a:rPr lang="ko-KR" altLang="en-US" dirty="0"/>
              <a:t>추가 정보 </a:t>
            </a:r>
            <a:r>
              <a:rPr lang="ko-KR" altLang="en-US" dirty="0" err="1"/>
              <a:t>확인시</a:t>
            </a:r>
            <a:r>
              <a:rPr lang="ko-KR" alt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14ECEC1-CBB0-4E9E-BB75-F285F4977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D344C9-F574-4A2E-8B30-828DD767580A}"/>
              </a:ext>
            </a:extLst>
          </p:cNvPr>
          <p:cNvGrpSpPr/>
          <p:nvPr/>
        </p:nvGrpSpPr>
        <p:grpSpPr>
          <a:xfrm>
            <a:off x="339724" y="1087436"/>
            <a:ext cx="8461375" cy="5016207"/>
            <a:chOff x="339724" y="1087436"/>
            <a:chExt cx="8461375" cy="501620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57FDA2-AD42-4F17-95C2-94FC662D8409}"/>
                </a:ext>
              </a:extLst>
            </p:cNvPr>
            <p:cNvSpPr/>
            <p:nvPr/>
          </p:nvSpPr>
          <p:spPr>
            <a:xfrm>
              <a:off x="589214" y="1124864"/>
              <a:ext cx="1198485" cy="31071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966E986-7006-4CE3-9A06-9EF18ECA84F1}"/>
                </a:ext>
              </a:extLst>
            </p:cNvPr>
            <p:cNvSpPr/>
            <p:nvPr/>
          </p:nvSpPr>
          <p:spPr>
            <a:xfrm>
              <a:off x="2580693" y="1087436"/>
              <a:ext cx="5982282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코비전의 프로젝트 검색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B290D4-3B9A-40AD-A691-34AA0C5A7047}"/>
                </a:ext>
              </a:extLst>
            </p:cNvPr>
            <p:cNvSpPr/>
            <p:nvPr/>
          </p:nvSpPr>
          <p:spPr>
            <a:xfrm>
              <a:off x="2742722" y="1167189"/>
              <a:ext cx="217190" cy="22606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957B78F-5B0A-40D1-ABBD-CA083ED69AEA}"/>
                </a:ext>
              </a:extLst>
            </p:cNvPr>
            <p:cNvGrpSpPr/>
            <p:nvPr/>
          </p:nvGrpSpPr>
          <p:grpSpPr>
            <a:xfrm>
              <a:off x="501336" y="3832195"/>
              <a:ext cx="1430631" cy="1295557"/>
              <a:chOff x="370460" y="2521309"/>
              <a:chExt cx="1430631" cy="1295557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33D794B-195E-489C-B2BA-768E719F2A12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BDF31E-EBD7-47CB-A5F7-EE9ABC801BBB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16B2E-E47E-4140-B8AD-AF3BAB8992A4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BA1F767-7254-424D-81DF-7A6255E02276}"/>
                </a:ext>
              </a:extLst>
            </p:cNvPr>
            <p:cNvGrpSpPr/>
            <p:nvPr/>
          </p:nvGrpSpPr>
          <p:grpSpPr>
            <a:xfrm>
              <a:off x="2176421" y="3832195"/>
              <a:ext cx="1430631" cy="1295557"/>
              <a:chOff x="370460" y="2521309"/>
              <a:chExt cx="1430631" cy="129555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D9CD0DD-4D81-4983-88C9-04DC46FE2545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BA0E1-98FB-49EE-B58A-80757F620260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621AF1-60F4-463F-96B0-DE48D0109009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F4513D5-721E-40F1-8BC3-D189191B6CD7}"/>
                </a:ext>
              </a:extLst>
            </p:cNvPr>
            <p:cNvGrpSpPr/>
            <p:nvPr/>
          </p:nvGrpSpPr>
          <p:grpSpPr>
            <a:xfrm>
              <a:off x="3851506" y="3832195"/>
              <a:ext cx="1430631" cy="1295557"/>
              <a:chOff x="370460" y="2521309"/>
              <a:chExt cx="1430631" cy="129555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B7E5035-7EEB-4C71-9C41-0043F2C60AB3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CC3F3-D37E-4D62-8377-E325A78B1828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094FF7-F5E8-4A19-9A2E-F42D831CBE43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7454BAE-BC14-4ADC-B93B-8F86092567B6}"/>
                </a:ext>
              </a:extLst>
            </p:cNvPr>
            <p:cNvGrpSpPr/>
            <p:nvPr/>
          </p:nvGrpSpPr>
          <p:grpSpPr>
            <a:xfrm>
              <a:off x="5526591" y="3832195"/>
              <a:ext cx="1430631" cy="1295557"/>
              <a:chOff x="370460" y="2521309"/>
              <a:chExt cx="1430631" cy="1295557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7445CD6-9E89-454F-ABAB-7EC5B6CBE35B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377854-2783-425D-AAA5-3CDE2995F0A2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BE3D27-D486-4872-8BED-352C117088D7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9E9DDAA-986F-4C98-993C-1369D5556548}"/>
                </a:ext>
              </a:extLst>
            </p:cNvPr>
            <p:cNvGrpSpPr/>
            <p:nvPr/>
          </p:nvGrpSpPr>
          <p:grpSpPr>
            <a:xfrm>
              <a:off x="7201675" y="3832195"/>
              <a:ext cx="1430631" cy="1295557"/>
              <a:chOff x="370460" y="2521309"/>
              <a:chExt cx="1430631" cy="129555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433B144-A27A-4E97-915A-1E4777B3FAED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2857B-44D6-4DEB-9951-7BD57BB2C9FD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12A716-615C-40AA-9F53-1A51AA3BC052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FD9DF9D-7E59-4540-9B43-D86D2A1F3E72}"/>
                </a:ext>
              </a:extLst>
            </p:cNvPr>
            <p:cNvSpPr/>
            <p:nvPr/>
          </p:nvSpPr>
          <p:spPr>
            <a:xfrm>
              <a:off x="339724" y="1675706"/>
              <a:ext cx="8461375" cy="12973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C1CCEC0-C121-4CFA-A1AB-F245A1FC5531}"/>
                </a:ext>
              </a:extLst>
            </p:cNvPr>
            <p:cNvSpPr txBox="1"/>
            <p:nvPr/>
          </p:nvSpPr>
          <p:spPr>
            <a:xfrm>
              <a:off x="1704571" y="3226001"/>
              <a:ext cx="5637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/>
                <a:t>코비젼의</a:t>
              </a:r>
              <a:r>
                <a:rPr lang="ko-KR" altLang="en-US" sz="1200" b="1" dirty="0"/>
                <a:t> 솔루션을 경험한 수많은 기업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1E6ED1-250C-46CC-98CC-D213D8AE4DD0}"/>
                </a:ext>
              </a:extLst>
            </p:cNvPr>
            <p:cNvSpPr txBox="1"/>
            <p:nvPr/>
          </p:nvSpPr>
          <p:spPr>
            <a:xfrm>
              <a:off x="685342" y="1938992"/>
              <a:ext cx="4549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업무 환경을 고려한 맞춤형 협업 플랫폼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82B81E-FD27-41D6-B4F5-3CB21FB5519F}"/>
                </a:ext>
              </a:extLst>
            </p:cNvPr>
            <p:cNvSpPr txBox="1"/>
            <p:nvPr/>
          </p:nvSpPr>
          <p:spPr>
            <a:xfrm>
              <a:off x="685342" y="2340362"/>
              <a:ext cx="45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bg1"/>
                  </a:solidFill>
                </a:rPr>
                <a:t>코비젼</a:t>
              </a:r>
              <a:r>
                <a:rPr lang="ko-KR" altLang="en-US" sz="900" dirty="0">
                  <a:solidFill>
                    <a:schemeClr val="bg1"/>
                  </a:solidFill>
                </a:rPr>
                <a:t> 그룹웨어는 고객의 업무 환경에 대한 철저한 분석을 바탕으로</a:t>
              </a:r>
            </a:p>
            <a:p>
              <a:r>
                <a:rPr lang="ko-KR" altLang="en-US" sz="900" dirty="0">
                  <a:solidFill>
                    <a:schemeClr val="bg1"/>
                  </a:solidFill>
                </a:rPr>
                <a:t>협업을 위한 최상의 서비스를 제공합니다</a:t>
              </a:r>
              <a:r>
                <a:rPr lang="en-US" altLang="ko-KR" sz="9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D6E4E8E-8A40-456C-A48E-613F7557EE65}"/>
                </a:ext>
              </a:extLst>
            </p:cNvPr>
            <p:cNvSpPr/>
            <p:nvPr/>
          </p:nvSpPr>
          <p:spPr>
            <a:xfrm>
              <a:off x="8465403" y="2729868"/>
              <a:ext cx="157163" cy="16358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2407954-9311-45BC-ACEB-1F224FBC831E}"/>
                </a:ext>
              </a:extLst>
            </p:cNvPr>
            <p:cNvSpPr/>
            <p:nvPr/>
          </p:nvSpPr>
          <p:spPr>
            <a:xfrm>
              <a:off x="539518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CA429B0-4F41-4DEC-BA5B-DACE6E200D44}"/>
                </a:ext>
              </a:extLst>
            </p:cNvPr>
            <p:cNvSpPr/>
            <p:nvPr/>
          </p:nvSpPr>
          <p:spPr>
            <a:xfrm>
              <a:off x="2214603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F3EFD64-CFD7-48FA-87F2-90F3B38C693B}"/>
                </a:ext>
              </a:extLst>
            </p:cNvPr>
            <p:cNvSpPr/>
            <p:nvPr/>
          </p:nvSpPr>
          <p:spPr>
            <a:xfrm>
              <a:off x="3889688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264D3F2-1733-4FB6-A0CD-C89814DF42CD}"/>
                </a:ext>
              </a:extLst>
            </p:cNvPr>
            <p:cNvSpPr/>
            <p:nvPr/>
          </p:nvSpPr>
          <p:spPr>
            <a:xfrm>
              <a:off x="5564773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0BE11-44A7-4508-A459-E5B2E8EAA9AF}"/>
                </a:ext>
              </a:extLst>
            </p:cNvPr>
            <p:cNvSpPr/>
            <p:nvPr/>
          </p:nvSpPr>
          <p:spPr>
            <a:xfrm>
              <a:off x="7239857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8124DE5-AE0F-4A07-AB08-E38DCE95DA0F}"/>
                </a:ext>
              </a:extLst>
            </p:cNvPr>
            <p:cNvSpPr txBox="1"/>
            <p:nvPr/>
          </p:nvSpPr>
          <p:spPr>
            <a:xfrm>
              <a:off x="7504738" y="2709694"/>
              <a:ext cx="1027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r>
                <a:rPr lang="ko-KR" altLang="en-US" sz="900" dirty="0">
                  <a:solidFill>
                    <a:schemeClr val="bg1"/>
                  </a:solidFill>
                </a:rPr>
                <a:t>일간 보지 않기 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사각형: 둥근 대각선 방향 모서리 42">
              <a:extLst>
                <a:ext uri="{FF2B5EF4-FFF2-40B4-BE49-F238E27FC236}">
                  <a16:creationId xmlns:a16="http://schemas.microsoft.com/office/drawing/2014/main" id="{961DABD2-8AFE-423F-A6A8-AC5C7F739B89}"/>
                </a:ext>
              </a:extLst>
            </p:cNvPr>
            <p:cNvSpPr/>
            <p:nvPr/>
          </p:nvSpPr>
          <p:spPr>
            <a:xfrm>
              <a:off x="592198" y="3832195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4" name="사각형: 둥근 대각선 방향 모서리 43">
              <a:extLst>
                <a:ext uri="{FF2B5EF4-FFF2-40B4-BE49-F238E27FC236}">
                  <a16:creationId xmlns:a16="http://schemas.microsoft.com/office/drawing/2014/main" id="{785061AE-41C4-4FA0-8D95-6212350D3B65}"/>
                </a:ext>
              </a:extLst>
            </p:cNvPr>
            <p:cNvSpPr/>
            <p:nvPr/>
          </p:nvSpPr>
          <p:spPr>
            <a:xfrm>
              <a:off x="3984066" y="3832195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EA916566-B27B-49FD-93E2-7A54DE0DAC2B}"/>
              </a:ext>
            </a:extLst>
          </p:cNvPr>
          <p:cNvSpPr/>
          <p:nvPr/>
        </p:nvSpPr>
        <p:spPr>
          <a:xfrm>
            <a:off x="339724" y="914400"/>
            <a:ext cx="8461375" cy="5189243"/>
          </a:xfrm>
          <a:prstGeom prst="flowChartProcess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F3BEC008-3C34-4CCE-8B5F-780832069D0C}"/>
              </a:ext>
            </a:extLst>
          </p:cNvPr>
          <p:cNvSpPr/>
          <p:nvPr/>
        </p:nvSpPr>
        <p:spPr>
          <a:xfrm>
            <a:off x="905341" y="1090128"/>
            <a:ext cx="7245736" cy="48534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9A3625-9906-479F-BF9B-7832755F887E}"/>
              </a:ext>
            </a:extLst>
          </p:cNvPr>
          <p:cNvSpPr/>
          <p:nvPr/>
        </p:nvSpPr>
        <p:spPr>
          <a:xfrm>
            <a:off x="1074526" y="1242813"/>
            <a:ext cx="2388525" cy="1823145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3A67A2-AB24-4471-96C0-B709C17442C0}"/>
              </a:ext>
            </a:extLst>
          </p:cNvPr>
          <p:cNvSpPr txBox="1"/>
          <p:nvPr/>
        </p:nvSpPr>
        <p:spPr>
          <a:xfrm>
            <a:off x="3606273" y="1242112"/>
            <a:ext cx="397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롯데캐피탈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47C553E-5119-4153-BB08-F3B3D02DC5D3}"/>
              </a:ext>
            </a:extLst>
          </p:cNvPr>
          <p:cNvSpPr/>
          <p:nvPr/>
        </p:nvSpPr>
        <p:spPr>
          <a:xfrm>
            <a:off x="1074526" y="3145688"/>
            <a:ext cx="988868" cy="2265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예외케이스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B0CDCCF-DB70-451D-8416-D6DE98C12287}"/>
              </a:ext>
            </a:extLst>
          </p:cNvPr>
          <p:cNvSpPr/>
          <p:nvPr/>
        </p:nvSpPr>
        <p:spPr>
          <a:xfrm>
            <a:off x="2129506" y="3154376"/>
            <a:ext cx="721811" cy="2265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사례집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7" name="내용 개체 틀 36">
            <a:extLst>
              <a:ext uri="{FF2B5EF4-FFF2-40B4-BE49-F238E27FC236}">
                <a16:creationId xmlns:a16="http://schemas.microsoft.com/office/drawing/2014/main" id="{41F6914C-B871-4560-8818-B41462A5973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683050" y="2027483"/>
          <a:ext cx="4132332" cy="1466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441">
                  <a:extLst>
                    <a:ext uri="{9D8B030D-6E8A-4147-A177-3AD203B41FA5}">
                      <a16:colId xmlns:a16="http://schemas.microsoft.com/office/drawing/2014/main" val="169643428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893683365"/>
                    </a:ext>
                  </a:extLst>
                </a:gridCol>
                <a:gridCol w="2319746">
                  <a:extLst>
                    <a:ext uri="{9D8B030D-6E8A-4147-A177-3AD203B41FA5}">
                      <a16:colId xmlns:a16="http://schemas.microsoft.com/office/drawing/2014/main" val="3122660028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프로젝트 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CP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8986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디자인 타입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스마트형</a:t>
                      </a:r>
                      <a:r>
                        <a:rPr lang="en-US" altLang="ko-KR" sz="1000" dirty="0"/>
                        <a:t> / Ptype05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21631"/>
                  </a:ext>
                </a:extLst>
              </a:tr>
              <a:tr h="12361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참여자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266324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디자인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이하랑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91584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퍼블리싱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김하랑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831743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2023. 04 ~ 2024. 25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785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239E6142-F520-40C8-86FB-54C50E6D9A7E}"/>
              </a:ext>
            </a:extLst>
          </p:cNvPr>
          <p:cNvSpPr txBox="1"/>
          <p:nvPr/>
        </p:nvSpPr>
        <p:spPr>
          <a:xfrm>
            <a:off x="3606273" y="1712520"/>
            <a:ext cx="3972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프로젝트 기본 정보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27FFBC-E6E6-4327-A6B6-85B3A488AD74}"/>
              </a:ext>
            </a:extLst>
          </p:cNvPr>
          <p:cNvSpPr txBox="1"/>
          <p:nvPr/>
        </p:nvSpPr>
        <p:spPr>
          <a:xfrm>
            <a:off x="3606273" y="3752939"/>
            <a:ext cx="3972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최종 파일 경로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C598EE-F75F-4670-AD7B-66C6255F63D8}"/>
              </a:ext>
            </a:extLst>
          </p:cNvPr>
          <p:cNvSpPr txBox="1"/>
          <p:nvPr/>
        </p:nvSpPr>
        <p:spPr>
          <a:xfrm>
            <a:off x="3606273" y="4075625"/>
            <a:ext cx="754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디자인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BFFE44-93C1-4344-A002-3EC0E7D095A5}"/>
              </a:ext>
            </a:extLst>
          </p:cNvPr>
          <p:cNvSpPr txBox="1"/>
          <p:nvPr/>
        </p:nvSpPr>
        <p:spPr>
          <a:xfrm>
            <a:off x="4570411" y="4083319"/>
            <a:ext cx="363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T:\UX-Design-Team\00 Backup\</a:t>
            </a:r>
            <a:r>
              <a:rPr lang="ko-KR" altLang="en-US" sz="800" dirty="0" err="1"/>
              <a:t>이하랑</a:t>
            </a:r>
            <a:r>
              <a:rPr lang="en-US" altLang="ko-KR" sz="800" dirty="0"/>
              <a:t>\02_</a:t>
            </a:r>
            <a:r>
              <a:rPr lang="ko-KR" altLang="en-US" sz="800" dirty="0"/>
              <a:t>프로젝트</a:t>
            </a:r>
            <a:r>
              <a:rPr lang="en-US" altLang="ko-KR" sz="800" dirty="0"/>
              <a:t>\2022\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2F42B3-6C99-4819-B993-91BE80D0CA97}"/>
              </a:ext>
            </a:extLst>
          </p:cNvPr>
          <p:cNvSpPr txBox="1"/>
          <p:nvPr/>
        </p:nvSpPr>
        <p:spPr>
          <a:xfrm>
            <a:off x="3606273" y="4984400"/>
            <a:ext cx="754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퍼블리싱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156FC1-9FD5-4B67-BCB4-D87D6BFEB8E6}"/>
              </a:ext>
            </a:extLst>
          </p:cNvPr>
          <p:cNvSpPr txBox="1"/>
          <p:nvPr/>
        </p:nvSpPr>
        <p:spPr>
          <a:xfrm>
            <a:off x="4523950" y="4992094"/>
            <a:ext cx="363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http://www.no1.com/HtmlSite/smarts4j_n/customizing/publish/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25CF58-62C1-4378-AACA-2503B96B54C0}"/>
              </a:ext>
            </a:extLst>
          </p:cNvPr>
          <p:cNvSpPr txBox="1"/>
          <p:nvPr/>
        </p:nvSpPr>
        <p:spPr>
          <a:xfrm>
            <a:off x="3606273" y="5535614"/>
            <a:ext cx="3972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특이사항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C8CDF0-EC7A-4B0B-8785-0C9180892C9F}"/>
              </a:ext>
            </a:extLst>
          </p:cNvPr>
          <p:cNvSpPr txBox="1"/>
          <p:nvPr/>
        </p:nvSpPr>
        <p:spPr>
          <a:xfrm>
            <a:off x="7651691" y="1148279"/>
            <a:ext cx="40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E226C24-B4F5-4F39-8C90-362A3D43D43B}"/>
              </a:ext>
            </a:extLst>
          </p:cNvPr>
          <p:cNvSpPr/>
          <p:nvPr/>
        </p:nvSpPr>
        <p:spPr>
          <a:xfrm>
            <a:off x="4360209" y="5027479"/>
            <a:ext cx="137869" cy="143504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C5A13E-F37B-4A45-8B02-13EC81C01120}"/>
              </a:ext>
            </a:extLst>
          </p:cNvPr>
          <p:cNvSpPr txBox="1"/>
          <p:nvPr/>
        </p:nvSpPr>
        <p:spPr>
          <a:xfrm>
            <a:off x="4523950" y="5241561"/>
            <a:ext cx="363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http://www.no1.com/HtmlSite/smarts4j_n/customizing/publish/</a:t>
            </a:r>
            <a:endParaRPr lang="ko-KR" altLang="en-US" sz="8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8CE129E-8481-4A7E-9DD9-0A15553226C0}"/>
              </a:ext>
            </a:extLst>
          </p:cNvPr>
          <p:cNvSpPr/>
          <p:nvPr/>
        </p:nvSpPr>
        <p:spPr>
          <a:xfrm>
            <a:off x="4360209" y="5276946"/>
            <a:ext cx="137869" cy="143504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468663-855D-488B-A3B1-EFE73815332D}"/>
              </a:ext>
            </a:extLst>
          </p:cNvPr>
          <p:cNvSpPr txBox="1"/>
          <p:nvPr/>
        </p:nvSpPr>
        <p:spPr>
          <a:xfrm>
            <a:off x="4276436" y="4661865"/>
            <a:ext cx="363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T:\UX-Design-Team\00 Backup\</a:t>
            </a:r>
            <a:r>
              <a:rPr lang="ko-KR" altLang="en-US" sz="800" dirty="0" err="1"/>
              <a:t>이하랑</a:t>
            </a:r>
            <a:r>
              <a:rPr lang="en-US" altLang="ko-KR" sz="800" dirty="0"/>
              <a:t>\02_</a:t>
            </a:r>
            <a:r>
              <a:rPr lang="ko-KR" altLang="en-US" sz="800" dirty="0"/>
              <a:t>프로젝트</a:t>
            </a:r>
            <a:r>
              <a:rPr lang="en-US" altLang="ko-KR" sz="800" dirty="0"/>
              <a:t>\2022\</a:t>
            </a:r>
            <a:r>
              <a:rPr lang="ko-KR" altLang="en-US" sz="800" dirty="0" err="1"/>
              <a:t>롯데캐피탈</a:t>
            </a:r>
            <a:endParaRPr lang="ko-KR" altLang="en-US" sz="8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C886A3-D5EC-44A5-B10A-07F8517B7934}"/>
              </a:ext>
            </a:extLst>
          </p:cNvPr>
          <p:cNvSpPr/>
          <p:nvPr/>
        </p:nvSpPr>
        <p:spPr>
          <a:xfrm>
            <a:off x="4362728" y="4105044"/>
            <a:ext cx="137869" cy="143504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F10740-D122-4381-B5EA-4F4E52C82A0A}"/>
              </a:ext>
            </a:extLst>
          </p:cNvPr>
          <p:cNvSpPr/>
          <p:nvPr/>
        </p:nvSpPr>
        <p:spPr>
          <a:xfrm>
            <a:off x="7992041" y="1657499"/>
            <a:ext cx="52398" cy="305967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F68CF3-19AD-402F-A42F-27048A84B4C6}"/>
              </a:ext>
            </a:extLst>
          </p:cNvPr>
          <p:cNvSpPr/>
          <p:nvPr/>
        </p:nvSpPr>
        <p:spPr>
          <a:xfrm>
            <a:off x="4361064" y="4343521"/>
            <a:ext cx="3349522" cy="22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</a:rPr>
              <a:t>최종 파일은 아니나 </a:t>
            </a:r>
            <a:r>
              <a:rPr lang="ko-KR" altLang="en-US" sz="700" dirty="0" err="1">
                <a:solidFill>
                  <a:schemeClr val="tx1"/>
                </a:solidFill>
              </a:rPr>
              <a:t>마이컨텐츠의</a:t>
            </a:r>
            <a:r>
              <a:rPr lang="ko-KR" altLang="en-US" sz="700" dirty="0">
                <a:solidFill>
                  <a:schemeClr val="tx1"/>
                </a:solidFill>
              </a:rPr>
              <a:t> 부분적인 수정이 적용된 파일임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3" name="말풍선: 사각형 72">
            <a:extLst>
              <a:ext uri="{FF2B5EF4-FFF2-40B4-BE49-F238E27FC236}">
                <a16:creationId xmlns:a16="http://schemas.microsoft.com/office/drawing/2014/main" id="{B9D74FA4-E72B-410B-87E9-CAF43D3E4245}"/>
              </a:ext>
            </a:extLst>
          </p:cNvPr>
          <p:cNvSpPr/>
          <p:nvPr/>
        </p:nvSpPr>
        <p:spPr>
          <a:xfrm>
            <a:off x="4735970" y="3582273"/>
            <a:ext cx="1032345" cy="408144"/>
          </a:xfrm>
          <a:prstGeom prst="wedgeRectCallout">
            <a:avLst>
              <a:gd name="adj1" fmla="val -74956"/>
              <a:gd name="adj2" fmla="val 971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 </a:t>
            </a:r>
            <a:r>
              <a:rPr lang="ko-KR" altLang="en-US" sz="800" dirty="0" err="1">
                <a:solidFill>
                  <a:schemeClr val="tx1"/>
                </a:solidFill>
              </a:rPr>
              <a:t>클릭시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Detail-02 </a:t>
            </a:r>
            <a:r>
              <a:rPr lang="ko-KR" altLang="en-US" sz="800" dirty="0">
                <a:solidFill>
                  <a:schemeClr val="tx1"/>
                </a:solidFill>
              </a:rPr>
              <a:t>이동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022AFF6-9C44-4FA3-990C-22ABDE83B345}"/>
              </a:ext>
            </a:extLst>
          </p:cNvPr>
          <p:cNvSpPr/>
          <p:nvPr/>
        </p:nvSpPr>
        <p:spPr>
          <a:xfrm>
            <a:off x="7504792" y="4391675"/>
            <a:ext cx="137869" cy="143504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BCBBD830-C26F-40CB-BB95-2AEF9C1D0AE5}"/>
              </a:ext>
            </a:extLst>
          </p:cNvPr>
          <p:cNvSpPr/>
          <p:nvPr/>
        </p:nvSpPr>
        <p:spPr>
          <a:xfrm>
            <a:off x="6697915" y="3572519"/>
            <a:ext cx="1032345" cy="408144"/>
          </a:xfrm>
          <a:prstGeom prst="wedgeRectCallout">
            <a:avLst>
              <a:gd name="adj1" fmla="val 35118"/>
              <a:gd name="adj2" fmla="val 16453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 </a:t>
            </a:r>
            <a:r>
              <a:rPr lang="ko-KR" altLang="en-US" sz="800" dirty="0" err="1">
                <a:solidFill>
                  <a:schemeClr val="tx1"/>
                </a:solidFill>
              </a:rPr>
              <a:t>클릭시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Detail-02 </a:t>
            </a:r>
            <a:r>
              <a:rPr lang="ko-KR" altLang="en-US" sz="800" dirty="0">
                <a:solidFill>
                  <a:schemeClr val="tx1"/>
                </a:solidFill>
              </a:rPr>
              <a:t>이동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3" name="말풍선: 사각형 82">
            <a:extLst>
              <a:ext uri="{FF2B5EF4-FFF2-40B4-BE49-F238E27FC236}">
                <a16:creationId xmlns:a16="http://schemas.microsoft.com/office/drawing/2014/main" id="{C3752998-A81B-4A30-BDD8-2F3157546D8E}"/>
              </a:ext>
            </a:extLst>
          </p:cNvPr>
          <p:cNvSpPr/>
          <p:nvPr/>
        </p:nvSpPr>
        <p:spPr>
          <a:xfrm>
            <a:off x="6736536" y="4634707"/>
            <a:ext cx="1032345" cy="272985"/>
          </a:xfrm>
          <a:prstGeom prst="wedgeRectCallout">
            <a:avLst>
              <a:gd name="adj1" fmla="val 34234"/>
              <a:gd name="adj2" fmla="val -9883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닫기 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6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886F3F-8256-4DCC-98B5-833A6F0B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코비폴리오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CAF11-0294-4BC1-B418-E5D89BB59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2023/04/14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7F55F-AD22-4503-BFFB-1887E2A36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Detail-03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E962377-D54E-409F-A1DA-811DB2918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09675" y="443535"/>
            <a:ext cx="2396598" cy="178178"/>
          </a:xfrm>
        </p:spPr>
        <p:txBody>
          <a:bodyPr/>
          <a:lstStyle/>
          <a:p>
            <a:r>
              <a:rPr lang="ko-KR" altLang="en-US" dirty="0"/>
              <a:t>상세페이지 </a:t>
            </a:r>
            <a:r>
              <a:rPr lang="en-US" altLang="ko-KR" dirty="0"/>
              <a:t>– </a:t>
            </a:r>
            <a:r>
              <a:rPr lang="ko-KR" altLang="en-US" dirty="0"/>
              <a:t>데이터가 적은 경우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14ECEC1-CBB0-4E9E-BB75-F285F4977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D344C9-F574-4A2E-8B30-828DD767580A}"/>
              </a:ext>
            </a:extLst>
          </p:cNvPr>
          <p:cNvGrpSpPr/>
          <p:nvPr/>
        </p:nvGrpSpPr>
        <p:grpSpPr>
          <a:xfrm>
            <a:off x="339724" y="1087436"/>
            <a:ext cx="8461375" cy="5016207"/>
            <a:chOff x="339724" y="1087436"/>
            <a:chExt cx="8461375" cy="501620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57FDA2-AD42-4F17-95C2-94FC662D8409}"/>
                </a:ext>
              </a:extLst>
            </p:cNvPr>
            <p:cNvSpPr/>
            <p:nvPr/>
          </p:nvSpPr>
          <p:spPr>
            <a:xfrm>
              <a:off x="589214" y="1124864"/>
              <a:ext cx="1198485" cy="31071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966E986-7006-4CE3-9A06-9EF18ECA84F1}"/>
                </a:ext>
              </a:extLst>
            </p:cNvPr>
            <p:cNvSpPr/>
            <p:nvPr/>
          </p:nvSpPr>
          <p:spPr>
            <a:xfrm>
              <a:off x="2580693" y="1087436"/>
              <a:ext cx="5982282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코비전의 프로젝트 검색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B290D4-3B9A-40AD-A691-34AA0C5A7047}"/>
                </a:ext>
              </a:extLst>
            </p:cNvPr>
            <p:cNvSpPr/>
            <p:nvPr/>
          </p:nvSpPr>
          <p:spPr>
            <a:xfrm>
              <a:off x="2742722" y="1167189"/>
              <a:ext cx="217190" cy="22606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957B78F-5B0A-40D1-ABBD-CA083ED69AEA}"/>
                </a:ext>
              </a:extLst>
            </p:cNvPr>
            <p:cNvGrpSpPr/>
            <p:nvPr/>
          </p:nvGrpSpPr>
          <p:grpSpPr>
            <a:xfrm>
              <a:off x="501336" y="3832195"/>
              <a:ext cx="1430631" cy="1295557"/>
              <a:chOff x="370460" y="2521309"/>
              <a:chExt cx="1430631" cy="1295557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33D794B-195E-489C-B2BA-768E719F2A12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BDF31E-EBD7-47CB-A5F7-EE9ABC801BBB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16B2E-E47E-4140-B8AD-AF3BAB8992A4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BA1F767-7254-424D-81DF-7A6255E02276}"/>
                </a:ext>
              </a:extLst>
            </p:cNvPr>
            <p:cNvGrpSpPr/>
            <p:nvPr/>
          </p:nvGrpSpPr>
          <p:grpSpPr>
            <a:xfrm>
              <a:off x="2176421" y="3832195"/>
              <a:ext cx="1430631" cy="1295557"/>
              <a:chOff x="370460" y="2521309"/>
              <a:chExt cx="1430631" cy="129555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D9CD0DD-4D81-4983-88C9-04DC46FE2545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BA0E1-98FB-49EE-B58A-80757F620260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621AF1-60F4-463F-96B0-DE48D0109009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F4513D5-721E-40F1-8BC3-D189191B6CD7}"/>
                </a:ext>
              </a:extLst>
            </p:cNvPr>
            <p:cNvGrpSpPr/>
            <p:nvPr/>
          </p:nvGrpSpPr>
          <p:grpSpPr>
            <a:xfrm>
              <a:off x="3851506" y="3832195"/>
              <a:ext cx="1430631" cy="1295557"/>
              <a:chOff x="370460" y="2521309"/>
              <a:chExt cx="1430631" cy="129555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B7E5035-7EEB-4C71-9C41-0043F2C60AB3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CC3F3-D37E-4D62-8377-E325A78B1828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094FF7-F5E8-4A19-9A2E-F42D831CBE43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7454BAE-BC14-4ADC-B93B-8F86092567B6}"/>
                </a:ext>
              </a:extLst>
            </p:cNvPr>
            <p:cNvGrpSpPr/>
            <p:nvPr/>
          </p:nvGrpSpPr>
          <p:grpSpPr>
            <a:xfrm>
              <a:off x="5526591" y="3832195"/>
              <a:ext cx="1430631" cy="1295557"/>
              <a:chOff x="370460" y="2521309"/>
              <a:chExt cx="1430631" cy="1295557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7445CD6-9E89-454F-ABAB-7EC5B6CBE35B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377854-2783-425D-AAA5-3CDE2995F0A2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BE3D27-D486-4872-8BED-352C117088D7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9E9DDAA-986F-4C98-993C-1369D5556548}"/>
                </a:ext>
              </a:extLst>
            </p:cNvPr>
            <p:cNvGrpSpPr/>
            <p:nvPr/>
          </p:nvGrpSpPr>
          <p:grpSpPr>
            <a:xfrm>
              <a:off x="7201675" y="3832195"/>
              <a:ext cx="1430631" cy="1295557"/>
              <a:chOff x="370460" y="2521309"/>
              <a:chExt cx="1430631" cy="129555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433B144-A27A-4E97-915A-1E4777B3FAED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2857B-44D6-4DEB-9951-7BD57BB2C9FD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12A716-615C-40AA-9F53-1A51AA3BC052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FD9DF9D-7E59-4540-9B43-D86D2A1F3E72}"/>
                </a:ext>
              </a:extLst>
            </p:cNvPr>
            <p:cNvSpPr/>
            <p:nvPr/>
          </p:nvSpPr>
          <p:spPr>
            <a:xfrm>
              <a:off x="339724" y="1675706"/>
              <a:ext cx="8461375" cy="12973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C1CCEC0-C121-4CFA-A1AB-F245A1FC5531}"/>
                </a:ext>
              </a:extLst>
            </p:cNvPr>
            <p:cNvSpPr txBox="1"/>
            <p:nvPr/>
          </p:nvSpPr>
          <p:spPr>
            <a:xfrm>
              <a:off x="1704571" y="3226001"/>
              <a:ext cx="5637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/>
                <a:t>코비젼의</a:t>
              </a:r>
              <a:r>
                <a:rPr lang="ko-KR" altLang="en-US" sz="1200" b="1" dirty="0"/>
                <a:t> 솔루션을 경험한 수많은 기업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1E6ED1-250C-46CC-98CC-D213D8AE4DD0}"/>
                </a:ext>
              </a:extLst>
            </p:cNvPr>
            <p:cNvSpPr txBox="1"/>
            <p:nvPr/>
          </p:nvSpPr>
          <p:spPr>
            <a:xfrm>
              <a:off x="685342" y="1938992"/>
              <a:ext cx="4549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업무 환경을 고려한 맞춤형 협업 플랫폼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82B81E-FD27-41D6-B4F5-3CB21FB5519F}"/>
                </a:ext>
              </a:extLst>
            </p:cNvPr>
            <p:cNvSpPr txBox="1"/>
            <p:nvPr/>
          </p:nvSpPr>
          <p:spPr>
            <a:xfrm>
              <a:off x="685342" y="2340362"/>
              <a:ext cx="45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bg1"/>
                  </a:solidFill>
                </a:rPr>
                <a:t>코비젼</a:t>
              </a:r>
              <a:r>
                <a:rPr lang="ko-KR" altLang="en-US" sz="900" dirty="0">
                  <a:solidFill>
                    <a:schemeClr val="bg1"/>
                  </a:solidFill>
                </a:rPr>
                <a:t> 그룹웨어는 고객의 업무 환경에 대한 철저한 분석을 바탕으로</a:t>
              </a:r>
            </a:p>
            <a:p>
              <a:r>
                <a:rPr lang="ko-KR" altLang="en-US" sz="900" dirty="0">
                  <a:solidFill>
                    <a:schemeClr val="bg1"/>
                  </a:solidFill>
                </a:rPr>
                <a:t>협업을 위한 최상의 서비스를 제공합니다</a:t>
              </a:r>
              <a:r>
                <a:rPr lang="en-US" altLang="ko-KR" sz="9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D6E4E8E-8A40-456C-A48E-613F7557EE65}"/>
                </a:ext>
              </a:extLst>
            </p:cNvPr>
            <p:cNvSpPr/>
            <p:nvPr/>
          </p:nvSpPr>
          <p:spPr>
            <a:xfrm>
              <a:off x="8465403" y="2729868"/>
              <a:ext cx="157163" cy="16358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2407954-9311-45BC-ACEB-1F224FBC831E}"/>
                </a:ext>
              </a:extLst>
            </p:cNvPr>
            <p:cNvSpPr/>
            <p:nvPr/>
          </p:nvSpPr>
          <p:spPr>
            <a:xfrm>
              <a:off x="539518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CA429B0-4F41-4DEC-BA5B-DACE6E200D44}"/>
                </a:ext>
              </a:extLst>
            </p:cNvPr>
            <p:cNvSpPr/>
            <p:nvPr/>
          </p:nvSpPr>
          <p:spPr>
            <a:xfrm>
              <a:off x="2214603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F3EFD64-CFD7-48FA-87F2-90F3B38C693B}"/>
                </a:ext>
              </a:extLst>
            </p:cNvPr>
            <p:cNvSpPr/>
            <p:nvPr/>
          </p:nvSpPr>
          <p:spPr>
            <a:xfrm>
              <a:off x="3889688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264D3F2-1733-4FB6-A0CD-C89814DF42CD}"/>
                </a:ext>
              </a:extLst>
            </p:cNvPr>
            <p:cNvSpPr/>
            <p:nvPr/>
          </p:nvSpPr>
          <p:spPr>
            <a:xfrm>
              <a:off x="5564773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0BE11-44A7-4508-A459-E5B2E8EAA9AF}"/>
                </a:ext>
              </a:extLst>
            </p:cNvPr>
            <p:cNvSpPr/>
            <p:nvPr/>
          </p:nvSpPr>
          <p:spPr>
            <a:xfrm>
              <a:off x="7239857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8124DE5-AE0F-4A07-AB08-E38DCE95DA0F}"/>
                </a:ext>
              </a:extLst>
            </p:cNvPr>
            <p:cNvSpPr txBox="1"/>
            <p:nvPr/>
          </p:nvSpPr>
          <p:spPr>
            <a:xfrm>
              <a:off x="7504738" y="2709694"/>
              <a:ext cx="1027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r>
                <a:rPr lang="ko-KR" altLang="en-US" sz="900" dirty="0">
                  <a:solidFill>
                    <a:schemeClr val="bg1"/>
                  </a:solidFill>
                </a:rPr>
                <a:t>일간 보지 않기 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사각형: 둥근 대각선 방향 모서리 42">
              <a:extLst>
                <a:ext uri="{FF2B5EF4-FFF2-40B4-BE49-F238E27FC236}">
                  <a16:creationId xmlns:a16="http://schemas.microsoft.com/office/drawing/2014/main" id="{961DABD2-8AFE-423F-A6A8-AC5C7F739B89}"/>
                </a:ext>
              </a:extLst>
            </p:cNvPr>
            <p:cNvSpPr/>
            <p:nvPr/>
          </p:nvSpPr>
          <p:spPr>
            <a:xfrm>
              <a:off x="592198" y="3832195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4" name="사각형: 둥근 대각선 방향 모서리 43">
              <a:extLst>
                <a:ext uri="{FF2B5EF4-FFF2-40B4-BE49-F238E27FC236}">
                  <a16:creationId xmlns:a16="http://schemas.microsoft.com/office/drawing/2014/main" id="{785061AE-41C4-4FA0-8D95-6212350D3B65}"/>
                </a:ext>
              </a:extLst>
            </p:cNvPr>
            <p:cNvSpPr/>
            <p:nvPr/>
          </p:nvSpPr>
          <p:spPr>
            <a:xfrm>
              <a:off x="3984066" y="3832195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EA916566-B27B-49FD-93E2-7A54DE0DAC2B}"/>
              </a:ext>
            </a:extLst>
          </p:cNvPr>
          <p:cNvSpPr/>
          <p:nvPr/>
        </p:nvSpPr>
        <p:spPr>
          <a:xfrm>
            <a:off x="339724" y="914400"/>
            <a:ext cx="8461375" cy="5189243"/>
          </a:xfrm>
          <a:prstGeom prst="flowChartProcess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F3BEC008-3C34-4CCE-8B5F-780832069D0C}"/>
              </a:ext>
            </a:extLst>
          </p:cNvPr>
          <p:cNvSpPr/>
          <p:nvPr/>
        </p:nvSpPr>
        <p:spPr>
          <a:xfrm>
            <a:off x="905341" y="1090128"/>
            <a:ext cx="7245736" cy="48534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9A3625-9906-479F-BF9B-7832755F887E}"/>
              </a:ext>
            </a:extLst>
          </p:cNvPr>
          <p:cNvSpPr/>
          <p:nvPr/>
        </p:nvSpPr>
        <p:spPr>
          <a:xfrm>
            <a:off x="1074526" y="1242813"/>
            <a:ext cx="2388525" cy="1823145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3A67A2-AB24-4471-96C0-B709C17442C0}"/>
              </a:ext>
            </a:extLst>
          </p:cNvPr>
          <p:cNvSpPr txBox="1"/>
          <p:nvPr/>
        </p:nvSpPr>
        <p:spPr>
          <a:xfrm>
            <a:off x="3606273" y="1242112"/>
            <a:ext cx="397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롯데캐피탈</a:t>
            </a:r>
            <a:endParaRPr lang="ko-KR" altLang="en-US" dirty="0"/>
          </a:p>
        </p:txBody>
      </p:sp>
      <p:graphicFrame>
        <p:nvGraphicFramePr>
          <p:cNvPr id="37" name="내용 개체 틀 36">
            <a:extLst>
              <a:ext uri="{FF2B5EF4-FFF2-40B4-BE49-F238E27FC236}">
                <a16:creationId xmlns:a16="http://schemas.microsoft.com/office/drawing/2014/main" id="{41F6914C-B871-4560-8818-B41462A59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101909"/>
              </p:ext>
            </p:extLst>
          </p:nvPr>
        </p:nvGraphicFramePr>
        <p:xfrm>
          <a:off x="3683050" y="2027483"/>
          <a:ext cx="413233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441">
                  <a:extLst>
                    <a:ext uri="{9D8B030D-6E8A-4147-A177-3AD203B41FA5}">
                      <a16:colId xmlns:a16="http://schemas.microsoft.com/office/drawing/2014/main" val="1696434280"/>
                    </a:ext>
                  </a:extLst>
                </a:gridCol>
                <a:gridCol w="3067891">
                  <a:extLst>
                    <a:ext uri="{9D8B030D-6E8A-4147-A177-3AD203B41FA5}">
                      <a16:colId xmlns:a16="http://schemas.microsoft.com/office/drawing/2014/main" val="2893683365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프로젝트 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CP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88986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디자인 타입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스마트형</a:t>
                      </a:r>
                      <a:r>
                        <a:rPr lang="en-US" altLang="ko-KR" sz="1000" dirty="0"/>
                        <a:t> / Ptype05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321631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239E6142-F520-40C8-86FB-54C50E6D9A7E}"/>
              </a:ext>
            </a:extLst>
          </p:cNvPr>
          <p:cNvSpPr txBox="1"/>
          <p:nvPr/>
        </p:nvSpPr>
        <p:spPr>
          <a:xfrm>
            <a:off x="3606273" y="1712520"/>
            <a:ext cx="3972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프로젝트 기본 정보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C8CDF0-EC7A-4B0B-8785-0C9180892C9F}"/>
              </a:ext>
            </a:extLst>
          </p:cNvPr>
          <p:cNvSpPr txBox="1"/>
          <p:nvPr/>
        </p:nvSpPr>
        <p:spPr>
          <a:xfrm>
            <a:off x="7651691" y="1148279"/>
            <a:ext cx="40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FE728B-1C9A-4269-805A-980A9FD4FAF4}"/>
              </a:ext>
            </a:extLst>
          </p:cNvPr>
          <p:cNvSpPr txBox="1"/>
          <p:nvPr/>
        </p:nvSpPr>
        <p:spPr>
          <a:xfrm>
            <a:off x="1639111" y="1931041"/>
            <a:ext cx="13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</a:t>
            </a:r>
            <a:r>
              <a:rPr lang="ko-KR" altLang="en-US" b="1" dirty="0"/>
              <a:t> </a:t>
            </a:r>
            <a:r>
              <a:rPr lang="en-US" altLang="ko-KR" b="1" dirty="0"/>
              <a:t>image</a:t>
            </a:r>
            <a:endParaRPr lang="ko-KR" altLang="en-US" b="1" dirty="0"/>
          </a:p>
        </p:txBody>
      </p:sp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9B29FE70-DECA-47B1-8E5A-DF85DFE09BD5}"/>
              </a:ext>
            </a:extLst>
          </p:cNvPr>
          <p:cNvSpPr/>
          <p:nvPr/>
        </p:nvSpPr>
        <p:spPr>
          <a:xfrm>
            <a:off x="1413719" y="3310567"/>
            <a:ext cx="1601768" cy="423745"/>
          </a:xfrm>
          <a:prstGeom prst="wedgeRectCallout">
            <a:avLst>
              <a:gd name="adj1" fmla="val 22511"/>
              <a:gd name="adj2" fmla="val -17103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이미지가 없는 경우 노출될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기본 화면 필요 </a:t>
            </a:r>
          </a:p>
        </p:txBody>
      </p:sp>
    </p:spTree>
    <p:extLst>
      <p:ext uri="{BB962C8B-B14F-4D97-AF65-F5344CB8AC3E}">
        <p14:creationId xmlns:p14="http://schemas.microsoft.com/office/powerpoint/2010/main" val="174113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F6060781-E683-4D6F-B09A-C0E219FD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Menu Structure</a:t>
            </a:r>
            <a:endParaRPr lang="ko-KR" altLang="en-US" dirty="0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6C0A8084-E5F5-4764-95A5-518C027D1036}"/>
              </a:ext>
            </a:extLst>
          </p:cNvPr>
          <p:cNvSpPr/>
          <p:nvPr/>
        </p:nvSpPr>
        <p:spPr>
          <a:xfrm>
            <a:off x="4909128" y="2606962"/>
            <a:ext cx="2022764" cy="323273"/>
          </a:xfrm>
          <a:prstGeom prst="flowChartProcess">
            <a:avLst/>
          </a:prstGeom>
          <a:solidFill>
            <a:srgbClr val="806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Main Page</a:t>
            </a:r>
            <a:endParaRPr lang="ko-KR" altLang="en-US" sz="1400" b="1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BFFB4795-F942-476E-9E71-6708D4114EA6}"/>
              </a:ext>
            </a:extLst>
          </p:cNvPr>
          <p:cNvSpPr/>
          <p:nvPr/>
        </p:nvSpPr>
        <p:spPr>
          <a:xfrm>
            <a:off x="4909128" y="3004126"/>
            <a:ext cx="2022764" cy="32327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2C2CB518-1C6D-45EA-977A-32AE903A111C}"/>
              </a:ext>
            </a:extLst>
          </p:cNvPr>
          <p:cNvSpPr/>
          <p:nvPr/>
        </p:nvSpPr>
        <p:spPr>
          <a:xfrm>
            <a:off x="4909128" y="3401290"/>
            <a:ext cx="2022764" cy="32327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43F96868-72CB-459D-A240-20B32BE2955A}"/>
              </a:ext>
            </a:extLst>
          </p:cNvPr>
          <p:cNvSpPr/>
          <p:nvPr/>
        </p:nvSpPr>
        <p:spPr>
          <a:xfrm>
            <a:off x="4909128" y="3798454"/>
            <a:ext cx="2022764" cy="32327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상세조회</a:t>
            </a:r>
          </a:p>
        </p:txBody>
      </p:sp>
    </p:spTree>
    <p:extLst>
      <p:ext uri="{BB962C8B-B14F-4D97-AF65-F5344CB8AC3E}">
        <p14:creationId xmlns:p14="http://schemas.microsoft.com/office/powerpoint/2010/main" val="157911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3F1AEB-1A06-4F56-AECA-58101862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검색 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상세 검색 정보에 따라 </a:t>
            </a:r>
            <a:r>
              <a:rPr lang="en-US" altLang="ko-KR" dirty="0"/>
              <a:t>search-01 </a:t>
            </a:r>
            <a:r>
              <a:rPr lang="ko-KR" altLang="en-US" dirty="0"/>
              <a:t>페이지이동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비주얼 영역의 </a:t>
            </a:r>
            <a:r>
              <a:rPr lang="ko-KR" altLang="en-US" dirty="0" err="1"/>
              <a:t>닫기클릭시</a:t>
            </a:r>
            <a:r>
              <a:rPr lang="ko-KR" altLang="en-US" dirty="0"/>
              <a:t>  </a:t>
            </a:r>
            <a:br>
              <a:rPr lang="en-US" altLang="ko-KR" dirty="0"/>
            </a:br>
            <a:r>
              <a:rPr lang="ko-KR" altLang="en-US" dirty="0"/>
              <a:t>영역 닫힘</a:t>
            </a:r>
            <a:r>
              <a:rPr lang="en-US" altLang="ko-KR" dirty="0"/>
              <a:t>. (main-02 </a:t>
            </a:r>
            <a:r>
              <a:rPr lang="ko-KR" altLang="en-US" dirty="0"/>
              <a:t>화면 참조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네이버 상단 버튼 영역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레퍼런스 </a:t>
            </a:r>
            <a:endParaRPr lang="en-US" altLang="ko-KR" dirty="0"/>
          </a:p>
          <a:p>
            <a:pPr lvl="1"/>
            <a:r>
              <a:rPr lang="ko-KR" altLang="en-US" b="1" dirty="0" err="1"/>
              <a:t>비헨스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en-US" altLang="ko-KR" b="1" dirty="0">
                <a:hlinkClick r:id="rId2"/>
              </a:rPr>
              <a:t>https://www.behance.net/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ko-KR" altLang="en-US" dirty="0" err="1"/>
              <a:t>노트폴리오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https://notefolio.net/</a:t>
            </a:r>
            <a:endParaRPr lang="en-US" altLang="ko-KR" dirty="0"/>
          </a:p>
          <a:p>
            <a:pPr lvl="1"/>
            <a:r>
              <a:rPr lang="ko-KR" altLang="en-US" dirty="0" err="1"/>
              <a:t>그라폴리오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https://grafolio.naver.com/works/list.grfl</a:t>
            </a:r>
            <a:endParaRPr lang="en-US" altLang="ko-KR" b="1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886F3F-8256-4DCC-98B5-833A6F0B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코비폴리오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CAF11-0294-4BC1-B418-E5D89BB59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2023/04/14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7F55F-AD22-4503-BFFB-1887E2A36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Main-01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E962377-D54E-409F-A1DA-811DB2918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14ECEC1-CBB0-4E9E-BB75-F285F4977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7FDA2-AD42-4F17-95C2-94FC662D8409}"/>
              </a:ext>
            </a:extLst>
          </p:cNvPr>
          <p:cNvSpPr/>
          <p:nvPr/>
        </p:nvSpPr>
        <p:spPr>
          <a:xfrm>
            <a:off x="589214" y="1124864"/>
            <a:ext cx="1198485" cy="310718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3072F5-B0EB-40C6-8567-FB2DF6A298BF}"/>
              </a:ext>
            </a:extLst>
          </p:cNvPr>
          <p:cNvGrpSpPr/>
          <p:nvPr/>
        </p:nvGrpSpPr>
        <p:grpSpPr>
          <a:xfrm>
            <a:off x="585238" y="1656420"/>
            <a:ext cx="1198485" cy="232059"/>
            <a:chOff x="404667" y="1781464"/>
            <a:chExt cx="1198485" cy="23205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1D3D518-DAA5-4726-AF62-7929616C90C4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프로젝트 타입 전체</a:t>
              </a: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2C17885-850B-4E04-85DC-0B9425618CF6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98CCC88-830F-47D2-A933-EC00BE8089A9}"/>
              </a:ext>
            </a:extLst>
          </p:cNvPr>
          <p:cNvGrpSpPr/>
          <p:nvPr/>
        </p:nvGrpSpPr>
        <p:grpSpPr>
          <a:xfrm>
            <a:off x="1840579" y="1656420"/>
            <a:ext cx="1198485" cy="232059"/>
            <a:chOff x="404667" y="1781464"/>
            <a:chExt cx="1198485" cy="23205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82C46AF-96A0-4388-88AD-2684CE0E428C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디자인 타입 전체</a:t>
              </a: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DFF59A-B1FB-4C5F-9B37-07B8D8629C75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EF00CC-7ED2-438B-8E83-B29110505D5E}"/>
              </a:ext>
            </a:extLst>
          </p:cNvPr>
          <p:cNvGrpSpPr/>
          <p:nvPr/>
        </p:nvGrpSpPr>
        <p:grpSpPr>
          <a:xfrm>
            <a:off x="3101652" y="1656420"/>
            <a:ext cx="1198485" cy="232059"/>
            <a:chOff x="404667" y="1781464"/>
            <a:chExt cx="1198485" cy="232059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2ACB719-385C-423A-8117-F8D2D2242F6C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기간 전체</a:t>
              </a: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216287E7-8158-42DB-92A0-B0123E5BBE84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FD9DF9D-7E59-4540-9B43-D86D2A1F3E72}"/>
              </a:ext>
            </a:extLst>
          </p:cNvPr>
          <p:cNvSpPr/>
          <p:nvPr/>
        </p:nvSpPr>
        <p:spPr>
          <a:xfrm>
            <a:off x="339724" y="2057401"/>
            <a:ext cx="8461375" cy="12973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1CCEC0-C121-4CFA-A1AB-F245A1FC5531}"/>
              </a:ext>
            </a:extLst>
          </p:cNvPr>
          <p:cNvSpPr txBox="1"/>
          <p:nvPr/>
        </p:nvSpPr>
        <p:spPr>
          <a:xfrm>
            <a:off x="1704571" y="3595152"/>
            <a:ext cx="56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코비젼의</a:t>
            </a:r>
            <a:r>
              <a:rPr lang="ko-KR" altLang="en-US" sz="1200" b="1" dirty="0"/>
              <a:t> 솔루션을 경험한 수많은 기업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1E6ED1-250C-46CC-98CC-D213D8AE4DD0}"/>
              </a:ext>
            </a:extLst>
          </p:cNvPr>
          <p:cNvSpPr txBox="1"/>
          <p:nvPr/>
        </p:nvSpPr>
        <p:spPr>
          <a:xfrm>
            <a:off x="685342" y="2320687"/>
            <a:ext cx="454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업무 환경을 고려한 맞춤형 협업 플랫폼</a:t>
            </a:r>
          </a:p>
        </p:txBody>
      </p:sp>
      <p:sp>
        <p:nvSpPr>
          <p:cNvPr id="52" name="말풍선: 사각형 51">
            <a:extLst>
              <a:ext uri="{FF2B5EF4-FFF2-40B4-BE49-F238E27FC236}">
                <a16:creationId xmlns:a16="http://schemas.microsoft.com/office/drawing/2014/main" id="{2D89FBEE-D4CA-4D9D-BE86-6D368644015C}"/>
              </a:ext>
            </a:extLst>
          </p:cNvPr>
          <p:cNvSpPr/>
          <p:nvPr/>
        </p:nvSpPr>
        <p:spPr>
          <a:xfrm>
            <a:off x="181955" y="781387"/>
            <a:ext cx="1601768" cy="272173"/>
          </a:xfrm>
          <a:prstGeom prst="wedgeRectCallout">
            <a:avLst>
              <a:gd name="adj1" fmla="val 10318"/>
              <a:gd name="adj2" fmla="val 10948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코비젼</a:t>
            </a:r>
            <a:r>
              <a:rPr lang="ko-KR" altLang="en-US" sz="800" dirty="0">
                <a:solidFill>
                  <a:schemeClr val="tx1"/>
                </a:solidFill>
              </a:rPr>
              <a:t> 혹은 </a:t>
            </a:r>
            <a:r>
              <a:rPr lang="ko-KR" altLang="en-US" sz="800" dirty="0" err="1">
                <a:solidFill>
                  <a:schemeClr val="tx1"/>
                </a:solidFill>
              </a:rPr>
              <a:t>코비폴리오</a:t>
            </a:r>
            <a:r>
              <a:rPr lang="ko-KR" altLang="en-US" sz="800" dirty="0">
                <a:solidFill>
                  <a:schemeClr val="tx1"/>
                </a:solidFill>
              </a:rPr>
              <a:t> 로고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82B81E-FD27-41D6-B4F5-3CB21FB5519F}"/>
              </a:ext>
            </a:extLst>
          </p:cNvPr>
          <p:cNvSpPr txBox="1"/>
          <p:nvPr/>
        </p:nvSpPr>
        <p:spPr>
          <a:xfrm>
            <a:off x="685342" y="2722057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/>
                </a:solidFill>
              </a:rPr>
              <a:t>코비젼</a:t>
            </a:r>
            <a:r>
              <a:rPr lang="ko-KR" altLang="en-US" sz="900" dirty="0">
                <a:solidFill>
                  <a:schemeClr val="bg1"/>
                </a:solidFill>
              </a:rPr>
              <a:t> 그룹웨어는 고객의 업무 환경에 대한 철저한 분석을 바탕으로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협업을 위한 최상의 서비스를 제공합니다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6E4E8E-8A40-456C-A48E-613F7557EE65}"/>
              </a:ext>
            </a:extLst>
          </p:cNvPr>
          <p:cNvSpPr/>
          <p:nvPr/>
        </p:nvSpPr>
        <p:spPr>
          <a:xfrm>
            <a:off x="8454380" y="2150886"/>
            <a:ext cx="217190" cy="226067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BC24EC5-1C2B-486E-8C35-908348EEBC90}"/>
              </a:ext>
            </a:extLst>
          </p:cNvPr>
          <p:cNvGrpSpPr/>
          <p:nvPr/>
        </p:nvGrpSpPr>
        <p:grpSpPr>
          <a:xfrm>
            <a:off x="585238" y="3621716"/>
            <a:ext cx="1198485" cy="232059"/>
            <a:chOff x="404667" y="1781464"/>
            <a:chExt cx="1198485" cy="232059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C852797-7D5A-4D69-BAF0-DDA3AD20BCD9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err="1">
                  <a:solidFill>
                    <a:schemeClr val="tx1"/>
                  </a:solidFill>
                </a:rPr>
                <a:t>최신순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793C7193-0C83-4DD4-BBF3-EAED8FF2EB7C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1EFBA48-FD90-47DE-913D-9F36FA34FA46}"/>
              </a:ext>
            </a:extLst>
          </p:cNvPr>
          <p:cNvGrpSpPr/>
          <p:nvPr/>
        </p:nvGrpSpPr>
        <p:grpSpPr>
          <a:xfrm>
            <a:off x="3393452" y="1087436"/>
            <a:ext cx="5169523" cy="413457"/>
            <a:chOff x="2580693" y="1087436"/>
            <a:chExt cx="5169523" cy="413457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2FA7C040-E538-4A68-BF41-1D120360256A}"/>
                </a:ext>
              </a:extLst>
            </p:cNvPr>
            <p:cNvSpPr/>
            <p:nvPr/>
          </p:nvSpPr>
          <p:spPr>
            <a:xfrm>
              <a:off x="2580693" y="1087436"/>
              <a:ext cx="4376529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코비전의 프로젝트 검색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55BBFE6-716A-481D-9414-64B9D59E9504}"/>
                </a:ext>
              </a:extLst>
            </p:cNvPr>
            <p:cNvSpPr/>
            <p:nvPr/>
          </p:nvSpPr>
          <p:spPr>
            <a:xfrm>
              <a:off x="2742722" y="1167189"/>
              <a:ext cx="217190" cy="22606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4E9FCEC-312D-4E6B-BDF3-1FC074399A62}"/>
                </a:ext>
              </a:extLst>
            </p:cNvPr>
            <p:cNvSpPr/>
            <p:nvPr/>
          </p:nvSpPr>
          <p:spPr>
            <a:xfrm>
              <a:off x="6985672" y="1102206"/>
              <a:ext cx="764544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E675ACD1-113A-4B8C-A859-F6BABFB734A4}"/>
              </a:ext>
            </a:extLst>
          </p:cNvPr>
          <p:cNvSpPr/>
          <p:nvPr/>
        </p:nvSpPr>
        <p:spPr>
          <a:xfrm>
            <a:off x="7494098" y="1890945"/>
            <a:ext cx="1027720" cy="272173"/>
          </a:xfrm>
          <a:prstGeom prst="wedgeRectCallout">
            <a:avLst>
              <a:gd name="adj1" fmla="val 55070"/>
              <a:gd name="adj2" fmla="val 8098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닫기 아이콘</a:t>
            </a:r>
          </a:p>
        </p:txBody>
      </p:sp>
      <p:sp>
        <p:nvSpPr>
          <p:cNvPr id="63" name="말풍선: 사각형 62">
            <a:extLst>
              <a:ext uri="{FF2B5EF4-FFF2-40B4-BE49-F238E27FC236}">
                <a16:creationId xmlns:a16="http://schemas.microsoft.com/office/drawing/2014/main" id="{EF4CB69E-96E2-46CF-8856-859CB6B48EFD}"/>
              </a:ext>
            </a:extLst>
          </p:cNvPr>
          <p:cNvSpPr/>
          <p:nvPr/>
        </p:nvSpPr>
        <p:spPr>
          <a:xfrm>
            <a:off x="5009140" y="2803414"/>
            <a:ext cx="1027720" cy="272173"/>
          </a:xfrm>
          <a:prstGeom prst="wedgeRectCallout">
            <a:avLst>
              <a:gd name="adj1" fmla="val -26382"/>
              <a:gd name="adj2" fmla="val -7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비주얼 영역</a:t>
            </a:r>
          </a:p>
        </p:txBody>
      </p:sp>
      <p:sp>
        <p:nvSpPr>
          <p:cNvPr id="64" name="말풍선: 사각형 63">
            <a:extLst>
              <a:ext uri="{FF2B5EF4-FFF2-40B4-BE49-F238E27FC236}">
                <a16:creationId xmlns:a16="http://schemas.microsoft.com/office/drawing/2014/main" id="{E6060284-C99D-472E-8EDC-A49A04D68802}"/>
              </a:ext>
            </a:extLst>
          </p:cNvPr>
          <p:cNvSpPr/>
          <p:nvPr/>
        </p:nvSpPr>
        <p:spPr>
          <a:xfrm>
            <a:off x="7113806" y="1577049"/>
            <a:ext cx="1198485" cy="187152"/>
          </a:xfrm>
          <a:prstGeom prst="wedgeRectCallout">
            <a:avLst>
              <a:gd name="adj1" fmla="val 33833"/>
              <a:gd name="adj2" fmla="val -10887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1. </a:t>
            </a:r>
            <a:r>
              <a:rPr lang="ko-KR" altLang="en-US" sz="800" dirty="0" err="1">
                <a:solidFill>
                  <a:schemeClr val="tx1"/>
                </a:solidFill>
              </a:rPr>
              <a:t>클릭시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search-01</a:t>
            </a:r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2EC9C66D-E412-4DAF-BC6B-4D31147C849B}"/>
              </a:ext>
            </a:extLst>
          </p:cNvPr>
          <p:cNvSpPr/>
          <p:nvPr/>
        </p:nvSpPr>
        <p:spPr>
          <a:xfrm>
            <a:off x="7456991" y="2583539"/>
            <a:ext cx="1214579" cy="219875"/>
          </a:xfrm>
          <a:prstGeom prst="wedgeRectCallout">
            <a:avLst>
              <a:gd name="adj1" fmla="val 42724"/>
              <a:gd name="adj2" fmla="val -14343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2, </a:t>
            </a:r>
            <a:r>
              <a:rPr lang="ko-KR" altLang="en-US" sz="800" dirty="0" err="1">
                <a:solidFill>
                  <a:schemeClr val="tx1"/>
                </a:solidFill>
              </a:rPr>
              <a:t>클릭시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main-03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662DD62B-6449-4266-A46F-4E2555C05BAD}"/>
              </a:ext>
            </a:extLst>
          </p:cNvPr>
          <p:cNvSpPr/>
          <p:nvPr/>
        </p:nvSpPr>
        <p:spPr>
          <a:xfrm>
            <a:off x="3412695" y="1454403"/>
            <a:ext cx="1027720" cy="272173"/>
          </a:xfrm>
          <a:prstGeom prst="wedgeRectCallout">
            <a:avLst>
              <a:gd name="adj1" fmla="val -26382"/>
              <a:gd name="adj2" fmla="val -7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 아이콘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9CB62DF-4AB0-4D02-91DC-611F38FA42B2}"/>
              </a:ext>
            </a:extLst>
          </p:cNvPr>
          <p:cNvGrpSpPr/>
          <p:nvPr/>
        </p:nvGrpSpPr>
        <p:grpSpPr>
          <a:xfrm>
            <a:off x="585238" y="4178767"/>
            <a:ext cx="1430631" cy="1399069"/>
            <a:chOff x="501336" y="2858827"/>
            <a:chExt cx="1430631" cy="1399069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1D72085-4A95-488F-98D8-6AD446009983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5FD8E39-062F-4979-9CEA-83103A528F4A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CA968D6-FF30-4D1D-88B1-A499A2972A35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56AE292-6A25-4934-84F1-7680388A85AB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3469310-5752-48FA-BD24-AAC8F1EA2723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69" name="사각형: 둥근 대각선 방향 모서리 68">
              <a:extLst>
                <a:ext uri="{FF2B5EF4-FFF2-40B4-BE49-F238E27FC236}">
                  <a16:creationId xmlns:a16="http://schemas.microsoft.com/office/drawing/2014/main" id="{060C10F9-2A0D-4EA8-85F2-DF04D94D149F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95CE406-72AB-4BEE-9DCF-C4DD4A907F5C}"/>
              </a:ext>
            </a:extLst>
          </p:cNvPr>
          <p:cNvGrpSpPr/>
          <p:nvPr/>
        </p:nvGrpSpPr>
        <p:grpSpPr>
          <a:xfrm>
            <a:off x="2209325" y="4178767"/>
            <a:ext cx="1430631" cy="1399069"/>
            <a:chOff x="501336" y="2858827"/>
            <a:chExt cx="1430631" cy="1399069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0FAC846-C976-4127-92CE-0BA387F232EA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9FF11D8-1A7B-4EAD-BBEA-8A48FCD61A14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95265F4-9FB1-4D97-B303-83BD737741B3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843F368-34C1-401A-8105-E810583E3409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EF5C25-58C7-4EFA-BDD2-757E77DF2C54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78" name="사각형: 둥근 대각선 방향 모서리 77">
              <a:extLst>
                <a:ext uri="{FF2B5EF4-FFF2-40B4-BE49-F238E27FC236}">
                  <a16:creationId xmlns:a16="http://schemas.microsoft.com/office/drawing/2014/main" id="{12B7B2A4-49ED-484E-9B1C-2C19F7280132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D578DED-CD90-450E-8009-C7657771F3E8}"/>
              </a:ext>
            </a:extLst>
          </p:cNvPr>
          <p:cNvGrpSpPr/>
          <p:nvPr/>
        </p:nvGrpSpPr>
        <p:grpSpPr>
          <a:xfrm>
            <a:off x="3833412" y="4178767"/>
            <a:ext cx="1430631" cy="1399069"/>
            <a:chOff x="501336" y="2858827"/>
            <a:chExt cx="1430631" cy="1399069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5C2E3E-9AE5-455B-897D-310BA8049A4A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43419D96-AE8D-427A-8284-F641345E48EB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211AD90-70C6-4080-824F-5B6C5AFB88AA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9456435-51DB-4992-A41C-8B2E19DE3E6B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B4D6117-4848-4873-AB01-F702C0820092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85" name="사각형: 둥근 대각선 방향 모서리 84">
              <a:extLst>
                <a:ext uri="{FF2B5EF4-FFF2-40B4-BE49-F238E27FC236}">
                  <a16:creationId xmlns:a16="http://schemas.microsoft.com/office/drawing/2014/main" id="{BAFAF234-5DAD-40B9-9043-92ED56F9883F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9C8B950-4C2E-4E3F-B304-55031E258944}"/>
              </a:ext>
            </a:extLst>
          </p:cNvPr>
          <p:cNvGrpSpPr/>
          <p:nvPr/>
        </p:nvGrpSpPr>
        <p:grpSpPr>
          <a:xfrm>
            <a:off x="5457499" y="4178767"/>
            <a:ext cx="1430631" cy="1399069"/>
            <a:chOff x="501336" y="2858827"/>
            <a:chExt cx="1430631" cy="1399069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747B648-711E-4438-875F-9734347C3B0C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279B137-4C7E-47BA-BAE3-A4B7F30CBB39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0B5A0D0-539A-429A-8807-598166A246D8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3F0EA63-7E5D-4759-8B57-62918A554FDC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E31C5F4-08A5-4E0F-9262-C3176524F07A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92" name="사각형: 둥근 대각선 방향 모서리 91">
              <a:extLst>
                <a:ext uri="{FF2B5EF4-FFF2-40B4-BE49-F238E27FC236}">
                  <a16:creationId xmlns:a16="http://schemas.microsoft.com/office/drawing/2014/main" id="{63C48D64-EF27-4B9D-9598-453BC9B064F4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D9AD941-07F6-4CFF-86AC-414B9D279B74}"/>
              </a:ext>
            </a:extLst>
          </p:cNvPr>
          <p:cNvGrpSpPr/>
          <p:nvPr/>
        </p:nvGrpSpPr>
        <p:grpSpPr>
          <a:xfrm>
            <a:off x="7081586" y="4178767"/>
            <a:ext cx="1430631" cy="1399069"/>
            <a:chOff x="501336" y="2858827"/>
            <a:chExt cx="1430631" cy="1399069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BACC696-2BD8-4517-A490-F17DEA55D78E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8AAFC89-EB5A-49CF-8F02-1B487FD37C59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0D6581A-6E75-4486-B420-1280EBD29146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4DB7D68-025F-421B-B5B7-A71ED4627D4C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377974D-3F53-44DC-9CDF-72FBD09D8B60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99" name="사각형: 둥근 대각선 방향 모서리 98">
              <a:extLst>
                <a:ext uri="{FF2B5EF4-FFF2-40B4-BE49-F238E27FC236}">
                  <a16:creationId xmlns:a16="http://schemas.microsoft.com/office/drawing/2014/main" id="{C37F58E1-CBB7-4FC0-8450-FF7C94AE7E10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9D2011B8-EFFD-469B-90C7-D2C603ED9704}"/>
              </a:ext>
            </a:extLst>
          </p:cNvPr>
          <p:cNvSpPr txBox="1"/>
          <p:nvPr/>
        </p:nvSpPr>
        <p:spPr>
          <a:xfrm>
            <a:off x="7429081" y="2146121"/>
            <a:ext cx="1140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r>
              <a:rPr lang="ko-KR" altLang="en-US" sz="900" dirty="0">
                <a:solidFill>
                  <a:schemeClr val="bg1"/>
                </a:solidFill>
              </a:rPr>
              <a:t>일간 보지 않기 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922DF5BA-2EEA-402E-AFA3-AA45F6BFC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627" y="2122568"/>
            <a:ext cx="2828626" cy="3962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CA5579-FC8C-4854-842E-3BA78ED40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60" y="3991705"/>
            <a:ext cx="2647791" cy="125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9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3F1AEB-1A06-4F56-AECA-58101862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 버튼 </a:t>
            </a:r>
            <a:r>
              <a:rPr lang="ko-KR" altLang="en-US" dirty="0" err="1"/>
              <a:t>클릭시</a:t>
            </a:r>
            <a:r>
              <a:rPr lang="en-US" altLang="ko-KR" dirty="0"/>
              <a:t>,</a:t>
            </a:r>
            <a:r>
              <a:rPr lang="ko-KR" altLang="en-US" dirty="0"/>
              <a:t> 검색 옵션 영역 확장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886F3F-8256-4DCC-98B5-833A6F0B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코비폴리오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CAF11-0294-4BC1-B418-E5D89BB59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2023/04/14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7F55F-AD22-4503-BFFB-1887E2A36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Main-02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E962377-D54E-409F-A1DA-811DB2918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09675" y="443534"/>
            <a:ext cx="2514600" cy="216807"/>
          </a:xfrm>
        </p:spPr>
        <p:txBody>
          <a:bodyPr/>
          <a:lstStyle/>
          <a:p>
            <a:r>
              <a:rPr lang="ko-KR" altLang="en-US" err="1"/>
              <a:t>메인페이지</a:t>
            </a:r>
            <a:r>
              <a:rPr lang="en-US" altLang="ko-KR" dirty="0"/>
              <a:t>-</a:t>
            </a:r>
            <a:r>
              <a:rPr lang="ko-KR" altLang="en-US" dirty="0" err="1"/>
              <a:t>비주얼배너</a:t>
            </a:r>
            <a:r>
              <a:rPr lang="ko-KR" altLang="en-US" dirty="0"/>
              <a:t> 닫기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14ECEC1-CBB0-4E9E-BB75-F285F4977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7FDA2-AD42-4F17-95C2-94FC662D8409}"/>
              </a:ext>
            </a:extLst>
          </p:cNvPr>
          <p:cNvSpPr/>
          <p:nvPr/>
        </p:nvSpPr>
        <p:spPr>
          <a:xfrm>
            <a:off x="589214" y="1124864"/>
            <a:ext cx="1198485" cy="310718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3072F5-B0EB-40C6-8567-FB2DF6A298BF}"/>
              </a:ext>
            </a:extLst>
          </p:cNvPr>
          <p:cNvGrpSpPr/>
          <p:nvPr/>
        </p:nvGrpSpPr>
        <p:grpSpPr>
          <a:xfrm>
            <a:off x="585238" y="1656420"/>
            <a:ext cx="1198485" cy="232059"/>
            <a:chOff x="404667" y="1781464"/>
            <a:chExt cx="1198485" cy="23205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1D3D518-DAA5-4726-AF62-7929616C90C4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프로젝트 타입 전체</a:t>
              </a: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2C17885-850B-4E04-85DC-0B9425618CF6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98CCC88-830F-47D2-A933-EC00BE8089A9}"/>
              </a:ext>
            </a:extLst>
          </p:cNvPr>
          <p:cNvGrpSpPr/>
          <p:nvPr/>
        </p:nvGrpSpPr>
        <p:grpSpPr>
          <a:xfrm>
            <a:off x="1840579" y="1656420"/>
            <a:ext cx="1198485" cy="232059"/>
            <a:chOff x="404667" y="1781464"/>
            <a:chExt cx="1198485" cy="23205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82C46AF-96A0-4388-88AD-2684CE0E428C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디자인 타입 전체</a:t>
              </a: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DFF59A-B1FB-4C5F-9B37-07B8D8629C75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EF00CC-7ED2-438B-8E83-B29110505D5E}"/>
              </a:ext>
            </a:extLst>
          </p:cNvPr>
          <p:cNvGrpSpPr/>
          <p:nvPr/>
        </p:nvGrpSpPr>
        <p:grpSpPr>
          <a:xfrm>
            <a:off x="3101652" y="1656420"/>
            <a:ext cx="1198485" cy="232059"/>
            <a:chOff x="404667" y="1781464"/>
            <a:chExt cx="1198485" cy="232059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2ACB719-385C-423A-8117-F8D2D2242F6C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기간</a:t>
              </a: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216287E7-8158-42DB-92A0-B0123E5BBE84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C1CCEC0-C121-4CFA-A1AB-F245A1FC5531}"/>
              </a:ext>
            </a:extLst>
          </p:cNvPr>
          <p:cNvSpPr txBox="1"/>
          <p:nvPr/>
        </p:nvSpPr>
        <p:spPr>
          <a:xfrm>
            <a:off x="1704571" y="2229118"/>
            <a:ext cx="56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코비젼의</a:t>
            </a:r>
            <a:r>
              <a:rPr lang="ko-KR" altLang="en-US" sz="1200" b="1" dirty="0"/>
              <a:t> 솔루션을 경험한 수많은 기업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DBCE2D-E79A-4959-BFE2-F8DE38653416}"/>
              </a:ext>
            </a:extLst>
          </p:cNvPr>
          <p:cNvGrpSpPr/>
          <p:nvPr/>
        </p:nvGrpSpPr>
        <p:grpSpPr>
          <a:xfrm>
            <a:off x="585238" y="2766494"/>
            <a:ext cx="1430631" cy="1399069"/>
            <a:chOff x="501336" y="2858827"/>
            <a:chExt cx="1430631" cy="139906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957B78F-5B0A-40D1-ABBD-CA083ED69AEA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33D794B-195E-489C-B2BA-768E719F2A12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BDF31E-EBD7-47CB-A5F7-EE9ABC801BBB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16B2E-E47E-4140-B8AD-AF3BAB8992A4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46DCD22-DD7F-4C3A-A5DB-B8389E49E849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53" name="사각형: 둥근 대각선 방향 모서리 52">
              <a:extLst>
                <a:ext uri="{FF2B5EF4-FFF2-40B4-BE49-F238E27FC236}">
                  <a16:creationId xmlns:a16="http://schemas.microsoft.com/office/drawing/2014/main" id="{344D5493-70B0-420E-95E8-D386BCB31CE1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BC24EC5-1C2B-486E-8C35-908348EEBC90}"/>
              </a:ext>
            </a:extLst>
          </p:cNvPr>
          <p:cNvGrpSpPr/>
          <p:nvPr/>
        </p:nvGrpSpPr>
        <p:grpSpPr>
          <a:xfrm>
            <a:off x="585238" y="2255682"/>
            <a:ext cx="1198485" cy="232059"/>
            <a:chOff x="404667" y="1781464"/>
            <a:chExt cx="1198485" cy="232059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C852797-7D5A-4D69-BAF0-DDA3AD20BCD9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err="1">
                  <a:solidFill>
                    <a:schemeClr val="tx1"/>
                  </a:solidFill>
                </a:rPr>
                <a:t>최신순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793C7193-0C83-4DD4-BBF3-EAED8FF2EB7C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1EFBA48-FD90-47DE-913D-9F36FA34FA46}"/>
              </a:ext>
            </a:extLst>
          </p:cNvPr>
          <p:cNvGrpSpPr/>
          <p:nvPr/>
        </p:nvGrpSpPr>
        <p:grpSpPr>
          <a:xfrm>
            <a:off x="3393452" y="1087436"/>
            <a:ext cx="5169523" cy="413457"/>
            <a:chOff x="2580693" y="1087436"/>
            <a:chExt cx="5169523" cy="413457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2FA7C040-E538-4A68-BF41-1D120360256A}"/>
                </a:ext>
              </a:extLst>
            </p:cNvPr>
            <p:cNvSpPr/>
            <p:nvPr/>
          </p:nvSpPr>
          <p:spPr>
            <a:xfrm>
              <a:off x="2580693" y="1087436"/>
              <a:ext cx="4376529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코비전의 프로젝트 검색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55BBFE6-716A-481D-9414-64B9D59E9504}"/>
                </a:ext>
              </a:extLst>
            </p:cNvPr>
            <p:cNvSpPr/>
            <p:nvPr/>
          </p:nvSpPr>
          <p:spPr>
            <a:xfrm>
              <a:off x="2742722" y="1167189"/>
              <a:ext cx="217190" cy="22606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4E9FCEC-312D-4E6B-BDF3-1FC074399A62}"/>
                </a:ext>
              </a:extLst>
            </p:cNvPr>
            <p:cNvSpPr/>
            <p:nvPr/>
          </p:nvSpPr>
          <p:spPr>
            <a:xfrm>
              <a:off x="6985672" y="1102206"/>
              <a:ext cx="764544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8FB0D1F-FD37-441A-A25B-D1FFB9C490DF}"/>
              </a:ext>
            </a:extLst>
          </p:cNvPr>
          <p:cNvGrpSpPr/>
          <p:nvPr/>
        </p:nvGrpSpPr>
        <p:grpSpPr>
          <a:xfrm>
            <a:off x="2209325" y="2766494"/>
            <a:ext cx="1430631" cy="1399069"/>
            <a:chOff x="501336" y="2858827"/>
            <a:chExt cx="1430631" cy="139906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C21E9A2-E38F-4591-B153-37C60C41EA7A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CB5ED649-29BA-4161-BBBF-6C09DCBA0F8A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F15F2BD-59CB-4141-BA53-04D178CF6281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7DE40E8-7F05-4224-8667-7FB18CA4BAAC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F60AC89-03BA-4ED9-BFFD-489E4B8586AC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94" name="사각형: 둥근 대각선 방향 모서리 93">
              <a:extLst>
                <a:ext uri="{FF2B5EF4-FFF2-40B4-BE49-F238E27FC236}">
                  <a16:creationId xmlns:a16="http://schemas.microsoft.com/office/drawing/2014/main" id="{F68C0DAF-22EB-40C2-B05B-30ACCEBDD9B1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2DAC460-3261-453C-8AA9-692D33C426B1}"/>
              </a:ext>
            </a:extLst>
          </p:cNvPr>
          <p:cNvGrpSpPr/>
          <p:nvPr/>
        </p:nvGrpSpPr>
        <p:grpSpPr>
          <a:xfrm>
            <a:off x="3833412" y="2766494"/>
            <a:ext cx="1430631" cy="1399069"/>
            <a:chOff x="501336" y="2858827"/>
            <a:chExt cx="1430631" cy="1399069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8899DE5-1597-474E-A649-AB31F576119C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8F615E2-23F0-4D68-BCFF-2103C03E69E7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A9A3AF-AED5-4FF3-84C0-3EC7924708F9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BF75059-C06F-486F-B291-648ABAA5AC86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5C86A84-18BD-4F05-8E09-E5B15C479283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01" name="사각형: 둥근 대각선 방향 모서리 100">
              <a:extLst>
                <a:ext uri="{FF2B5EF4-FFF2-40B4-BE49-F238E27FC236}">
                  <a16:creationId xmlns:a16="http://schemas.microsoft.com/office/drawing/2014/main" id="{8E325779-A068-48EC-AA61-01441B603119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FC5447C-37E8-453B-9EA6-2C489E12AEDF}"/>
              </a:ext>
            </a:extLst>
          </p:cNvPr>
          <p:cNvGrpSpPr/>
          <p:nvPr/>
        </p:nvGrpSpPr>
        <p:grpSpPr>
          <a:xfrm>
            <a:off x="5457499" y="2766494"/>
            <a:ext cx="1430631" cy="1399069"/>
            <a:chOff x="501336" y="2858827"/>
            <a:chExt cx="1430631" cy="1399069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654FB6-7A08-4036-9C95-90D26C36E1FB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2885FFF5-45E3-43E9-96C3-2F2633E55611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A73A0FC-D920-4958-977D-97B5C2658FBB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6D13720-6AB2-4DB7-B5BB-FD6D65078068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91B86D1-3530-4D84-A865-DE73F81135D7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08" name="사각형: 둥근 대각선 방향 모서리 107">
              <a:extLst>
                <a:ext uri="{FF2B5EF4-FFF2-40B4-BE49-F238E27FC236}">
                  <a16:creationId xmlns:a16="http://schemas.microsoft.com/office/drawing/2014/main" id="{8EC1A68A-3CB6-4A6B-AB39-578A81BA3CC2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6041FA6-0902-4424-B7C0-E757503716E2}"/>
              </a:ext>
            </a:extLst>
          </p:cNvPr>
          <p:cNvGrpSpPr/>
          <p:nvPr/>
        </p:nvGrpSpPr>
        <p:grpSpPr>
          <a:xfrm>
            <a:off x="7081586" y="2766494"/>
            <a:ext cx="1430631" cy="1399069"/>
            <a:chOff x="501336" y="2858827"/>
            <a:chExt cx="1430631" cy="1399069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994768E-C924-4D7A-A448-376E83858D3C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BDD69C84-E814-4975-A770-FAD7F88315CE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6CF1006-B354-4400-813F-9B7796E36269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2E8564-5A8C-494D-B5F1-97C22DE74C11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71251E-B11F-4E27-BE59-8AD2197DB870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15" name="사각형: 둥근 대각선 방향 모서리 114">
              <a:extLst>
                <a:ext uri="{FF2B5EF4-FFF2-40B4-BE49-F238E27FC236}">
                  <a16:creationId xmlns:a16="http://schemas.microsoft.com/office/drawing/2014/main" id="{7C24791C-DE1B-45B4-A162-469BD2034EA3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F235974-BD17-4113-9AEA-D94AD13FCA21}"/>
              </a:ext>
            </a:extLst>
          </p:cNvPr>
          <p:cNvGrpSpPr/>
          <p:nvPr/>
        </p:nvGrpSpPr>
        <p:grpSpPr>
          <a:xfrm>
            <a:off x="585238" y="4502045"/>
            <a:ext cx="1430631" cy="1399069"/>
            <a:chOff x="501336" y="2858827"/>
            <a:chExt cx="1430631" cy="1399069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554D58DE-7EE2-4A2F-9A00-4DB5F2A9A6C7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AD3AB717-B2E3-4155-A9E8-760FC2FC2E63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24885E1-2B9A-4B95-9B65-328D999F2827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7C3D00C-9DC9-45EC-88AF-407A633C2819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EFEC3A-8035-4388-B241-6F28D7B3BD14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22" name="사각형: 둥근 대각선 방향 모서리 121">
              <a:extLst>
                <a:ext uri="{FF2B5EF4-FFF2-40B4-BE49-F238E27FC236}">
                  <a16:creationId xmlns:a16="http://schemas.microsoft.com/office/drawing/2014/main" id="{9C8E5117-4207-4CC5-961B-E1CD5789ECA7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EF6E78B-CE9E-4C11-BF1C-B85B818B60D3}"/>
              </a:ext>
            </a:extLst>
          </p:cNvPr>
          <p:cNvGrpSpPr/>
          <p:nvPr/>
        </p:nvGrpSpPr>
        <p:grpSpPr>
          <a:xfrm>
            <a:off x="2209325" y="4502045"/>
            <a:ext cx="1430631" cy="1399069"/>
            <a:chOff x="501336" y="2858827"/>
            <a:chExt cx="1430631" cy="1399069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FB42A875-B3A5-476D-BB3B-F6652D81920E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7AD13B3-9F45-4D9B-8A4E-34FA31C484D9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F597A3C-F074-4C77-B5DD-00E4ECF017CC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F928E5B-2076-4D22-99F6-EFEAF5256C14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F072569-291B-476B-BFF5-0451E9B54E56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29" name="사각형: 둥근 대각선 방향 모서리 128">
              <a:extLst>
                <a:ext uri="{FF2B5EF4-FFF2-40B4-BE49-F238E27FC236}">
                  <a16:creationId xmlns:a16="http://schemas.microsoft.com/office/drawing/2014/main" id="{D1C1ECB3-1C7C-496C-AC56-6D395B2CDCAE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845AA754-56B5-4B1E-885E-F54095A1C360}"/>
              </a:ext>
            </a:extLst>
          </p:cNvPr>
          <p:cNvGrpSpPr/>
          <p:nvPr/>
        </p:nvGrpSpPr>
        <p:grpSpPr>
          <a:xfrm>
            <a:off x="3833412" y="4502045"/>
            <a:ext cx="1430631" cy="1399069"/>
            <a:chOff x="501336" y="2858827"/>
            <a:chExt cx="1430631" cy="1399069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7ECCCFE7-97F5-4AA6-972A-04147374F979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BAD38B35-505E-48C0-900C-10658A76F29E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D250F84-BD46-449D-832F-2B49440C6E9E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B77B8C9-2770-4391-A028-9FECDD8142DF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C4EE200-3B06-4CD6-A004-69239E43EC63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36" name="사각형: 둥근 대각선 방향 모서리 135">
              <a:extLst>
                <a:ext uri="{FF2B5EF4-FFF2-40B4-BE49-F238E27FC236}">
                  <a16:creationId xmlns:a16="http://schemas.microsoft.com/office/drawing/2014/main" id="{E475EBAB-AA32-435E-83EF-2A56ACD2F888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27A61F80-C6A4-411B-B183-9A85569D19BB}"/>
              </a:ext>
            </a:extLst>
          </p:cNvPr>
          <p:cNvGrpSpPr/>
          <p:nvPr/>
        </p:nvGrpSpPr>
        <p:grpSpPr>
          <a:xfrm>
            <a:off x="5457499" y="4502045"/>
            <a:ext cx="1430631" cy="1399069"/>
            <a:chOff x="501336" y="2858827"/>
            <a:chExt cx="1430631" cy="1399069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7921D10-86F4-4529-94BD-A0AA37FBF066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1F79B9A4-9E28-4646-BDAE-F75A09076AA6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99F2454-6BE3-40FB-8B71-DE08C6C263BE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A3F70E6-7AF8-4168-8679-C6892440E002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1ECA942-B0C2-4108-80FD-C0ECBDE636E4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43" name="사각형: 둥근 대각선 방향 모서리 142">
              <a:extLst>
                <a:ext uri="{FF2B5EF4-FFF2-40B4-BE49-F238E27FC236}">
                  <a16:creationId xmlns:a16="http://schemas.microsoft.com/office/drawing/2014/main" id="{A9232FBA-D913-4569-9449-5EBE42ECF4B0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7B33EFE8-2353-4A7A-93F8-CEC121DD5FB3}"/>
              </a:ext>
            </a:extLst>
          </p:cNvPr>
          <p:cNvGrpSpPr/>
          <p:nvPr/>
        </p:nvGrpSpPr>
        <p:grpSpPr>
          <a:xfrm>
            <a:off x="7081586" y="4502045"/>
            <a:ext cx="1430631" cy="1399069"/>
            <a:chOff x="501336" y="2858827"/>
            <a:chExt cx="1430631" cy="1399069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0E849947-96E7-436C-AF28-970590888A19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8B6CE601-4054-4ED8-80E6-8538164D7300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F8A408-8421-4D74-A7AF-4A932FBA140C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46EA971-47FE-4556-9BF2-8222859B43B1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2B70802-EC3A-4BF4-A5A6-B922C0015B14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50" name="사각형: 둥근 대각선 방향 모서리 149">
              <a:extLst>
                <a:ext uri="{FF2B5EF4-FFF2-40B4-BE49-F238E27FC236}">
                  <a16:creationId xmlns:a16="http://schemas.microsoft.com/office/drawing/2014/main" id="{498519BA-6679-48B1-A311-1C6A3E86D1C1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90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3F1AEB-1A06-4F56-AECA-58101862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 버튼 </a:t>
            </a:r>
            <a:r>
              <a:rPr lang="ko-KR" altLang="en-US" dirty="0" err="1"/>
              <a:t>클릭시</a:t>
            </a:r>
            <a:r>
              <a:rPr lang="en-US" altLang="ko-KR" dirty="0"/>
              <a:t>,</a:t>
            </a:r>
            <a:r>
              <a:rPr lang="ko-KR" altLang="en-US" dirty="0"/>
              <a:t> 검색 옵션 영역 확장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886F3F-8256-4DCC-98B5-833A6F0B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코비폴리오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CAF11-0294-4BC1-B418-E5D89BB59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2023/04/14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7F55F-AD22-4503-BFFB-1887E2A36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Main-03-01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E962377-D54E-409F-A1DA-811DB2918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옵션 선택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14ECEC1-CBB0-4E9E-BB75-F285F4977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7FDA2-AD42-4F17-95C2-94FC662D8409}"/>
              </a:ext>
            </a:extLst>
          </p:cNvPr>
          <p:cNvSpPr/>
          <p:nvPr/>
        </p:nvSpPr>
        <p:spPr>
          <a:xfrm>
            <a:off x="589214" y="1124864"/>
            <a:ext cx="1198485" cy="310718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3072F5-B0EB-40C6-8567-FB2DF6A298BF}"/>
              </a:ext>
            </a:extLst>
          </p:cNvPr>
          <p:cNvGrpSpPr/>
          <p:nvPr/>
        </p:nvGrpSpPr>
        <p:grpSpPr>
          <a:xfrm>
            <a:off x="585238" y="1656420"/>
            <a:ext cx="1198485" cy="232059"/>
            <a:chOff x="404667" y="1781464"/>
            <a:chExt cx="1198485" cy="23205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1D3D518-DAA5-4726-AF62-7929616C90C4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프로젝트 타입 전체</a:t>
              </a: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2C17885-850B-4E04-85DC-0B9425618CF6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98CCC88-830F-47D2-A933-EC00BE8089A9}"/>
              </a:ext>
            </a:extLst>
          </p:cNvPr>
          <p:cNvGrpSpPr/>
          <p:nvPr/>
        </p:nvGrpSpPr>
        <p:grpSpPr>
          <a:xfrm>
            <a:off x="1840579" y="1656420"/>
            <a:ext cx="1198485" cy="232059"/>
            <a:chOff x="404667" y="1781464"/>
            <a:chExt cx="1198485" cy="23205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82C46AF-96A0-4388-88AD-2684CE0E428C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디자인 타입 전체</a:t>
              </a: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DFF59A-B1FB-4C5F-9B37-07B8D8629C75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EF00CC-7ED2-438B-8E83-B29110505D5E}"/>
              </a:ext>
            </a:extLst>
          </p:cNvPr>
          <p:cNvGrpSpPr/>
          <p:nvPr/>
        </p:nvGrpSpPr>
        <p:grpSpPr>
          <a:xfrm>
            <a:off x="3101652" y="1656420"/>
            <a:ext cx="1198485" cy="232059"/>
            <a:chOff x="404667" y="1781464"/>
            <a:chExt cx="1198485" cy="232059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2ACB719-385C-423A-8117-F8D2D2242F6C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기간 전체</a:t>
              </a: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216287E7-8158-42DB-92A0-B0123E5BBE84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C1CCEC0-C121-4CFA-A1AB-F245A1FC5531}"/>
              </a:ext>
            </a:extLst>
          </p:cNvPr>
          <p:cNvSpPr txBox="1"/>
          <p:nvPr/>
        </p:nvSpPr>
        <p:spPr>
          <a:xfrm>
            <a:off x="1704571" y="2229118"/>
            <a:ext cx="56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코비젼의</a:t>
            </a:r>
            <a:r>
              <a:rPr lang="ko-KR" altLang="en-US" sz="1200" b="1" dirty="0"/>
              <a:t> 솔루션을 경험한 수많은 기업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DBCE2D-E79A-4959-BFE2-F8DE38653416}"/>
              </a:ext>
            </a:extLst>
          </p:cNvPr>
          <p:cNvGrpSpPr/>
          <p:nvPr/>
        </p:nvGrpSpPr>
        <p:grpSpPr>
          <a:xfrm>
            <a:off x="585238" y="2766494"/>
            <a:ext cx="1430631" cy="1399069"/>
            <a:chOff x="501336" y="2858827"/>
            <a:chExt cx="1430631" cy="139906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957B78F-5B0A-40D1-ABBD-CA083ED69AEA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33D794B-195E-489C-B2BA-768E719F2A12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BDF31E-EBD7-47CB-A5F7-EE9ABC801BBB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16B2E-E47E-4140-B8AD-AF3BAB8992A4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46DCD22-DD7F-4C3A-A5DB-B8389E49E849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53" name="사각형: 둥근 대각선 방향 모서리 52">
              <a:extLst>
                <a:ext uri="{FF2B5EF4-FFF2-40B4-BE49-F238E27FC236}">
                  <a16:creationId xmlns:a16="http://schemas.microsoft.com/office/drawing/2014/main" id="{344D5493-70B0-420E-95E8-D386BCB31CE1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BC24EC5-1C2B-486E-8C35-908348EEBC90}"/>
              </a:ext>
            </a:extLst>
          </p:cNvPr>
          <p:cNvGrpSpPr/>
          <p:nvPr/>
        </p:nvGrpSpPr>
        <p:grpSpPr>
          <a:xfrm>
            <a:off x="585238" y="2255682"/>
            <a:ext cx="1198485" cy="232059"/>
            <a:chOff x="404667" y="1781464"/>
            <a:chExt cx="1198485" cy="232059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C852797-7D5A-4D69-BAF0-DDA3AD20BCD9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err="1">
                  <a:solidFill>
                    <a:schemeClr val="tx1"/>
                  </a:solidFill>
                </a:rPr>
                <a:t>최신순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793C7193-0C83-4DD4-BBF3-EAED8FF2EB7C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1EFBA48-FD90-47DE-913D-9F36FA34FA46}"/>
              </a:ext>
            </a:extLst>
          </p:cNvPr>
          <p:cNvGrpSpPr/>
          <p:nvPr/>
        </p:nvGrpSpPr>
        <p:grpSpPr>
          <a:xfrm>
            <a:off x="3393452" y="1087436"/>
            <a:ext cx="5169523" cy="413457"/>
            <a:chOff x="2580693" y="1087436"/>
            <a:chExt cx="5169523" cy="413457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2FA7C040-E538-4A68-BF41-1D120360256A}"/>
                </a:ext>
              </a:extLst>
            </p:cNvPr>
            <p:cNvSpPr/>
            <p:nvPr/>
          </p:nvSpPr>
          <p:spPr>
            <a:xfrm>
              <a:off x="2580693" y="1087436"/>
              <a:ext cx="4376529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코비전의 프로젝트 검색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55BBFE6-716A-481D-9414-64B9D59E9504}"/>
                </a:ext>
              </a:extLst>
            </p:cNvPr>
            <p:cNvSpPr/>
            <p:nvPr/>
          </p:nvSpPr>
          <p:spPr>
            <a:xfrm>
              <a:off x="2742722" y="1167189"/>
              <a:ext cx="217190" cy="22606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4E9FCEC-312D-4E6B-BDF3-1FC074399A62}"/>
                </a:ext>
              </a:extLst>
            </p:cNvPr>
            <p:cNvSpPr/>
            <p:nvPr/>
          </p:nvSpPr>
          <p:spPr>
            <a:xfrm>
              <a:off x="6985672" y="1102206"/>
              <a:ext cx="764544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8FB0D1F-FD37-441A-A25B-D1FFB9C490DF}"/>
              </a:ext>
            </a:extLst>
          </p:cNvPr>
          <p:cNvGrpSpPr/>
          <p:nvPr/>
        </p:nvGrpSpPr>
        <p:grpSpPr>
          <a:xfrm>
            <a:off x="2209325" y="2766494"/>
            <a:ext cx="1430631" cy="1399069"/>
            <a:chOff x="501336" y="2858827"/>
            <a:chExt cx="1430631" cy="139906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C21E9A2-E38F-4591-B153-37C60C41EA7A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CB5ED649-29BA-4161-BBBF-6C09DCBA0F8A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F15F2BD-59CB-4141-BA53-04D178CF6281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7DE40E8-7F05-4224-8667-7FB18CA4BAAC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F60AC89-03BA-4ED9-BFFD-489E4B8586AC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94" name="사각형: 둥근 대각선 방향 모서리 93">
              <a:extLst>
                <a:ext uri="{FF2B5EF4-FFF2-40B4-BE49-F238E27FC236}">
                  <a16:creationId xmlns:a16="http://schemas.microsoft.com/office/drawing/2014/main" id="{F68C0DAF-22EB-40C2-B05B-30ACCEBDD9B1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2DAC460-3261-453C-8AA9-692D33C426B1}"/>
              </a:ext>
            </a:extLst>
          </p:cNvPr>
          <p:cNvGrpSpPr/>
          <p:nvPr/>
        </p:nvGrpSpPr>
        <p:grpSpPr>
          <a:xfrm>
            <a:off x="3833412" y="2766494"/>
            <a:ext cx="1430631" cy="1399069"/>
            <a:chOff x="501336" y="2858827"/>
            <a:chExt cx="1430631" cy="1399069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8899DE5-1597-474E-A649-AB31F576119C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8F615E2-23F0-4D68-BCFF-2103C03E69E7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A9A3AF-AED5-4FF3-84C0-3EC7924708F9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BF75059-C06F-486F-B291-648ABAA5AC86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5C86A84-18BD-4F05-8E09-E5B15C479283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01" name="사각형: 둥근 대각선 방향 모서리 100">
              <a:extLst>
                <a:ext uri="{FF2B5EF4-FFF2-40B4-BE49-F238E27FC236}">
                  <a16:creationId xmlns:a16="http://schemas.microsoft.com/office/drawing/2014/main" id="{8E325779-A068-48EC-AA61-01441B603119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FC5447C-37E8-453B-9EA6-2C489E12AEDF}"/>
              </a:ext>
            </a:extLst>
          </p:cNvPr>
          <p:cNvGrpSpPr/>
          <p:nvPr/>
        </p:nvGrpSpPr>
        <p:grpSpPr>
          <a:xfrm>
            <a:off x="5457499" y="2766494"/>
            <a:ext cx="1430631" cy="1399069"/>
            <a:chOff x="501336" y="2858827"/>
            <a:chExt cx="1430631" cy="1399069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654FB6-7A08-4036-9C95-90D26C36E1FB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2885FFF5-45E3-43E9-96C3-2F2633E55611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A73A0FC-D920-4958-977D-97B5C2658FBB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6D13720-6AB2-4DB7-B5BB-FD6D65078068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91B86D1-3530-4D84-A865-DE73F81135D7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08" name="사각형: 둥근 대각선 방향 모서리 107">
              <a:extLst>
                <a:ext uri="{FF2B5EF4-FFF2-40B4-BE49-F238E27FC236}">
                  <a16:creationId xmlns:a16="http://schemas.microsoft.com/office/drawing/2014/main" id="{8EC1A68A-3CB6-4A6B-AB39-578A81BA3CC2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6041FA6-0902-4424-B7C0-E757503716E2}"/>
              </a:ext>
            </a:extLst>
          </p:cNvPr>
          <p:cNvGrpSpPr/>
          <p:nvPr/>
        </p:nvGrpSpPr>
        <p:grpSpPr>
          <a:xfrm>
            <a:off x="7081586" y="2766494"/>
            <a:ext cx="1430631" cy="1399069"/>
            <a:chOff x="501336" y="2858827"/>
            <a:chExt cx="1430631" cy="1399069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994768E-C924-4D7A-A448-376E83858D3C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BDD69C84-E814-4975-A770-FAD7F88315CE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6CF1006-B354-4400-813F-9B7796E36269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2E8564-5A8C-494D-B5F1-97C22DE74C11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71251E-B11F-4E27-BE59-8AD2197DB870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15" name="사각형: 둥근 대각선 방향 모서리 114">
              <a:extLst>
                <a:ext uri="{FF2B5EF4-FFF2-40B4-BE49-F238E27FC236}">
                  <a16:creationId xmlns:a16="http://schemas.microsoft.com/office/drawing/2014/main" id="{7C24791C-DE1B-45B4-A162-469BD2034EA3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F235974-BD17-4113-9AEA-D94AD13FCA21}"/>
              </a:ext>
            </a:extLst>
          </p:cNvPr>
          <p:cNvGrpSpPr/>
          <p:nvPr/>
        </p:nvGrpSpPr>
        <p:grpSpPr>
          <a:xfrm>
            <a:off x="585238" y="4502045"/>
            <a:ext cx="1430631" cy="1399069"/>
            <a:chOff x="501336" y="2858827"/>
            <a:chExt cx="1430631" cy="1399069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554D58DE-7EE2-4A2F-9A00-4DB5F2A9A6C7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AD3AB717-B2E3-4155-A9E8-760FC2FC2E63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24885E1-2B9A-4B95-9B65-328D999F2827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7C3D00C-9DC9-45EC-88AF-407A633C2819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EFEC3A-8035-4388-B241-6F28D7B3BD14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22" name="사각형: 둥근 대각선 방향 모서리 121">
              <a:extLst>
                <a:ext uri="{FF2B5EF4-FFF2-40B4-BE49-F238E27FC236}">
                  <a16:creationId xmlns:a16="http://schemas.microsoft.com/office/drawing/2014/main" id="{9C8E5117-4207-4CC5-961B-E1CD5789ECA7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EF6E78B-CE9E-4C11-BF1C-B85B818B60D3}"/>
              </a:ext>
            </a:extLst>
          </p:cNvPr>
          <p:cNvGrpSpPr/>
          <p:nvPr/>
        </p:nvGrpSpPr>
        <p:grpSpPr>
          <a:xfrm>
            <a:off x="2209325" y="4502045"/>
            <a:ext cx="1430631" cy="1399069"/>
            <a:chOff x="501336" y="2858827"/>
            <a:chExt cx="1430631" cy="1399069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FB42A875-B3A5-476D-BB3B-F6652D81920E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7AD13B3-9F45-4D9B-8A4E-34FA31C484D9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F597A3C-F074-4C77-B5DD-00E4ECF017CC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F928E5B-2076-4D22-99F6-EFEAF5256C14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F072569-291B-476B-BFF5-0451E9B54E56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29" name="사각형: 둥근 대각선 방향 모서리 128">
              <a:extLst>
                <a:ext uri="{FF2B5EF4-FFF2-40B4-BE49-F238E27FC236}">
                  <a16:creationId xmlns:a16="http://schemas.microsoft.com/office/drawing/2014/main" id="{D1C1ECB3-1C7C-496C-AC56-6D395B2CDCAE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845AA754-56B5-4B1E-885E-F54095A1C360}"/>
              </a:ext>
            </a:extLst>
          </p:cNvPr>
          <p:cNvGrpSpPr/>
          <p:nvPr/>
        </p:nvGrpSpPr>
        <p:grpSpPr>
          <a:xfrm>
            <a:off x="3833412" y="4502045"/>
            <a:ext cx="1430631" cy="1399069"/>
            <a:chOff x="501336" y="2858827"/>
            <a:chExt cx="1430631" cy="1399069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7ECCCFE7-97F5-4AA6-972A-04147374F979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BAD38B35-505E-48C0-900C-10658A76F29E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D250F84-BD46-449D-832F-2B49440C6E9E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B77B8C9-2770-4391-A028-9FECDD8142DF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C4EE200-3B06-4CD6-A004-69239E43EC63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36" name="사각형: 둥근 대각선 방향 모서리 135">
              <a:extLst>
                <a:ext uri="{FF2B5EF4-FFF2-40B4-BE49-F238E27FC236}">
                  <a16:creationId xmlns:a16="http://schemas.microsoft.com/office/drawing/2014/main" id="{E475EBAB-AA32-435E-83EF-2A56ACD2F888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27A61F80-C6A4-411B-B183-9A85569D19BB}"/>
              </a:ext>
            </a:extLst>
          </p:cNvPr>
          <p:cNvGrpSpPr/>
          <p:nvPr/>
        </p:nvGrpSpPr>
        <p:grpSpPr>
          <a:xfrm>
            <a:off x="5457499" y="4502045"/>
            <a:ext cx="1430631" cy="1399069"/>
            <a:chOff x="501336" y="2858827"/>
            <a:chExt cx="1430631" cy="1399069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7921D10-86F4-4529-94BD-A0AA37FBF066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1F79B9A4-9E28-4646-BDAE-F75A09076AA6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99F2454-6BE3-40FB-8B71-DE08C6C263BE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A3F70E6-7AF8-4168-8679-C6892440E002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1ECA942-B0C2-4108-80FD-C0ECBDE636E4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43" name="사각형: 둥근 대각선 방향 모서리 142">
              <a:extLst>
                <a:ext uri="{FF2B5EF4-FFF2-40B4-BE49-F238E27FC236}">
                  <a16:creationId xmlns:a16="http://schemas.microsoft.com/office/drawing/2014/main" id="{A9232FBA-D913-4569-9449-5EBE42ECF4B0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7B33EFE8-2353-4A7A-93F8-CEC121DD5FB3}"/>
              </a:ext>
            </a:extLst>
          </p:cNvPr>
          <p:cNvGrpSpPr/>
          <p:nvPr/>
        </p:nvGrpSpPr>
        <p:grpSpPr>
          <a:xfrm>
            <a:off x="7081586" y="4502045"/>
            <a:ext cx="1430631" cy="1399069"/>
            <a:chOff x="501336" y="2858827"/>
            <a:chExt cx="1430631" cy="1399069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0E849947-96E7-436C-AF28-970590888A19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8B6CE601-4054-4ED8-80E6-8538164D7300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F8A408-8421-4D74-A7AF-4A932FBA140C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46EA971-47FE-4556-9BF2-8222859B43B1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2B70802-EC3A-4BF4-A5A6-B922C0015B14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50" name="사각형: 둥근 대각선 방향 모서리 149">
              <a:extLst>
                <a:ext uri="{FF2B5EF4-FFF2-40B4-BE49-F238E27FC236}">
                  <a16:creationId xmlns:a16="http://schemas.microsoft.com/office/drawing/2014/main" id="{498519BA-6679-48B1-A311-1C6A3E86D1C1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1AD9D1-9F4A-4603-B79B-6558015046B4}"/>
              </a:ext>
            </a:extLst>
          </p:cNvPr>
          <p:cNvSpPr/>
          <p:nvPr/>
        </p:nvSpPr>
        <p:spPr>
          <a:xfrm>
            <a:off x="585238" y="1861074"/>
            <a:ext cx="1192753" cy="7349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800">
                <a:solidFill>
                  <a:schemeClr val="tx1"/>
                </a:solidFill>
              </a:rPr>
              <a:t>전체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MP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CP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C4ADA1E-93F9-4975-882B-75847C7D4CB7}"/>
              </a:ext>
            </a:extLst>
          </p:cNvPr>
          <p:cNvSpPr/>
          <p:nvPr/>
        </p:nvSpPr>
        <p:spPr>
          <a:xfrm>
            <a:off x="1846311" y="1861075"/>
            <a:ext cx="1192753" cy="1265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전체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스마트형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베이직형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 err="1">
                <a:solidFill>
                  <a:schemeClr val="tx1"/>
                </a:solidFill>
              </a:rPr>
              <a:t>단레이아웃형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좌우분할형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상하분할형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CCF60F9-5C23-460E-B53A-1631AB7F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15" y="1895774"/>
            <a:ext cx="3003704" cy="208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3F1AEB-1A06-4F56-AECA-58101862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추천순</a:t>
            </a:r>
            <a:br>
              <a:rPr lang="en-US" altLang="ko-KR" dirty="0"/>
            </a:br>
            <a:r>
              <a:rPr lang="ko-KR" altLang="en-US" dirty="0" err="1"/>
              <a:t>사례집</a:t>
            </a:r>
            <a:r>
              <a:rPr lang="ko-KR" altLang="en-US" dirty="0"/>
              <a:t> 포함된 작업만 노출 하며 최신순으로 정렬한다</a:t>
            </a:r>
            <a:r>
              <a:rPr lang="en-US" altLang="ko-KR" dirty="0"/>
              <a:t>  </a:t>
            </a:r>
          </a:p>
          <a:p>
            <a:r>
              <a:rPr lang="ko-KR" altLang="en-US" dirty="0" err="1"/>
              <a:t>최신순</a:t>
            </a:r>
            <a:br>
              <a:rPr lang="en-US" altLang="ko-KR" dirty="0"/>
            </a:br>
            <a:r>
              <a:rPr lang="ko-KR" altLang="en-US" dirty="0"/>
              <a:t>작업 물 중 최신 작업 순으로 정렬 </a:t>
            </a:r>
            <a:endParaRPr lang="en-US" altLang="ko-KR" dirty="0"/>
          </a:p>
          <a:p>
            <a:r>
              <a:rPr lang="ko-KR" altLang="en-US" dirty="0"/>
              <a:t>오래된 순</a:t>
            </a:r>
            <a:br>
              <a:rPr lang="en-US" altLang="ko-KR" dirty="0"/>
            </a:br>
            <a:r>
              <a:rPr lang="ko-KR" altLang="en-US" dirty="0" err="1"/>
              <a:t>작업물</a:t>
            </a:r>
            <a:r>
              <a:rPr lang="ko-KR" altLang="en-US" dirty="0"/>
              <a:t> 중 오래된 순으로 정렬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886F3F-8256-4DCC-98B5-833A6F0B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코비폴리오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CAF11-0294-4BC1-B418-E5D89BB59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2023/04/14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7F55F-AD22-4503-BFFB-1887E2A36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Main-03-01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E962377-D54E-409F-A1DA-811DB2918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14ECEC1-CBB0-4E9E-BB75-F285F4977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7FDA2-AD42-4F17-95C2-94FC662D8409}"/>
              </a:ext>
            </a:extLst>
          </p:cNvPr>
          <p:cNvSpPr/>
          <p:nvPr/>
        </p:nvSpPr>
        <p:spPr>
          <a:xfrm>
            <a:off x="589214" y="1124864"/>
            <a:ext cx="1198485" cy="310718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3072F5-B0EB-40C6-8567-FB2DF6A298BF}"/>
              </a:ext>
            </a:extLst>
          </p:cNvPr>
          <p:cNvGrpSpPr/>
          <p:nvPr/>
        </p:nvGrpSpPr>
        <p:grpSpPr>
          <a:xfrm>
            <a:off x="585238" y="1656420"/>
            <a:ext cx="1198485" cy="232059"/>
            <a:chOff x="404667" y="1781464"/>
            <a:chExt cx="1198485" cy="23205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1D3D518-DAA5-4726-AF62-7929616C90C4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프로젝트 타입 전체</a:t>
              </a: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2C17885-850B-4E04-85DC-0B9425618CF6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98CCC88-830F-47D2-A933-EC00BE8089A9}"/>
              </a:ext>
            </a:extLst>
          </p:cNvPr>
          <p:cNvGrpSpPr/>
          <p:nvPr/>
        </p:nvGrpSpPr>
        <p:grpSpPr>
          <a:xfrm>
            <a:off x="1840579" y="1656420"/>
            <a:ext cx="1198485" cy="232059"/>
            <a:chOff x="404667" y="1781464"/>
            <a:chExt cx="1198485" cy="23205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82C46AF-96A0-4388-88AD-2684CE0E428C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디자인 타입 전체</a:t>
              </a: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DFF59A-B1FB-4C5F-9B37-07B8D8629C75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EF00CC-7ED2-438B-8E83-B29110505D5E}"/>
              </a:ext>
            </a:extLst>
          </p:cNvPr>
          <p:cNvGrpSpPr/>
          <p:nvPr/>
        </p:nvGrpSpPr>
        <p:grpSpPr>
          <a:xfrm>
            <a:off x="3101652" y="1656420"/>
            <a:ext cx="1198485" cy="232059"/>
            <a:chOff x="404667" y="1781464"/>
            <a:chExt cx="1198485" cy="232059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2ACB719-385C-423A-8117-F8D2D2242F6C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기간 전체</a:t>
              </a: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216287E7-8158-42DB-92A0-B0123E5BBE84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C1CCEC0-C121-4CFA-A1AB-F245A1FC5531}"/>
              </a:ext>
            </a:extLst>
          </p:cNvPr>
          <p:cNvSpPr txBox="1"/>
          <p:nvPr/>
        </p:nvSpPr>
        <p:spPr>
          <a:xfrm>
            <a:off x="1704571" y="2229118"/>
            <a:ext cx="56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코비젼의</a:t>
            </a:r>
            <a:r>
              <a:rPr lang="ko-KR" altLang="en-US" sz="1200" b="1" dirty="0"/>
              <a:t> 솔루션을 경험한 수많은 기업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DBCE2D-E79A-4959-BFE2-F8DE38653416}"/>
              </a:ext>
            </a:extLst>
          </p:cNvPr>
          <p:cNvGrpSpPr/>
          <p:nvPr/>
        </p:nvGrpSpPr>
        <p:grpSpPr>
          <a:xfrm>
            <a:off x="585238" y="2766494"/>
            <a:ext cx="1430631" cy="1399069"/>
            <a:chOff x="501336" y="2858827"/>
            <a:chExt cx="1430631" cy="139906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957B78F-5B0A-40D1-ABBD-CA083ED69AEA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33D794B-195E-489C-B2BA-768E719F2A12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BDF31E-EBD7-47CB-A5F7-EE9ABC801BBB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16B2E-E47E-4140-B8AD-AF3BAB8992A4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46DCD22-DD7F-4C3A-A5DB-B8389E49E849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53" name="사각형: 둥근 대각선 방향 모서리 52">
              <a:extLst>
                <a:ext uri="{FF2B5EF4-FFF2-40B4-BE49-F238E27FC236}">
                  <a16:creationId xmlns:a16="http://schemas.microsoft.com/office/drawing/2014/main" id="{344D5493-70B0-420E-95E8-D386BCB31CE1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BC24EC5-1C2B-486E-8C35-908348EEBC90}"/>
              </a:ext>
            </a:extLst>
          </p:cNvPr>
          <p:cNvGrpSpPr/>
          <p:nvPr/>
        </p:nvGrpSpPr>
        <p:grpSpPr>
          <a:xfrm>
            <a:off x="585238" y="2255682"/>
            <a:ext cx="1198485" cy="232059"/>
            <a:chOff x="404667" y="1781464"/>
            <a:chExt cx="1198485" cy="232059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C852797-7D5A-4D69-BAF0-DDA3AD20BCD9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err="1">
                  <a:solidFill>
                    <a:schemeClr val="tx1"/>
                  </a:solidFill>
                </a:rPr>
                <a:t>최신순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793C7193-0C83-4DD4-BBF3-EAED8FF2EB7C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1EFBA48-FD90-47DE-913D-9F36FA34FA46}"/>
              </a:ext>
            </a:extLst>
          </p:cNvPr>
          <p:cNvGrpSpPr/>
          <p:nvPr/>
        </p:nvGrpSpPr>
        <p:grpSpPr>
          <a:xfrm>
            <a:off x="3393452" y="1087436"/>
            <a:ext cx="5169523" cy="413457"/>
            <a:chOff x="2580693" y="1087436"/>
            <a:chExt cx="5169523" cy="413457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2FA7C040-E538-4A68-BF41-1D120360256A}"/>
                </a:ext>
              </a:extLst>
            </p:cNvPr>
            <p:cNvSpPr/>
            <p:nvPr/>
          </p:nvSpPr>
          <p:spPr>
            <a:xfrm>
              <a:off x="2580693" y="1087436"/>
              <a:ext cx="4376529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코비전의 프로젝트 검색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55BBFE6-716A-481D-9414-64B9D59E9504}"/>
                </a:ext>
              </a:extLst>
            </p:cNvPr>
            <p:cNvSpPr/>
            <p:nvPr/>
          </p:nvSpPr>
          <p:spPr>
            <a:xfrm>
              <a:off x="2742722" y="1167189"/>
              <a:ext cx="217190" cy="22606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4E9FCEC-312D-4E6B-BDF3-1FC074399A62}"/>
                </a:ext>
              </a:extLst>
            </p:cNvPr>
            <p:cNvSpPr/>
            <p:nvPr/>
          </p:nvSpPr>
          <p:spPr>
            <a:xfrm>
              <a:off x="6985672" y="1102206"/>
              <a:ext cx="764544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8FB0D1F-FD37-441A-A25B-D1FFB9C490DF}"/>
              </a:ext>
            </a:extLst>
          </p:cNvPr>
          <p:cNvGrpSpPr/>
          <p:nvPr/>
        </p:nvGrpSpPr>
        <p:grpSpPr>
          <a:xfrm>
            <a:off x="2209325" y="2766494"/>
            <a:ext cx="1430631" cy="1399069"/>
            <a:chOff x="501336" y="2858827"/>
            <a:chExt cx="1430631" cy="139906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C21E9A2-E38F-4591-B153-37C60C41EA7A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CB5ED649-29BA-4161-BBBF-6C09DCBA0F8A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F15F2BD-59CB-4141-BA53-04D178CF6281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7DE40E8-7F05-4224-8667-7FB18CA4BAAC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F60AC89-03BA-4ED9-BFFD-489E4B8586AC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94" name="사각형: 둥근 대각선 방향 모서리 93">
              <a:extLst>
                <a:ext uri="{FF2B5EF4-FFF2-40B4-BE49-F238E27FC236}">
                  <a16:creationId xmlns:a16="http://schemas.microsoft.com/office/drawing/2014/main" id="{F68C0DAF-22EB-40C2-B05B-30ACCEBDD9B1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2DAC460-3261-453C-8AA9-692D33C426B1}"/>
              </a:ext>
            </a:extLst>
          </p:cNvPr>
          <p:cNvGrpSpPr/>
          <p:nvPr/>
        </p:nvGrpSpPr>
        <p:grpSpPr>
          <a:xfrm>
            <a:off x="3833412" y="2766494"/>
            <a:ext cx="1430631" cy="1399069"/>
            <a:chOff x="501336" y="2858827"/>
            <a:chExt cx="1430631" cy="1399069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8899DE5-1597-474E-A649-AB31F576119C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8F615E2-23F0-4D68-BCFF-2103C03E69E7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A9A3AF-AED5-4FF3-84C0-3EC7924708F9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BF75059-C06F-486F-B291-648ABAA5AC86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5C86A84-18BD-4F05-8E09-E5B15C479283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01" name="사각형: 둥근 대각선 방향 모서리 100">
              <a:extLst>
                <a:ext uri="{FF2B5EF4-FFF2-40B4-BE49-F238E27FC236}">
                  <a16:creationId xmlns:a16="http://schemas.microsoft.com/office/drawing/2014/main" id="{8E325779-A068-48EC-AA61-01441B603119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FC5447C-37E8-453B-9EA6-2C489E12AEDF}"/>
              </a:ext>
            </a:extLst>
          </p:cNvPr>
          <p:cNvGrpSpPr/>
          <p:nvPr/>
        </p:nvGrpSpPr>
        <p:grpSpPr>
          <a:xfrm>
            <a:off x="5457499" y="2766494"/>
            <a:ext cx="1430631" cy="1399069"/>
            <a:chOff x="501336" y="2858827"/>
            <a:chExt cx="1430631" cy="1399069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654FB6-7A08-4036-9C95-90D26C36E1FB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2885FFF5-45E3-43E9-96C3-2F2633E55611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A73A0FC-D920-4958-977D-97B5C2658FBB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6D13720-6AB2-4DB7-B5BB-FD6D65078068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91B86D1-3530-4D84-A865-DE73F81135D7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08" name="사각형: 둥근 대각선 방향 모서리 107">
              <a:extLst>
                <a:ext uri="{FF2B5EF4-FFF2-40B4-BE49-F238E27FC236}">
                  <a16:creationId xmlns:a16="http://schemas.microsoft.com/office/drawing/2014/main" id="{8EC1A68A-3CB6-4A6B-AB39-578A81BA3CC2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6041FA6-0902-4424-B7C0-E757503716E2}"/>
              </a:ext>
            </a:extLst>
          </p:cNvPr>
          <p:cNvGrpSpPr/>
          <p:nvPr/>
        </p:nvGrpSpPr>
        <p:grpSpPr>
          <a:xfrm>
            <a:off x="7081586" y="2766494"/>
            <a:ext cx="1430631" cy="1399069"/>
            <a:chOff x="501336" y="2858827"/>
            <a:chExt cx="1430631" cy="1399069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994768E-C924-4D7A-A448-376E83858D3C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BDD69C84-E814-4975-A770-FAD7F88315CE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6CF1006-B354-4400-813F-9B7796E36269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2E8564-5A8C-494D-B5F1-97C22DE74C11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71251E-B11F-4E27-BE59-8AD2197DB870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15" name="사각형: 둥근 대각선 방향 모서리 114">
              <a:extLst>
                <a:ext uri="{FF2B5EF4-FFF2-40B4-BE49-F238E27FC236}">
                  <a16:creationId xmlns:a16="http://schemas.microsoft.com/office/drawing/2014/main" id="{7C24791C-DE1B-45B4-A162-469BD2034EA3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F235974-BD17-4113-9AEA-D94AD13FCA21}"/>
              </a:ext>
            </a:extLst>
          </p:cNvPr>
          <p:cNvGrpSpPr/>
          <p:nvPr/>
        </p:nvGrpSpPr>
        <p:grpSpPr>
          <a:xfrm>
            <a:off x="585238" y="4502045"/>
            <a:ext cx="1430631" cy="1399069"/>
            <a:chOff x="501336" y="2858827"/>
            <a:chExt cx="1430631" cy="1399069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554D58DE-7EE2-4A2F-9A00-4DB5F2A9A6C7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AD3AB717-B2E3-4155-A9E8-760FC2FC2E63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24885E1-2B9A-4B95-9B65-328D999F2827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7C3D00C-9DC9-45EC-88AF-407A633C2819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EFEC3A-8035-4388-B241-6F28D7B3BD14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22" name="사각형: 둥근 대각선 방향 모서리 121">
              <a:extLst>
                <a:ext uri="{FF2B5EF4-FFF2-40B4-BE49-F238E27FC236}">
                  <a16:creationId xmlns:a16="http://schemas.microsoft.com/office/drawing/2014/main" id="{9C8E5117-4207-4CC5-961B-E1CD5789ECA7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EF6E78B-CE9E-4C11-BF1C-B85B818B60D3}"/>
              </a:ext>
            </a:extLst>
          </p:cNvPr>
          <p:cNvGrpSpPr/>
          <p:nvPr/>
        </p:nvGrpSpPr>
        <p:grpSpPr>
          <a:xfrm>
            <a:off x="2209325" y="4502045"/>
            <a:ext cx="1430631" cy="1399069"/>
            <a:chOff x="501336" y="2858827"/>
            <a:chExt cx="1430631" cy="1399069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FB42A875-B3A5-476D-BB3B-F6652D81920E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7AD13B3-9F45-4D9B-8A4E-34FA31C484D9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F597A3C-F074-4C77-B5DD-00E4ECF017CC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F928E5B-2076-4D22-99F6-EFEAF5256C14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F072569-291B-476B-BFF5-0451E9B54E56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29" name="사각형: 둥근 대각선 방향 모서리 128">
              <a:extLst>
                <a:ext uri="{FF2B5EF4-FFF2-40B4-BE49-F238E27FC236}">
                  <a16:creationId xmlns:a16="http://schemas.microsoft.com/office/drawing/2014/main" id="{D1C1ECB3-1C7C-496C-AC56-6D395B2CDCAE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845AA754-56B5-4B1E-885E-F54095A1C360}"/>
              </a:ext>
            </a:extLst>
          </p:cNvPr>
          <p:cNvGrpSpPr/>
          <p:nvPr/>
        </p:nvGrpSpPr>
        <p:grpSpPr>
          <a:xfrm>
            <a:off x="3833412" y="4502045"/>
            <a:ext cx="1430631" cy="1399069"/>
            <a:chOff x="501336" y="2858827"/>
            <a:chExt cx="1430631" cy="1399069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7ECCCFE7-97F5-4AA6-972A-04147374F979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BAD38B35-505E-48C0-900C-10658A76F29E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D250F84-BD46-449D-832F-2B49440C6E9E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B77B8C9-2770-4391-A028-9FECDD8142DF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C4EE200-3B06-4CD6-A004-69239E43EC63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36" name="사각형: 둥근 대각선 방향 모서리 135">
              <a:extLst>
                <a:ext uri="{FF2B5EF4-FFF2-40B4-BE49-F238E27FC236}">
                  <a16:creationId xmlns:a16="http://schemas.microsoft.com/office/drawing/2014/main" id="{E475EBAB-AA32-435E-83EF-2A56ACD2F888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27A61F80-C6A4-411B-B183-9A85569D19BB}"/>
              </a:ext>
            </a:extLst>
          </p:cNvPr>
          <p:cNvGrpSpPr/>
          <p:nvPr/>
        </p:nvGrpSpPr>
        <p:grpSpPr>
          <a:xfrm>
            <a:off x="5457499" y="4502045"/>
            <a:ext cx="1430631" cy="1399069"/>
            <a:chOff x="501336" y="2858827"/>
            <a:chExt cx="1430631" cy="1399069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7921D10-86F4-4529-94BD-A0AA37FBF066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1F79B9A4-9E28-4646-BDAE-F75A09076AA6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99F2454-6BE3-40FB-8B71-DE08C6C263BE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A3F70E6-7AF8-4168-8679-C6892440E002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1ECA942-B0C2-4108-80FD-C0ECBDE636E4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43" name="사각형: 둥근 대각선 방향 모서리 142">
              <a:extLst>
                <a:ext uri="{FF2B5EF4-FFF2-40B4-BE49-F238E27FC236}">
                  <a16:creationId xmlns:a16="http://schemas.microsoft.com/office/drawing/2014/main" id="{A9232FBA-D913-4569-9449-5EBE42ECF4B0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7B33EFE8-2353-4A7A-93F8-CEC121DD5FB3}"/>
              </a:ext>
            </a:extLst>
          </p:cNvPr>
          <p:cNvGrpSpPr/>
          <p:nvPr/>
        </p:nvGrpSpPr>
        <p:grpSpPr>
          <a:xfrm>
            <a:off x="7081586" y="4502045"/>
            <a:ext cx="1430631" cy="1399069"/>
            <a:chOff x="501336" y="2858827"/>
            <a:chExt cx="1430631" cy="1399069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0E849947-96E7-436C-AF28-970590888A19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8B6CE601-4054-4ED8-80E6-8538164D7300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FF8A408-8421-4D74-A7AF-4A932FBA140C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46EA971-47FE-4556-9BF2-8222859B43B1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2B70802-EC3A-4BF4-A5A6-B922C0015B14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150" name="사각형: 둥근 대각선 방향 모서리 149">
              <a:extLst>
                <a:ext uri="{FF2B5EF4-FFF2-40B4-BE49-F238E27FC236}">
                  <a16:creationId xmlns:a16="http://schemas.microsoft.com/office/drawing/2014/main" id="{498519BA-6679-48B1-A311-1C6A3E86D1C1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297EBB-B9CB-44B8-8811-BC7412758E63}"/>
              </a:ext>
            </a:extLst>
          </p:cNvPr>
          <p:cNvSpPr/>
          <p:nvPr/>
        </p:nvSpPr>
        <p:spPr>
          <a:xfrm>
            <a:off x="585238" y="2479353"/>
            <a:ext cx="1192753" cy="6266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/>
                </a:solidFill>
              </a:rPr>
              <a:t>추천순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/>
                </a:solidFill>
              </a:rPr>
              <a:t>최신순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오래된 순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57" name="말풍선: 사각형 156">
            <a:extLst>
              <a:ext uri="{FF2B5EF4-FFF2-40B4-BE49-F238E27FC236}">
                <a16:creationId xmlns:a16="http://schemas.microsoft.com/office/drawing/2014/main" id="{17DD80E3-0A75-43BB-9C68-FABD3D3CDF90}"/>
              </a:ext>
            </a:extLst>
          </p:cNvPr>
          <p:cNvSpPr/>
          <p:nvPr/>
        </p:nvSpPr>
        <p:spPr>
          <a:xfrm>
            <a:off x="1848565" y="2564995"/>
            <a:ext cx="1214579" cy="219875"/>
          </a:xfrm>
          <a:prstGeom prst="wedgeRectCallout">
            <a:avLst>
              <a:gd name="adj1" fmla="val -85919"/>
              <a:gd name="adj2" fmla="val -3845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1. </a:t>
            </a:r>
            <a:r>
              <a:rPr lang="ko-KR" altLang="en-US" sz="800" dirty="0" err="1">
                <a:solidFill>
                  <a:schemeClr val="tx1"/>
                </a:solidFill>
              </a:rPr>
              <a:t>추천순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7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3F1AEB-1A06-4F56-AECA-58101862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 영역의 </a:t>
            </a:r>
            <a:r>
              <a:rPr lang="en-US" altLang="ko-KR" dirty="0"/>
              <a:t>x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옵션이 모두 초기화 되며 </a:t>
            </a:r>
            <a:r>
              <a:rPr lang="en-US" altLang="ko-KR" dirty="0"/>
              <a:t>main-01</a:t>
            </a:r>
            <a:r>
              <a:rPr lang="ko-KR" altLang="en-US" dirty="0"/>
              <a:t>로 이동한다</a:t>
            </a:r>
            <a:r>
              <a:rPr lang="en-US" altLang="ko-KR" dirty="0"/>
              <a:t>. </a:t>
            </a:r>
            <a:r>
              <a:rPr lang="ko-KR" altLang="en-US" dirty="0"/>
              <a:t>리스트 정보는 </a:t>
            </a:r>
            <a:r>
              <a:rPr lang="en-US" altLang="ko-KR" dirty="0"/>
              <a:t>main-01</a:t>
            </a:r>
            <a:r>
              <a:rPr lang="ko-KR" altLang="en-US" dirty="0"/>
              <a:t>의 기본 값으로 재설정 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886F3F-8256-4DCC-98B5-833A6F0B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코비폴리오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CAF11-0294-4BC1-B418-E5D89BB59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2023/04/14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7F55F-AD22-4503-BFFB-1887E2A36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Search-01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E962377-D54E-409F-A1DA-811DB2918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14ECEC1-CBB0-4E9E-BB75-F285F4977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7FDA2-AD42-4F17-95C2-94FC662D8409}"/>
              </a:ext>
            </a:extLst>
          </p:cNvPr>
          <p:cNvSpPr/>
          <p:nvPr/>
        </p:nvSpPr>
        <p:spPr>
          <a:xfrm>
            <a:off x="589214" y="1124864"/>
            <a:ext cx="1198485" cy="310718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3072F5-B0EB-40C6-8567-FB2DF6A298BF}"/>
              </a:ext>
            </a:extLst>
          </p:cNvPr>
          <p:cNvGrpSpPr/>
          <p:nvPr/>
        </p:nvGrpSpPr>
        <p:grpSpPr>
          <a:xfrm>
            <a:off x="585238" y="1656420"/>
            <a:ext cx="1198485" cy="232059"/>
            <a:chOff x="404667" y="1781464"/>
            <a:chExt cx="1198485" cy="23205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1D3D518-DAA5-4726-AF62-7929616C90C4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2C17885-850B-4E04-85DC-0B9425618CF6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98CCC88-830F-47D2-A933-EC00BE8089A9}"/>
              </a:ext>
            </a:extLst>
          </p:cNvPr>
          <p:cNvGrpSpPr/>
          <p:nvPr/>
        </p:nvGrpSpPr>
        <p:grpSpPr>
          <a:xfrm>
            <a:off x="1840579" y="1656420"/>
            <a:ext cx="1198485" cy="232059"/>
            <a:chOff x="404667" y="1781464"/>
            <a:chExt cx="1198485" cy="23205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82C46AF-96A0-4388-88AD-2684CE0E428C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디자인 타입 전체</a:t>
              </a: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DFF59A-B1FB-4C5F-9B37-07B8D8629C75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EF00CC-7ED2-438B-8E83-B29110505D5E}"/>
              </a:ext>
            </a:extLst>
          </p:cNvPr>
          <p:cNvGrpSpPr/>
          <p:nvPr/>
        </p:nvGrpSpPr>
        <p:grpSpPr>
          <a:xfrm>
            <a:off x="3101652" y="1656420"/>
            <a:ext cx="1198485" cy="232059"/>
            <a:chOff x="404667" y="1781464"/>
            <a:chExt cx="1198485" cy="232059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2ACB719-385C-423A-8117-F8D2D2242F6C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기간 전체</a:t>
              </a: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216287E7-8158-42DB-92A0-B0123E5BBE84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FD9DF9D-7E59-4540-9B43-D86D2A1F3E72}"/>
              </a:ext>
            </a:extLst>
          </p:cNvPr>
          <p:cNvSpPr/>
          <p:nvPr/>
        </p:nvSpPr>
        <p:spPr>
          <a:xfrm>
            <a:off x="339724" y="2057401"/>
            <a:ext cx="8461375" cy="12973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1E6ED1-250C-46CC-98CC-D213D8AE4DD0}"/>
              </a:ext>
            </a:extLst>
          </p:cNvPr>
          <p:cNvSpPr txBox="1"/>
          <p:nvPr/>
        </p:nvSpPr>
        <p:spPr>
          <a:xfrm>
            <a:off x="685342" y="2320687"/>
            <a:ext cx="454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업무 환경을 고려한 맞춤형 협업 플랫폼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82B81E-FD27-41D6-B4F5-3CB21FB5519F}"/>
              </a:ext>
            </a:extLst>
          </p:cNvPr>
          <p:cNvSpPr txBox="1"/>
          <p:nvPr/>
        </p:nvSpPr>
        <p:spPr>
          <a:xfrm>
            <a:off x="685342" y="2722057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/>
                </a:solidFill>
              </a:rPr>
              <a:t>코비젼</a:t>
            </a:r>
            <a:r>
              <a:rPr lang="ko-KR" altLang="en-US" sz="900" dirty="0">
                <a:solidFill>
                  <a:schemeClr val="bg1"/>
                </a:solidFill>
              </a:rPr>
              <a:t> 그룹웨어는 고객의 업무 환경에 대한 철저한 분석을 바탕으로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협업을 위한 최상의 서비스를 제공합니다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6E4E8E-8A40-456C-A48E-613F7557EE65}"/>
              </a:ext>
            </a:extLst>
          </p:cNvPr>
          <p:cNvSpPr/>
          <p:nvPr/>
        </p:nvSpPr>
        <p:spPr>
          <a:xfrm>
            <a:off x="8454380" y="2150886"/>
            <a:ext cx="217190" cy="226067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BC24EC5-1C2B-486E-8C35-908348EEBC90}"/>
              </a:ext>
            </a:extLst>
          </p:cNvPr>
          <p:cNvGrpSpPr/>
          <p:nvPr/>
        </p:nvGrpSpPr>
        <p:grpSpPr>
          <a:xfrm>
            <a:off x="585238" y="3621716"/>
            <a:ext cx="1198485" cy="232059"/>
            <a:chOff x="404667" y="1781464"/>
            <a:chExt cx="1198485" cy="232059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C852797-7D5A-4D69-BAF0-DDA3AD20BCD9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err="1">
                  <a:solidFill>
                    <a:schemeClr val="tx1"/>
                  </a:solidFill>
                </a:rPr>
                <a:t>최신순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793C7193-0C83-4DD4-BBF3-EAED8FF2EB7C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2DEA3C9-74E8-4124-9132-8BFD86E2097A}"/>
              </a:ext>
            </a:extLst>
          </p:cNvPr>
          <p:cNvGrpSpPr/>
          <p:nvPr/>
        </p:nvGrpSpPr>
        <p:grpSpPr>
          <a:xfrm>
            <a:off x="3393452" y="1087436"/>
            <a:ext cx="5169523" cy="413457"/>
            <a:chOff x="2580693" y="1087436"/>
            <a:chExt cx="5169523" cy="413457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9A407FD6-75B3-4A48-ADD3-04AED3857D33}"/>
                </a:ext>
              </a:extLst>
            </p:cNvPr>
            <p:cNvSpPr/>
            <p:nvPr/>
          </p:nvSpPr>
          <p:spPr>
            <a:xfrm>
              <a:off x="2580693" y="1087436"/>
              <a:ext cx="4376529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롯데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C42146D-B334-4679-A128-CEE31E90CF93}"/>
                </a:ext>
              </a:extLst>
            </p:cNvPr>
            <p:cNvSpPr/>
            <p:nvPr/>
          </p:nvSpPr>
          <p:spPr>
            <a:xfrm>
              <a:off x="2742722" y="1167189"/>
              <a:ext cx="217190" cy="22606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4D192F-85D7-45BB-AC7E-D9651F9C8655}"/>
                </a:ext>
              </a:extLst>
            </p:cNvPr>
            <p:cNvSpPr/>
            <p:nvPr/>
          </p:nvSpPr>
          <p:spPr>
            <a:xfrm>
              <a:off x="6985672" y="1102206"/>
              <a:ext cx="764544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상세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C1CCEC0-C121-4CFA-A1AB-F245A1FC5531}"/>
              </a:ext>
            </a:extLst>
          </p:cNvPr>
          <p:cNvSpPr txBox="1"/>
          <p:nvPr/>
        </p:nvSpPr>
        <p:spPr>
          <a:xfrm>
            <a:off x="7319078" y="1148279"/>
            <a:ext cx="40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97C54A3C-2143-420E-816C-E228405C368C}"/>
              </a:ext>
            </a:extLst>
          </p:cNvPr>
          <p:cNvSpPr/>
          <p:nvPr/>
        </p:nvSpPr>
        <p:spPr>
          <a:xfrm>
            <a:off x="6697615" y="1564681"/>
            <a:ext cx="1027720" cy="272173"/>
          </a:xfrm>
          <a:prstGeom prst="wedgeRectCallout">
            <a:avLst>
              <a:gd name="adj1" fmla="val 33833"/>
              <a:gd name="adj2" fmla="val -10887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클릭시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main-01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ED05DB3-369B-4D53-BD79-5AED6E06B5D2}"/>
              </a:ext>
            </a:extLst>
          </p:cNvPr>
          <p:cNvGrpSpPr/>
          <p:nvPr/>
        </p:nvGrpSpPr>
        <p:grpSpPr>
          <a:xfrm>
            <a:off x="585238" y="4224861"/>
            <a:ext cx="1430631" cy="1399069"/>
            <a:chOff x="501336" y="2858827"/>
            <a:chExt cx="1430631" cy="139906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D45AB54-0AD4-4FAB-9B83-896883F2A7F5}"/>
                </a:ext>
              </a:extLst>
            </p:cNvPr>
            <p:cNvGrpSpPr/>
            <p:nvPr/>
          </p:nvGrpSpPr>
          <p:grpSpPr>
            <a:xfrm>
              <a:off x="501336" y="2858827"/>
              <a:ext cx="1430631" cy="1399069"/>
              <a:chOff x="370460" y="2521309"/>
              <a:chExt cx="1430631" cy="1399069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D868381-A6D5-4EE1-A91B-8E9B40352316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E84044-A661-4F96-939F-F0C0D12E4F87}"/>
                  </a:ext>
                </a:extLst>
              </p:cNvPr>
              <p:cNvSpPr txBox="1"/>
              <p:nvPr/>
            </p:nvSpPr>
            <p:spPr>
              <a:xfrm>
                <a:off x="370460" y="3585524"/>
                <a:ext cx="11522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452E68B-C785-4A13-8291-1B65D9529D97}"/>
                  </a:ext>
                </a:extLst>
              </p:cNvPr>
              <p:cNvSpPr txBox="1"/>
              <p:nvPr/>
            </p:nvSpPr>
            <p:spPr>
              <a:xfrm>
                <a:off x="370460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CP </a:t>
                </a:r>
                <a:r>
                  <a:rPr lang="ko-KR" altLang="en-US" sz="600" b="1" dirty="0"/>
                  <a:t>스마트형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ABC58F-0F6E-491D-9F42-EE69AEF47756}"/>
                  </a:ext>
                </a:extLst>
              </p:cNvPr>
              <p:cNvSpPr txBox="1"/>
              <p:nvPr/>
            </p:nvSpPr>
            <p:spPr>
              <a:xfrm>
                <a:off x="1182634" y="3735712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 dirty="0"/>
                  <a:t>23.04.28</a:t>
                </a:r>
                <a:endParaRPr lang="ko-KR" altLang="en-US" sz="600" b="1" dirty="0"/>
              </a:p>
            </p:txBody>
          </p:sp>
        </p:grpSp>
        <p:sp>
          <p:nvSpPr>
            <p:cNvPr id="40" name="사각형: 둥근 대각선 방향 모서리 39">
              <a:extLst>
                <a:ext uri="{FF2B5EF4-FFF2-40B4-BE49-F238E27FC236}">
                  <a16:creationId xmlns:a16="http://schemas.microsoft.com/office/drawing/2014/main" id="{047CD115-5B54-42F5-860B-E2A113EFEB0B}"/>
                </a:ext>
              </a:extLst>
            </p:cNvPr>
            <p:cNvSpPr/>
            <p:nvPr/>
          </p:nvSpPr>
          <p:spPr>
            <a:xfrm>
              <a:off x="592198" y="2858827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8BE3505-253A-41DD-8456-8A24CD1C3153}"/>
              </a:ext>
            </a:extLst>
          </p:cNvPr>
          <p:cNvSpPr txBox="1"/>
          <p:nvPr/>
        </p:nvSpPr>
        <p:spPr>
          <a:xfrm>
            <a:off x="7429081" y="2146121"/>
            <a:ext cx="1140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r>
              <a:rPr lang="ko-KR" altLang="en-US" sz="900" dirty="0">
                <a:solidFill>
                  <a:schemeClr val="bg1"/>
                </a:solidFill>
              </a:rPr>
              <a:t>일간 보지 않기 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7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3F1AEB-1A06-4F56-AECA-58101862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 영역의 </a:t>
            </a:r>
            <a:r>
              <a:rPr lang="en-US" altLang="ko-KR" dirty="0"/>
              <a:t>x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옵션이 모두 초기화 되며 </a:t>
            </a:r>
            <a:r>
              <a:rPr lang="en-US" altLang="ko-KR" dirty="0"/>
              <a:t>main-01</a:t>
            </a:r>
            <a:r>
              <a:rPr lang="ko-KR" altLang="en-US" dirty="0"/>
              <a:t>로 이동한다</a:t>
            </a:r>
            <a:r>
              <a:rPr lang="en-US" altLang="ko-KR" dirty="0"/>
              <a:t>. </a:t>
            </a:r>
            <a:r>
              <a:rPr lang="ko-KR" altLang="en-US" dirty="0"/>
              <a:t>리스트 정보는 </a:t>
            </a:r>
            <a:r>
              <a:rPr lang="en-US" altLang="ko-KR" dirty="0"/>
              <a:t>main-01</a:t>
            </a:r>
            <a:r>
              <a:rPr lang="ko-KR" altLang="en-US" dirty="0"/>
              <a:t>의 기본 값으로 재설정 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886F3F-8256-4DCC-98B5-833A6F0B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코비폴리오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CAF11-0294-4BC1-B418-E5D89BB59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2023/04/14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7F55F-AD22-4503-BFFB-1887E2A36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Search-02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E962377-D54E-409F-A1DA-811DB2918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14ECEC1-CBB0-4E9E-BB75-F285F4977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7FDA2-AD42-4F17-95C2-94FC662D8409}"/>
              </a:ext>
            </a:extLst>
          </p:cNvPr>
          <p:cNvSpPr/>
          <p:nvPr/>
        </p:nvSpPr>
        <p:spPr>
          <a:xfrm>
            <a:off x="589214" y="1124864"/>
            <a:ext cx="1198485" cy="310718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3072F5-B0EB-40C6-8567-FB2DF6A298BF}"/>
              </a:ext>
            </a:extLst>
          </p:cNvPr>
          <p:cNvGrpSpPr/>
          <p:nvPr/>
        </p:nvGrpSpPr>
        <p:grpSpPr>
          <a:xfrm>
            <a:off x="585238" y="1656420"/>
            <a:ext cx="1198485" cy="232059"/>
            <a:chOff x="404667" y="1781464"/>
            <a:chExt cx="1198485" cy="23205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1D3D518-DAA5-4726-AF62-7929616C90C4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2C17885-850B-4E04-85DC-0B9425618CF6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98CCC88-830F-47D2-A933-EC00BE8089A9}"/>
              </a:ext>
            </a:extLst>
          </p:cNvPr>
          <p:cNvGrpSpPr/>
          <p:nvPr/>
        </p:nvGrpSpPr>
        <p:grpSpPr>
          <a:xfrm>
            <a:off x="1840579" y="1656420"/>
            <a:ext cx="1198485" cy="232059"/>
            <a:chOff x="404667" y="1781464"/>
            <a:chExt cx="1198485" cy="23205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82C46AF-96A0-4388-88AD-2684CE0E428C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디자인 타입 전체</a:t>
              </a: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DFF59A-B1FB-4C5F-9B37-07B8D8629C75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EF00CC-7ED2-438B-8E83-B29110505D5E}"/>
              </a:ext>
            </a:extLst>
          </p:cNvPr>
          <p:cNvGrpSpPr/>
          <p:nvPr/>
        </p:nvGrpSpPr>
        <p:grpSpPr>
          <a:xfrm>
            <a:off x="3101652" y="1656420"/>
            <a:ext cx="1198485" cy="232059"/>
            <a:chOff x="404667" y="1781464"/>
            <a:chExt cx="1198485" cy="232059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2ACB719-385C-423A-8117-F8D2D2242F6C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기간 전체</a:t>
              </a: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216287E7-8158-42DB-92A0-B0123E5BBE84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FD9DF9D-7E59-4540-9B43-D86D2A1F3E72}"/>
              </a:ext>
            </a:extLst>
          </p:cNvPr>
          <p:cNvSpPr/>
          <p:nvPr/>
        </p:nvSpPr>
        <p:spPr>
          <a:xfrm>
            <a:off x="339724" y="2057401"/>
            <a:ext cx="8461375" cy="12973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1E6ED1-250C-46CC-98CC-D213D8AE4DD0}"/>
              </a:ext>
            </a:extLst>
          </p:cNvPr>
          <p:cNvSpPr txBox="1"/>
          <p:nvPr/>
        </p:nvSpPr>
        <p:spPr>
          <a:xfrm>
            <a:off x="685342" y="2320687"/>
            <a:ext cx="454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업무 환경을 고려한 맞춤형 협업 플랫폼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82B81E-FD27-41D6-B4F5-3CB21FB5519F}"/>
              </a:ext>
            </a:extLst>
          </p:cNvPr>
          <p:cNvSpPr txBox="1"/>
          <p:nvPr/>
        </p:nvSpPr>
        <p:spPr>
          <a:xfrm>
            <a:off x="685342" y="2722057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/>
                </a:solidFill>
              </a:rPr>
              <a:t>코비젼</a:t>
            </a:r>
            <a:r>
              <a:rPr lang="ko-KR" altLang="en-US" sz="900" dirty="0">
                <a:solidFill>
                  <a:schemeClr val="bg1"/>
                </a:solidFill>
              </a:rPr>
              <a:t> 그룹웨어는 고객의 업무 환경에 대한 철저한 분석을 바탕으로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협업을 위한 최상의 서비스를 제공합니다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6E4E8E-8A40-456C-A48E-613F7557EE65}"/>
              </a:ext>
            </a:extLst>
          </p:cNvPr>
          <p:cNvSpPr/>
          <p:nvPr/>
        </p:nvSpPr>
        <p:spPr>
          <a:xfrm>
            <a:off x="8454380" y="2150886"/>
            <a:ext cx="217190" cy="226067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BC24EC5-1C2B-486E-8C35-908348EEBC90}"/>
              </a:ext>
            </a:extLst>
          </p:cNvPr>
          <p:cNvGrpSpPr/>
          <p:nvPr/>
        </p:nvGrpSpPr>
        <p:grpSpPr>
          <a:xfrm>
            <a:off x="585238" y="3621716"/>
            <a:ext cx="1198485" cy="232059"/>
            <a:chOff x="404667" y="1781464"/>
            <a:chExt cx="1198485" cy="232059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C852797-7D5A-4D69-BAF0-DDA3AD20BCD9}"/>
                </a:ext>
              </a:extLst>
            </p:cNvPr>
            <p:cNvSpPr/>
            <p:nvPr/>
          </p:nvSpPr>
          <p:spPr>
            <a:xfrm>
              <a:off x="404667" y="1781464"/>
              <a:ext cx="1198485" cy="2320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err="1">
                  <a:solidFill>
                    <a:schemeClr val="tx1"/>
                  </a:solidFill>
                </a:rPr>
                <a:t>최신순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793C7193-0C83-4DD4-BBF3-EAED8FF2EB7C}"/>
                </a:ext>
              </a:extLst>
            </p:cNvPr>
            <p:cNvSpPr/>
            <p:nvPr/>
          </p:nvSpPr>
          <p:spPr>
            <a:xfrm rot="10800000">
              <a:off x="1433513" y="1862138"/>
              <a:ext cx="90487" cy="7800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2DEA3C9-74E8-4124-9132-8BFD86E2097A}"/>
              </a:ext>
            </a:extLst>
          </p:cNvPr>
          <p:cNvGrpSpPr/>
          <p:nvPr/>
        </p:nvGrpSpPr>
        <p:grpSpPr>
          <a:xfrm>
            <a:off x="3393452" y="1087436"/>
            <a:ext cx="5169523" cy="413457"/>
            <a:chOff x="2580693" y="1087436"/>
            <a:chExt cx="5169523" cy="413457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9A407FD6-75B3-4A48-ADD3-04AED3857D33}"/>
                </a:ext>
              </a:extLst>
            </p:cNvPr>
            <p:cNvSpPr/>
            <p:nvPr/>
          </p:nvSpPr>
          <p:spPr>
            <a:xfrm>
              <a:off x="2580693" y="1087436"/>
              <a:ext cx="4376529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롯데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C42146D-B334-4679-A128-CEE31E90CF93}"/>
                </a:ext>
              </a:extLst>
            </p:cNvPr>
            <p:cNvSpPr/>
            <p:nvPr/>
          </p:nvSpPr>
          <p:spPr>
            <a:xfrm>
              <a:off x="2742722" y="1167189"/>
              <a:ext cx="217190" cy="22606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4D192F-85D7-45BB-AC7E-D9651F9C8655}"/>
                </a:ext>
              </a:extLst>
            </p:cNvPr>
            <p:cNvSpPr/>
            <p:nvPr/>
          </p:nvSpPr>
          <p:spPr>
            <a:xfrm>
              <a:off x="6985672" y="1102206"/>
              <a:ext cx="764544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상세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C1CCEC0-C121-4CFA-A1AB-F245A1FC5531}"/>
              </a:ext>
            </a:extLst>
          </p:cNvPr>
          <p:cNvSpPr txBox="1"/>
          <p:nvPr/>
        </p:nvSpPr>
        <p:spPr>
          <a:xfrm>
            <a:off x="7319078" y="1148279"/>
            <a:ext cx="40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97C54A3C-2143-420E-816C-E228405C368C}"/>
              </a:ext>
            </a:extLst>
          </p:cNvPr>
          <p:cNvSpPr/>
          <p:nvPr/>
        </p:nvSpPr>
        <p:spPr>
          <a:xfrm>
            <a:off x="6697615" y="1564681"/>
            <a:ext cx="1027720" cy="272173"/>
          </a:xfrm>
          <a:prstGeom prst="wedgeRectCallout">
            <a:avLst>
              <a:gd name="adj1" fmla="val 33833"/>
              <a:gd name="adj2" fmla="val -10887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클릭시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main-01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BE3505-253A-41DD-8456-8A24CD1C3153}"/>
              </a:ext>
            </a:extLst>
          </p:cNvPr>
          <p:cNvSpPr txBox="1"/>
          <p:nvPr/>
        </p:nvSpPr>
        <p:spPr>
          <a:xfrm>
            <a:off x="7429081" y="2146121"/>
            <a:ext cx="1140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r>
              <a:rPr lang="ko-KR" altLang="en-US" sz="900" dirty="0">
                <a:solidFill>
                  <a:schemeClr val="bg1"/>
                </a:solidFill>
              </a:rPr>
              <a:t>일간 보지 않기 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F93D5-5283-45FD-8221-26E39002011A}"/>
              </a:ext>
            </a:extLst>
          </p:cNvPr>
          <p:cNvSpPr txBox="1"/>
          <p:nvPr/>
        </p:nvSpPr>
        <p:spPr>
          <a:xfrm>
            <a:off x="2171292" y="4410945"/>
            <a:ext cx="45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검색 결과가 없습니다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45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886F3F-8256-4DCC-98B5-833A6F0B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코비폴리오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CAF11-0294-4BC1-B418-E5D89BB59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2023/04/14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7F55F-AD22-4503-BFFB-1887E2A36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Detail-01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E962377-D54E-409F-A1DA-811DB2918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상세페이지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14ECEC1-CBB0-4E9E-BB75-F285F4977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D344C9-F574-4A2E-8B30-828DD767580A}"/>
              </a:ext>
            </a:extLst>
          </p:cNvPr>
          <p:cNvGrpSpPr/>
          <p:nvPr/>
        </p:nvGrpSpPr>
        <p:grpSpPr>
          <a:xfrm>
            <a:off x="339724" y="1087436"/>
            <a:ext cx="8461375" cy="5016207"/>
            <a:chOff x="339724" y="1087436"/>
            <a:chExt cx="8461375" cy="501620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57FDA2-AD42-4F17-95C2-94FC662D8409}"/>
                </a:ext>
              </a:extLst>
            </p:cNvPr>
            <p:cNvSpPr/>
            <p:nvPr/>
          </p:nvSpPr>
          <p:spPr>
            <a:xfrm>
              <a:off x="589214" y="1124864"/>
              <a:ext cx="1198485" cy="31071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966E986-7006-4CE3-9A06-9EF18ECA84F1}"/>
                </a:ext>
              </a:extLst>
            </p:cNvPr>
            <p:cNvSpPr/>
            <p:nvPr/>
          </p:nvSpPr>
          <p:spPr>
            <a:xfrm>
              <a:off x="2580693" y="1087436"/>
              <a:ext cx="5982282" cy="398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코비전의 프로젝트 검색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B290D4-3B9A-40AD-A691-34AA0C5A7047}"/>
                </a:ext>
              </a:extLst>
            </p:cNvPr>
            <p:cNvSpPr/>
            <p:nvPr/>
          </p:nvSpPr>
          <p:spPr>
            <a:xfrm>
              <a:off x="2742722" y="1167189"/>
              <a:ext cx="217190" cy="22606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957B78F-5B0A-40D1-ABBD-CA083ED69AEA}"/>
                </a:ext>
              </a:extLst>
            </p:cNvPr>
            <p:cNvGrpSpPr/>
            <p:nvPr/>
          </p:nvGrpSpPr>
          <p:grpSpPr>
            <a:xfrm>
              <a:off x="501336" y="3832195"/>
              <a:ext cx="1430631" cy="1295557"/>
              <a:chOff x="370460" y="2521309"/>
              <a:chExt cx="1430631" cy="1295557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33D794B-195E-489C-B2BA-768E719F2A12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BDF31E-EBD7-47CB-A5F7-EE9ABC801BBB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16B2E-E47E-4140-B8AD-AF3BAB8992A4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BA1F767-7254-424D-81DF-7A6255E02276}"/>
                </a:ext>
              </a:extLst>
            </p:cNvPr>
            <p:cNvGrpSpPr/>
            <p:nvPr/>
          </p:nvGrpSpPr>
          <p:grpSpPr>
            <a:xfrm>
              <a:off x="2176421" y="3832195"/>
              <a:ext cx="1430631" cy="1295557"/>
              <a:chOff x="370460" y="2521309"/>
              <a:chExt cx="1430631" cy="129555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D9CD0DD-4D81-4983-88C9-04DC46FE2545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BA0E1-98FB-49EE-B58A-80757F620260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621AF1-60F4-463F-96B0-DE48D0109009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F4513D5-721E-40F1-8BC3-D189191B6CD7}"/>
                </a:ext>
              </a:extLst>
            </p:cNvPr>
            <p:cNvGrpSpPr/>
            <p:nvPr/>
          </p:nvGrpSpPr>
          <p:grpSpPr>
            <a:xfrm>
              <a:off x="3851506" y="3832195"/>
              <a:ext cx="1430631" cy="1295557"/>
              <a:chOff x="370460" y="2521309"/>
              <a:chExt cx="1430631" cy="129555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B7E5035-7EEB-4C71-9C41-0043F2C60AB3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CC3F3-D37E-4D62-8377-E325A78B1828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094FF7-F5E8-4A19-9A2E-F42D831CBE43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7454BAE-BC14-4ADC-B93B-8F86092567B6}"/>
                </a:ext>
              </a:extLst>
            </p:cNvPr>
            <p:cNvGrpSpPr/>
            <p:nvPr/>
          </p:nvGrpSpPr>
          <p:grpSpPr>
            <a:xfrm>
              <a:off x="5526591" y="3832195"/>
              <a:ext cx="1430631" cy="1295557"/>
              <a:chOff x="370460" y="2521309"/>
              <a:chExt cx="1430631" cy="1295557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7445CD6-9E89-454F-ABAB-7EC5B6CBE35B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377854-2783-425D-AAA5-3CDE2995F0A2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BE3D27-D486-4872-8BED-352C117088D7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9E9DDAA-986F-4C98-993C-1369D5556548}"/>
                </a:ext>
              </a:extLst>
            </p:cNvPr>
            <p:cNvGrpSpPr/>
            <p:nvPr/>
          </p:nvGrpSpPr>
          <p:grpSpPr>
            <a:xfrm>
              <a:off x="7201675" y="3832195"/>
              <a:ext cx="1430631" cy="1295557"/>
              <a:chOff x="370460" y="2521309"/>
              <a:chExt cx="1430631" cy="129555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433B144-A27A-4E97-915A-1E4777B3FAED}"/>
                  </a:ext>
                </a:extLst>
              </p:cNvPr>
              <p:cNvSpPr/>
              <p:nvPr/>
            </p:nvSpPr>
            <p:spPr>
              <a:xfrm>
                <a:off x="408642" y="2521309"/>
                <a:ext cx="1392449" cy="1043927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2857B-44D6-4DEB-9951-7BD57BB2C9FD}"/>
                  </a:ext>
                </a:extLst>
              </p:cNvPr>
              <p:cNvSpPr txBox="1"/>
              <p:nvPr/>
            </p:nvSpPr>
            <p:spPr>
              <a:xfrm>
                <a:off x="370460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err="1"/>
                  <a:t>롯데캐피탈</a:t>
                </a:r>
                <a:endParaRPr lang="ko-KR" altLang="en-US" sz="6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12A716-615C-40AA-9F53-1A51AA3BC052}"/>
                  </a:ext>
                </a:extLst>
              </p:cNvPr>
              <p:cNvSpPr txBox="1"/>
              <p:nvPr/>
            </p:nvSpPr>
            <p:spPr>
              <a:xfrm>
                <a:off x="1187383" y="3632200"/>
                <a:ext cx="61370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2023.04.11</a:t>
                </a:r>
                <a:endParaRPr lang="ko-KR" altLang="en-US" sz="600" b="1" dirty="0"/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FD9DF9D-7E59-4540-9B43-D86D2A1F3E72}"/>
                </a:ext>
              </a:extLst>
            </p:cNvPr>
            <p:cNvSpPr/>
            <p:nvPr/>
          </p:nvSpPr>
          <p:spPr>
            <a:xfrm>
              <a:off x="339724" y="1675706"/>
              <a:ext cx="8461375" cy="12973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C1CCEC0-C121-4CFA-A1AB-F245A1FC5531}"/>
                </a:ext>
              </a:extLst>
            </p:cNvPr>
            <p:cNvSpPr txBox="1"/>
            <p:nvPr/>
          </p:nvSpPr>
          <p:spPr>
            <a:xfrm>
              <a:off x="1704571" y="3226001"/>
              <a:ext cx="5637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/>
                <a:t>코비젼의</a:t>
              </a:r>
              <a:r>
                <a:rPr lang="ko-KR" altLang="en-US" sz="1200" b="1" dirty="0"/>
                <a:t> 솔루션을 경험한 수많은 기업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1E6ED1-250C-46CC-98CC-D213D8AE4DD0}"/>
                </a:ext>
              </a:extLst>
            </p:cNvPr>
            <p:cNvSpPr txBox="1"/>
            <p:nvPr/>
          </p:nvSpPr>
          <p:spPr>
            <a:xfrm>
              <a:off x="685342" y="1938992"/>
              <a:ext cx="4549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업무 환경을 고려한 맞춤형 협업 플랫폼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82B81E-FD27-41D6-B4F5-3CB21FB5519F}"/>
                </a:ext>
              </a:extLst>
            </p:cNvPr>
            <p:cNvSpPr txBox="1"/>
            <p:nvPr/>
          </p:nvSpPr>
          <p:spPr>
            <a:xfrm>
              <a:off x="685342" y="2340362"/>
              <a:ext cx="45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bg1"/>
                  </a:solidFill>
                </a:rPr>
                <a:t>코비젼</a:t>
              </a:r>
              <a:r>
                <a:rPr lang="ko-KR" altLang="en-US" sz="900" dirty="0">
                  <a:solidFill>
                    <a:schemeClr val="bg1"/>
                  </a:solidFill>
                </a:rPr>
                <a:t> 그룹웨어는 고객의 업무 환경에 대한 철저한 분석을 바탕으로</a:t>
              </a:r>
            </a:p>
            <a:p>
              <a:r>
                <a:rPr lang="ko-KR" altLang="en-US" sz="900" dirty="0">
                  <a:solidFill>
                    <a:schemeClr val="bg1"/>
                  </a:solidFill>
                </a:rPr>
                <a:t>협업을 위한 최상의 서비스를 제공합니다</a:t>
              </a:r>
              <a:r>
                <a:rPr lang="en-US" altLang="ko-KR" sz="9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D6E4E8E-8A40-456C-A48E-613F7557EE65}"/>
                </a:ext>
              </a:extLst>
            </p:cNvPr>
            <p:cNvSpPr/>
            <p:nvPr/>
          </p:nvSpPr>
          <p:spPr>
            <a:xfrm>
              <a:off x="8465403" y="2729868"/>
              <a:ext cx="157163" cy="16358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2407954-9311-45BC-ACEB-1F224FBC831E}"/>
                </a:ext>
              </a:extLst>
            </p:cNvPr>
            <p:cNvSpPr/>
            <p:nvPr/>
          </p:nvSpPr>
          <p:spPr>
            <a:xfrm>
              <a:off x="539518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CA429B0-4F41-4DEC-BA5B-DACE6E200D44}"/>
                </a:ext>
              </a:extLst>
            </p:cNvPr>
            <p:cNvSpPr/>
            <p:nvPr/>
          </p:nvSpPr>
          <p:spPr>
            <a:xfrm>
              <a:off x="2214603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F3EFD64-CFD7-48FA-87F2-90F3B38C693B}"/>
                </a:ext>
              </a:extLst>
            </p:cNvPr>
            <p:cNvSpPr/>
            <p:nvPr/>
          </p:nvSpPr>
          <p:spPr>
            <a:xfrm>
              <a:off x="3889688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264D3F2-1733-4FB6-A0CD-C89814DF42CD}"/>
                </a:ext>
              </a:extLst>
            </p:cNvPr>
            <p:cNvSpPr/>
            <p:nvPr/>
          </p:nvSpPr>
          <p:spPr>
            <a:xfrm>
              <a:off x="5564773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0BE11-44A7-4508-A459-E5B2E8EAA9AF}"/>
                </a:ext>
              </a:extLst>
            </p:cNvPr>
            <p:cNvSpPr/>
            <p:nvPr/>
          </p:nvSpPr>
          <p:spPr>
            <a:xfrm>
              <a:off x="7239857" y="5493645"/>
              <a:ext cx="1392449" cy="60999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8124DE5-AE0F-4A07-AB08-E38DCE95DA0F}"/>
                </a:ext>
              </a:extLst>
            </p:cNvPr>
            <p:cNvSpPr txBox="1"/>
            <p:nvPr/>
          </p:nvSpPr>
          <p:spPr>
            <a:xfrm>
              <a:off x="7504738" y="2709694"/>
              <a:ext cx="1027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r>
                <a:rPr lang="ko-KR" altLang="en-US" sz="900" dirty="0">
                  <a:solidFill>
                    <a:schemeClr val="bg1"/>
                  </a:solidFill>
                </a:rPr>
                <a:t>일간 보지 않기 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사각형: 둥근 대각선 방향 모서리 42">
              <a:extLst>
                <a:ext uri="{FF2B5EF4-FFF2-40B4-BE49-F238E27FC236}">
                  <a16:creationId xmlns:a16="http://schemas.microsoft.com/office/drawing/2014/main" id="{961DABD2-8AFE-423F-A6A8-AC5C7F739B89}"/>
                </a:ext>
              </a:extLst>
            </p:cNvPr>
            <p:cNvSpPr/>
            <p:nvPr/>
          </p:nvSpPr>
          <p:spPr>
            <a:xfrm>
              <a:off x="592198" y="3832195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4" name="사각형: 둥근 대각선 방향 모서리 43">
              <a:extLst>
                <a:ext uri="{FF2B5EF4-FFF2-40B4-BE49-F238E27FC236}">
                  <a16:creationId xmlns:a16="http://schemas.microsoft.com/office/drawing/2014/main" id="{785061AE-41C4-4FA0-8D95-6212350D3B65}"/>
                </a:ext>
              </a:extLst>
            </p:cNvPr>
            <p:cNvSpPr/>
            <p:nvPr/>
          </p:nvSpPr>
          <p:spPr>
            <a:xfrm>
              <a:off x="3984066" y="3832195"/>
              <a:ext cx="186287" cy="3397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사례집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EA916566-B27B-49FD-93E2-7A54DE0DAC2B}"/>
              </a:ext>
            </a:extLst>
          </p:cNvPr>
          <p:cNvSpPr/>
          <p:nvPr/>
        </p:nvSpPr>
        <p:spPr>
          <a:xfrm>
            <a:off x="339724" y="914400"/>
            <a:ext cx="8461375" cy="5189243"/>
          </a:xfrm>
          <a:prstGeom prst="flowChartProcess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F3BEC008-3C34-4CCE-8B5F-780832069D0C}"/>
              </a:ext>
            </a:extLst>
          </p:cNvPr>
          <p:cNvSpPr/>
          <p:nvPr/>
        </p:nvSpPr>
        <p:spPr>
          <a:xfrm>
            <a:off x="905341" y="1090128"/>
            <a:ext cx="7245736" cy="48534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9A3625-9906-479F-BF9B-7832755F887E}"/>
              </a:ext>
            </a:extLst>
          </p:cNvPr>
          <p:cNvSpPr/>
          <p:nvPr/>
        </p:nvSpPr>
        <p:spPr>
          <a:xfrm>
            <a:off x="1074526" y="1242813"/>
            <a:ext cx="2388525" cy="1823145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3A67A2-AB24-4471-96C0-B709C17442C0}"/>
              </a:ext>
            </a:extLst>
          </p:cNvPr>
          <p:cNvSpPr txBox="1"/>
          <p:nvPr/>
        </p:nvSpPr>
        <p:spPr>
          <a:xfrm>
            <a:off x="3606273" y="1242112"/>
            <a:ext cx="397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롯데캐피탈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47C553E-5119-4153-BB08-F3B3D02DC5D3}"/>
              </a:ext>
            </a:extLst>
          </p:cNvPr>
          <p:cNvSpPr/>
          <p:nvPr/>
        </p:nvSpPr>
        <p:spPr>
          <a:xfrm>
            <a:off x="1074526" y="3145688"/>
            <a:ext cx="988868" cy="2265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예외케이스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B0CDCCF-DB70-451D-8416-D6DE98C12287}"/>
              </a:ext>
            </a:extLst>
          </p:cNvPr>
          <p:cNvSpPr/>
          <p:nvPr/>
        </p:nvSpPr>
        <p:spPr>
          <a:xfrm>
            <a:off x="2129506" y="3154376"/>
            <a:ext cx="721811" cy="2265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사례집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7" name="내용 개체 틀 36">
            <a:extLst>
              <a:ext uri="{FF2B5EF4-FFF2-40B4-BE49-F238E27FC236}">
                <a16:creationId xmlns:a16="http://schemas.microsoft.com/office/drawing/2014/main" id="{41F6914C-B871-4560-8818-B41462A59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316419"/>
              </p:ext>
            </p:extLst>
          </p:nvPr>
        </p:nvGraphicFramePr>
        <p:xfrm>
          <a:off x="3683050" y="2027483"/>
          <a:ext cx="4132332" cy="1466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441">
                  <a:extLst>
                    <a:ext uri="{9D8B030D-6E8A-4147-A177-3AD203B41FA5}">
                      <a16:colId xmlns:a16="http://schemas.microsoft.com/office/drawing/2014/main" val="169643428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893683365"/>
                    </a:ext>
                  </a:extLst>
                </a:gridCol>
                <a:gridCol w="2319746">
                  <a:extLst>
                    <a:ext uri="{9D8B030D-6E8A-4147-A177-3AD203B41FA5}">
                      <a16:colId xmlns:a16="http://schemas.microsoft.com/office/drawing/2014/main" val="3122660028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프로젝트 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CP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8986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디자인 타입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스마트형</a:t>
                      </a:r>
                      <a:r>
                        <a:rPr lang="en-US" altLang="ko-KR" sz="1000" dirty="0"/>
                        <a:t> / Ptype05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21631"/>
                  </a:ext>
                </a:extLst>
              </a:tr>
              <a:tr h="12361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참여자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266324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디자인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이하랑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91584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퍼블리싱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김하랑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831743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2023. 04 ~ 2024. 25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785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239E6142-F520-40C8-86FB-54C50E6D9A7E}"/>
              </a:ext>
            </a:extLst>
          </p:cNvPr>
          <p:cNvSpPr txBox="1"/>
          <p:nvPr/>
        </p:nvSpPr>
        <p:spPr>
          <a:xfrm>
            <a:off x="3606273" y="1712520"/>
            <a:ext cx="3972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프로젝트 기본 정보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27FFBC-E6E6-4327-A6B6-85B3A488AD74}"/>
              </a:ext>
            </a:extLst>
          </p:cNvPr>
          <p:cNvSpPr txBox="1"/>
          <p:nvPr/>
        </p:nvSpPr>
        <p:spPr>
          <a:xfrm>
            <a:off x="3606273" y="3752939"/>
            <a:ext cx="3972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최종 파일 경로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C598EE-F75F-4670-AD7B-66C6255F63D8}"/>
              </a:ext>
            </a:extLst>
          </p:cNvPr>
          <p:cNvSpPr txBox="1"/>
          <p:nvPr/>
        </p:nvSpPr>
        <p:spPr>
          <a:xfrm>
            <a:off x="3606273" y="4075625"/>
            <a:ext cx="754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디자인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BFFE44-93C1-4344-A002-3EC0E7D095A5}"/>
              </a:ext>
            </a:extLst>
          </p:cNvPr>
          <p:cNvSpPr txBox="1"/>
          <p:nvPr/>
        </p:nvSpPr>
        <p:spPr>
          <a:xfrm>
            <a:off x="4276436" y="4083319"/>
            <a:ext cx="363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T:\UX-Design-Team\00 Backup\</a:t>
            </a:r>
            <a:r>
              <a:rPr lang="ko-KR" altLang="en-US" sz="800" dirty="0" err="1"/>
              <a:t>이하랑</a:t>
            </a:r>
            <a:r>
              <a:rPr lang="en-US" altLang="ko-KR" sz="800" dirty="0"/>
              <a:t>\02_</a:t>
            </a:r>
            <a:r>
              <a:rPr lang="ko-KR" altLang="en-US" sz="800" dirty="0"/>
              <a:t>프로젝트</a:t>
            </a:r>
            <a:r>
              <a:rPr lang="en-US" altLang="ko-KR" sz="800" dirty="0"/>
              <a:t>\2022\</a:t>
            </a:r>
            <a:r>
              <a:rPr lang="ko-KR" altLang="en-US" sz="800" dirty="0" err="1"/>
              <a:t>롯데캐피탈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2F42B3-6C99-4819-B993-91BE80D0CA97}"/>
              </a:ext>
            </a:extLst>
          </p:cNvPr>
          <p:cNvSpPr txBox="1"/>
          <p:nvPr/>
        </p:nvSpPr>
        <p:spPr>
          <a:xfrm>
            <a:off x="3606273" y="4317332"/>
            <a:ext cx="754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퍼블리싱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156FC1-9FD5-4B67-BCB4-D87D6BFEB8E6}"/>
              </a:ext>
            </a:extLst>
          </p:cNvPr>
          <p:cNvSpPr txBox="1"/>
          <p:nvPr/>
        </p:nvSpPr>
        <p:spPr>
          <a:xfrm>
            <a:off x="4523950" y="4325026"/>
            <a:ext cx="363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http://www.no1.com/HtmlSite/smarts4j_n/customizing/publish/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25CF58-62C1-4378-AACA-2503B96B54C0}"/>
              </a:ext>
            </a:extLst>
          </p:cNvPr>
          <p:cNvSpPr txBox="1"/>
          <p:nvPr/>
        </p:nvSpPr>
        <p:spPr>
          <a:xfrm>
            <a:off x="3606273" y="4795747"/>
            <a:ext cx="3972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특이사항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B7F2C8-9F28-409A-B1DC-8674F262F329}"/>
              </a:ext>
            </a:extLst>
          </p:cNvPr>
          <p:cNvSpPr txBox="1"/>
          <p:nvPr/>
        </p:nvSpPr>
        <p:spPr>
          <a:xfrm>
            <a:off x="3667418" y="5105487"/>
            <a:ext cx="363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고객사 디자이너가 개편하여 디자인 최종파일 없음</a:t>
            </a:r>
            <a:r>
              <a:rPr lang="en-US" altLang="ko-KR" sz="800" dirty="0"/>
              <a:t>. No1 </a:t>
            </a:r>
            <a:r>
              <a:rPr lang="ko-KR" altLang="en-US" sz="800" dirty="0"/>
              <a:t>서버가 최종</a:t>
            </a:r>
            <a:r>
              <a:rPr lang="en-US" altLang="ko-KR" sz="800" dirty="0"/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C8CDF0-EC7A-4B0B-8785-0C9180892C9F}"/>
              </a:ext>
            </a:extLst>
          </p:cNvPr>
          <p:cNvSpPr txBox="1"/>
          <p:nvPr/>
        </p:nvSpPr>
        <p:spPr>
          <a:xfrm>
            <a:off x="7651691" y="1148279"/>
            <a:ext cx="40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E226C24-B4F5-4F39-8C90-362A3D43D43B}"/>
              </a:ext>
            </a:extLst>
          </p:cNvPr>
          <p:cNvSpPr/>
          <p:nvPr/>
        </p:nvSpPr>
        <p:spPr>
          <a:xfrm>
            <a:off x="4360209" y="4360411"/>
            <a:ext cx="137869" cy="143504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말풍선: 사각형 70">
            <a:extLst>
              <a:ext uri="{FF2B5EF4-FFF2-40B4-BE49-F238E27FC236}">
                <a16:creationId xmlns:a16="http://schemas.microsoft.com/office/drawing/2014/main" id="{670D7583-3235-4E1E-AEC8-E58CBAA0E253}"/>
              </a:ext>
            </a:extLst>
          </p:cNvPr>
          <p:cNvSpPr/>
          <p:nvPr/>
        </p:nvSpPr>
        <p:spPr>
          <a:xfrm>
            <a:off x="1413719" y="1829250"/>
            <a:ext cx="1601768" cy="272173"/>
          </a:xfrm>
          <a:prstGeom prst="wedgeRectCallout">
            <a:avLst>
              <a:gd name="adj1" fmla="val 36367"/>
              <a:gd name="adj2" fmla="val 10948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포탈 이미지</a:t>
            </a:r>
          </a:p>
        </p:txBody>
      </p:sp>
      <p:sp>
        <p:nvSpPr>
          <p:cNvPr id="73" name="말풍선: 사각형 72">
            <a:extLst>
              <a:ext uri="{FF2B5EF4-FFF2-40B4-BE49-F238E27FC236}">
                <a16:creationId xmlns:a16="http://schemas.microsoft.com/office/drawing/2014/main" id="{33AA7B26-FD92-4FDC-93B0-B82D131510A8}"/>
              </a:ext>
            </a:extLst>
          </p:cNvPr>
          <p:cNvSpPr/>
          <p:nvPr/>
        </p:nvSpPr>
        <p:spPr>
          <a:xfrm>
            <a:off x="5883960" y="4642899"/>
            <a:ext cx="1214579" cy="219875"/>
          </a:xfrm>
          <a:prstGeom prst="wedgeRectCallout">
            <a:avLst>
              <a:gd name="adj1" fmla="val 42724"/>
              <a:gd name="adj2" fmla="val -14343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경로 링크 </a:t>
            </a:r>
            <a:r>
              <a:rPr lang="ko-KR" altLang="en-US" sz="800" dirty="0" err="1">
                <a:solidFill>
                  <a:schemeClr val="tx1"/>
                </a:solidFill>
              </a:rPr>
              <a:t>안걸림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4" name="말풍선: 사각형 73">
            <a:extLst>
              <a:ext uri="{FF2B5EF4-FFF2-40B4-BE49-F238E27FC236}">
                <a16:creationId xmlns:a16="http://schemas.microsoft.com/office/drawing/2014/main" id="{2E343B01-4D64-40CA-B8AE-7B89C2D4EBAE}"/>
              </a:ext>
            </a:extLst>
          </p:cNvPr>
          <p:cNvSpPr/>
          <p:nvPr/>
        </p:nvSpPr>
        <p:spPr>
          <a:xfrm>
            <a:off x="4380715" y="4658702"/>
            <a:ext cx="1032345" cy="408144"/>
          </a:xfrm>
          <a:prstGeom prst="wedgeRectCallout">
            <a:avLst>
              <a:gd name="adj1" fmla="val -46578"/>
              <a:gd name="adj2" fmla="val -9865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링크는 아이콘에만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클릭시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새창열기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2" name="말풍선: 사각형 71">
            <a:extLst>
              <a:ext uri="{FF2B5EF4-FFF2-40B4-BE49-F238E27FC236}">
                <a16:creationId xmlns:a16="http://schemas.microsoft.com/office/drawing/2014/main" id="{8B5A9108-2C7F-490B-B546-34D7E0256CC3}"/>
              </a:ext>
            </a:extLst>
          </p:cNvPr>
          <p:cNvSpPr/>
          <p:nvPr/>
        </p:nvSpPr>
        <p:spPr>
          <a:xfrm>
            <a:off x="4626339" y="4540012"/>
            <a:ext cx="805994" cy="183288"/>
          </a:xfrm>
          <a:prstGeom prst="wedgeRectCallout">
            <a:avLst>
              <a:gd name="adj1" fmla="val -69913"/>
              <a:gd name="adj2" fmla="val -11706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링크 아이콘</a:t>
            </a:r>
          </a:p>
        </p:txBody>
      </p:sp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452A0F1E-8194-40B2-B4F0-A3B54DB2B2E3}"/>
              </a:ext>
            </a:extLst>
          </p:cNvPr>
          <p:cNvSpPr/>
          <p:nvPr/>
        </p:nvSpPr>
        <p:spPr>
          <a:xfrm>
            <a:off x="7030228" y="1539131"/>
            <a:ext cx="1027720" cy="450388"/>
          </a:xfrm>
          <a:prstGeom prst="wedgeRectCallout">
            <a:avLst>
              <a:gd name="adj1" fmla="val 33222"/>
              <a:gd name="adj2" fmla="val -9415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클릭시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 페이지 닫힘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1119</Words>
  <Application>Microsoft Office PowerPoint</Application>
  <PresentationFormat>와이드스크린</PresentationFormat>
  <Paragraphs>485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 CJK KR Bold</vt:lpstr>
      <vt:lpstr>맑은 고딕</vt:lpstr>
      <vt:lpstr>Arial</vt:lpstr>
      <vt:lpstr>Wingdings</vt:lpstr>
      <vt:lpstr>Office 테마</vt:lpstr>
      <vt:lpstr>2023 역량강화 VUE 스터디 Small Project </vt:lpstr>
      <vt:lpstr>Menu Structure</vt:lpstr>
      <vt:lpstr>코비폴리오</vt:lpstr>
      <vt:lpstr>코비폴리오</vt:lpstr>
      <vt:lpstr>코비폴리오</vt:lpstr>
      <vt:lpstr>코비폴리오</vt:lpstr>
      <vt:lpstr>코비폴리오</vt:lpstr>
      <vt:lpstr>코비폴리오</vt:lpstr>
      <vt:lpstr>코비폴리오</vt:lpstr>
      <vt:lpstr>코비폴리오</vt:lpstr>
      <vt:lpstr>코비폴리오</vt:lpstr>
      <vt:lpstr>코비폴리오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장서연</dc:creator>
  <cp:lastModifiedBy>장서연</cp:lastModifiedBy>
  <cp:revision>28</cp:revision>
  <dcterms:created xsi:type="dcterms:W3CDTF">2023-04-10T04:20:28Z</dcterms:created>
  <dcterms:modified xsi:type="dcterms:W3CDTF">2023-05-02T08:08:56Z</dcterms:modified>
</cp:coreProperties>
</file>