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6D11-B92F-4EA5-B6C0-D6595D50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92348-5848-4AD2-AB99-FA55FB2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9602F-E750-4187-8D6E-FC77911E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29EB3-1791-4210-ABB6-A0C280D5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5CF2-BECA-4D45-87E4-99AAB84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9820E-1CD0-4CDA-81D2-823CFE6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8F876-C029-4ACE-8FA9-84103748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9293A-5C4A-4888-9D1A-48322CC5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5FE0E-9E74-48CC-96B5-FC07905B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544C9-21F8-459F-8E72-808F20A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92DE5-4BF5-4514-8FEB-4D7197A58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AFCD5-F10A-46CA-B180-5A8D9E43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95203-5F2E-4D8D-BEDD-AC7CD01C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0300-5A76-4D59-BE1C-735A0BA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0D396-0C00-4EFE-8599-40A51D17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8A6CE-D99B-4E9F-96C8-3768FF9A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BCE4-0855-4540-B76A-151B69D2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79A32-BBD0-4609-8E68-F6827421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26A79-5071-486A-8D35-52BE59BE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EB05A-E743-457C-990B-1173EC4F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5B33B-1196-4AE5-AC63-AE23ED9C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28DB9-C53B-4823-8F33-946E177D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FBF87-FA7C-4B93-BD4D-7064C3B2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B7863-0C0F-4557-831A-60705648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47FE9-4416-41F0-AB7C-08504A45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9A4ED-A18E-41A0-9232-66E29F52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19386-CF7E-421F-8FC6-ADD98594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25EF9-AAE7-421B-9C18-AC4EB97F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5BC40-D5B8-408C-9690-7F4B36E5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DD01F-CC31-4A70-B197-D5EF421A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7CDE2-BD4C-4329-9B11-3AA086DA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7C55-A014-4251-8261-C191F784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E82E4-A259-4CDF-8E41-181B1A7A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C52D1-395E-407C-A135-0119E94A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46CF6-ACF3-41AE-B903-833D95876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B44D3-68B9-4D7A-86A5-A64574621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AC97E-CD1A-4374-AD5C-B7687857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C6975A-F500-4E94-8A3F-CBB81846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441262-687E-40DA-9B24-1300465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7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3773E-15D3-438C-82CF-6CCA27A9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746F9-91C8-49BC-A5A2-97FA578A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EFAFC-9D0A-4DB8-9C43-F8A7FA9F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F5DA8C-8356-44E0-857D-7A834180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1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E82B2-F5DA-470D-BB29-4D31F9FE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72B07-04E0-4F7F-8BBD-6A92E278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FFA05-1682-4CFC-802A-E4FFEE18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72C72-4114-4012-AC38-A48538C0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F69AF-786C-42F6-A199-246BF5A0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DC0AA-1F3D-4AEA-9182-D1A9C780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607B-1F55-457D-8E4E-4A4DB649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B642-4788-4916-B5E8-892B425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BA57C-4769-44BB-ACC4-81C431A6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8CD2-54C8-41D7-8CB5-EEF064F0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075268-3C87-42A3-9288-DA27AB53C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9DB35-EBA6-4AED-9D4D-4C5B6D34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29C20-C292-4BCD-BAEB-B5881D5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57D18-5E48-47E3-84F5-3EF8D64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5D308-55DB-4E49-8ACE-23DB3634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0937FF-F3F9-4ADF-A9C6-475297B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E8D4F-E298-47FC-A2B5-314D6DF9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8DDBF-8C70-48B1-82C3-0B76A832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9A6C-434C-457D-983B-90ED92D55E6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AEA7D-3AAA-4903-9C16-712F6313F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01AB2-013B-490F-AC5C-3796B004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1A9-4BB6-4C61-B9BA-CED0B6C1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hypothesis-basic-assumption-light-bulb-line-art-icon-apps-websites-hypothesis-basic-assumption-light-bulb-image201124841" TargetMode="External"/><Relationship Id="rId2" Type="http://schemas.openxmlformats.org/officeDocument/2006/relationships/hyperlink" Target="https://www.kaggle.com/danielgrijalvas/mov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otlight on a dark foggy stage">
            <a:extLst>
              <a:ext uri="{FF2B5EF4-FFF2-40B4-BE49-F238E27FC236}">
                <a16:creationId xmlns:a16="http://schemas.microsoft.com/office/drawing/2014/main" id="{35149416-5B99-415B-A425-2E3307D88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1A93ED-2365-4370-99B5-B00CD346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Final Project Video</a:t>
            </a:r>
            <a:br>
              <a:rPr lang="en-US" altLang="ko-KR" sz="5200" dirty="0">
                <a:solidFill>
                  <a:srgbClr val="FFFFFF"/>
                </a:solidFill>
              </a:rPr>
            </a:br>
            <a:r>
              <a:rPr lang="en-US" altLang="ko-KR" sz="4000" dirty="0">
                <a:solidFill>
                  <a:srgbClr val="FFFFFF"/>
                </a:solidFill>
              </a:rPr>
              <a:t>- Movie Data Set</a:t>
            </a:r>
            <a:endParaRPr lang="ko-KR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2E36C-4E2A-44CE-B273-3E87E6350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Kate Kang, Hannah Cheren, </a:t>
            </a:r>
            <a:r>
              <a:rPr lang="en-US" altLang="ko-KR" dirty="0" err="1">
                <a:solidFill>
                  <a:srgbClr val="FFFFFF"/>
                </a:solidFill>
              </a:rPr>
              <a:t>Devashi</a:t>
            </a:r>
            <a:r>
              <a:rPr lang="en-US" altLang="ko-KR" dirty="0">
                <a:solidFill>
                  <a:srgbClr val="FFFFFF"/>
                </a:solidFill>
              </a:rPr>
              <a:t> Ghoshal, Gary Shi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6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6D5265-22AB-4FEF-B14A-A1462CDD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A19C1-5383-4F6D-9911-3DF44817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ko-KR" sz="2000">
                <a:hlinkClick r:id="rId2"/>
              </a:rPr>
              <a:t>https://www.kaggle.com/danielgrijalvas/movies</a:t>
            </a:r>
            <a:endParaRPr lang="en-US" altLang="ko-KR" sz="2000"/>
          </a:p>
          <a:p>
            <a:endParaRPr lang="en-US" altLang="ko-KR" sz="2000">
              <a:hlinkClick r:id="rId3"/>
            </a:endParaRPr>
          </a:p>
          <a:p>
            <a:r>
              <a:rPr lang="en-US" altLang="ko-KR" sz="2000">
                <a:hlinkClick r:id="rId3"/>
              </a:rPr>
              <a:t>https://www.dreamstime.com/hypothesis-basic-assumption-light-bulb-line-art-icon-apps-websites-hypothesis-basic-assumption-light-bulb-image201124841</a:t>
            </a:r>
            <a:endParaRPr lang="en-US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826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0D27-3DD9-43E2-938F-09EE5086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0F7D9-9D88-4B25-A9BC-A5F88F08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What factors associated to certain movies more successful than others?</a:t>
            </a:r>
          </a:p>
          <a:p>
            <a:endParaRPr lang="en-US" altLang="ko-KR" sz="2000" dirty="0"/>
          </a:p>
          <a:p>
            <a:r>
              <a:rPr lang="en-US" altLang="ko-KR" sz="2000" dirty="0"/>
              <a:t>Question of Interest:</a:t>
            </a:r>
            <a:br>
              <a:rPr lang="en-US" altLang="ko-KR" sz="2000" dirty="0"/>
            </a:br>
            <a:r>
              <a:rPr lang="en-US" altLang="ko-KR" sz="2000" dirty="0"/>
              <a:t>Is there a positive, linear relationship between a movie’s budget and its respective gross revenue or score received?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Thesis: although the size of a movie's budget could be important to a movie's success, we don’t believe that there is necessarily a relationship between budget and a movie’s success.</a:t>
            </a:r>
            <a:br>
              <a:rPr lang="en-US" altLang="ko-KR" sz="1700" dirty="0"/>
            </a:br>
            <a:endParaRPr lang="en-US" altLang="ko-KR" sz="1700" dirty="0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871ED0BB-FC6C-4361-AB48-CC62C20B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2" r="2221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FF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849D3F-13D1-4590-A55C-B6314954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altLang="ko-KR" sz="4600"/>
              <a:t>Background</a:t>
            </a:r>
            <a:endParaRPr lang="ko-KR" altLang="en-US" sz="4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2619E-815E-4534-AEE3-9EEC1368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073" y="750307"/>
            <a:ext cx="6058949" cy="535738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“Movie Industry: Three decades of movies”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Budget: the budget of a movie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Gross: the gross revenue the movie made in total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Score: a score on a scale of 1 to 10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094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7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B76B1-AE84-4B8C-8963-439E20F7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677260" cy="1461778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Linear model assumptions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F61E4-D62E-476F-8414-C60DB6DC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Linearity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Homoscedasticity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Independence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Normality</a:t>
            </a:r>
          </a:p>
        </p:txBody>
      </p:sp>
      <p:sp>
        <p:nvSpPr>
          <p:cNvPr id="5129" name="Freeform: Shape 7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6" name="Picture 6" descr="Assumption Icon Stock Illustrations – 215 Assumption Icon Stock  Illustrations, Vectors &amp; Clipart - Dreamstime">
            <a:extLst>
              <a:ext uri="{FF2B5EF4-FFF2-40B4-BE49-F238E27FC236}">
                <a16:creationId xmlns:a16="http://schemas.microsoft.com/office/drawing/2014/main" id="{BD6EF08A-699C-4E1C-9CAE-47ABC478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5D3D5-0FF3-4F74-B48F-A633D50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990127" cy="1622321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Budget vs</a:t>
            </a:r>
            <a:br>
              <a:rPr lang="en-US" altLang="ko-KR" sz="4000" b="1" dirty="0"/>
            </a:br>
            <a:r>
              <a:rPr lang="en-US" altLang="ko-KR" sz="4000" b="1" dirty="0"/>
              <a:t>             Score</a:t>
            </a:r>
            <a:endParaRPr lang="ko-KR" altLang="en-US" sz="40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CC27DB-7F15-498A-9B27-FEEC49A4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77616"/>
            <a:ext cx="6019331" cy="42995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A808-513B-4544-9530-457ECFDD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2443315"/>
            <a:ext cx="4385082" cy="37854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r = 0.074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(score) =</a:t>
            </a:r>
          </a:p>
          <a:p>
            <a:pPr marL="0" indent="0">
              <a:buNone/>
            </a:pPr>
            <a:r>
              <a:rPr lang="en-US" altLang="ko-KR" sz="2000" b="1" dirty="0"/>
              <a:t>           6.3 + 1.9E-9 x (budget)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44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A1C68-9A81-45CB-ADEF-8BB699B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7587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/>
              <a:t>Assumption check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9C798B-997D-46E7-BB8E-424455DD2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" r="1" b="5929"/>
          <a:stretch/>
        </p:blipFill>
        <p:spPr bwMode="auto">
          <a:xfrm>
            <a:off x="673084" y="2853955"/>
            <a:ext cx="4910527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15825B-8755-470F-A626-0488C20B7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" r="1" b="-347"/>
          <a:stretch/>
        </p:blipFill>
        <p:spPr bwMode="auto">
          <a:xfrm>
            <a:off x="6608389" y="2620477"/>
            <a:ext cx="4910527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DC7E19-1FA5-4B5B-B736-88F1EAB4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40" y="2402037"/>
            <a:ext cx="4007734" cy="40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1706A-D468-43B1-ADC6-43190C6C7651}"/>
              </a:ext>
            </a:extLst>
          </p:cNvPr>
          <p:cNvSpPr txBox="1"/>
          <p:nvPr/>
        </p:nvSpPr>
        <p:spPr>
          <a:xfrm>
            <a:off x="1923333" y="1667824"/>
            <a:ext cx="241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Homoscedasticity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2CBB8-D2A1-49DA-9CD8-25A5C1540ABD}"/>
              </a:ext>
            </a:extLst>
          </p:cNvPr>
          <p:cNvSpPr txBox="1"/>
          <p:nvPr/>
        </p:nvSpPr>
        <p:spPr>
          <a:xfrm>
            <a:off x="7858638" y="1667824"/>
            <a:ext cx="241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Normality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DDA52AF-C53D-41BB-A315-64A8289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66" y="2345741"/>
            <a:ext cx="4007734" cy="40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6288E-25BC-40FF-BABC-6DB19FA3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Budget vs Gross Income</a:t>
            </a:r>
            <a:endParaRPr lang="ko-KR" altLang="en-US" sz="40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C104C8-F3E8-4FE0-BAF3-41B30A3EE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3" b="4"/>
          <a:stretch/>
        </p:blipFill>
        <p:spPr bwMode="auto">
          <a:xfrm>
            <a:off x="5283708" y="722376"/>
            <a:ext cx="6263640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2F28B-8D5D-4F17-9493-122E9AC5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47" y="2437589"/>
            <a:ext cx="5617115" cy="3779520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r>
              <a:rPr lang="en-US" altLang="ko-KR" sz="2000" b="1" dirty="0"/>
              <a:t>r = 0.68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(gross income)</a:t>
            </a:r>
          </a:p>
          <a:p>
            <a:pPr marL="0" indent="0">
              <a:buNone/>
            </a:pPr>
            <a:r>
              <a:rPr lang="en-US" altLang="ko-KR" sz="2000" b="1" dirty="0"/>
              <a:t>       = 540000 + 1.1 x (budget)</a:t>
            </a:r>
            <a:br>
              <a:rPr lang="en-US" altLang="ko-KR" sz="1800" dirty="0"/>
            </a:b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79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DE69-39F4-482A-8B00-3EFF9F2A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1326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/>
              <a:t>Assumption check</a:t>
            </a:r>
          </a:p>
        </p:txBody>
      </p:sp>
      <p:sp>
        <p:nvSpPr>
          <p:cNvPr id="4102" name="Rectangle 7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42CBC6-68AB-4581-B1BF-537A1C9A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060" y="2742397"/>
            <a:ext cx="4608576" cy="3291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2D29606-D8C9-44F2-B5FC-16B17994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364" y="2742397"/>
            <a:ext cx="4608576" cy="3291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E130E8-EA3F-4F2D-8860-66648A27C551}"/>
              </a:ext>
            </a:extLst>
          </p:cNvPr>
          <p:cNvSpPr txBox="1"/>
          <p:nvPr/>
        </p:nvSpPr>
        <p:spPr>
          <a:xfrm>
            <a:off x="1923334" y="1667824"/>
            <a:ext cx="241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Homoscedasticity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25B0B-A9C9-4D76-9989-0681E50DBAF3}"/>
              </a:ext>
            </a:extLst>
          </p:cNvPr>
          <p:cNvSpPr txBox="1"/>
          <p:nvPr/>
        </p:nvSpPr>
        <p:spPr>
          <a:xfrm>
            <a:off x="7858638" y="1667824"/>
            <a:ext cx="241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Normality</a:t>
            </a:r>
          </a:p>
        </p:txBody>
      </p:sp>
      <p:pic>
        <p:nvPicPr>
          <p:cNvPr id="12" name="Picture 8" descr="Error Symbol Icon Red Cross Stock Illustration - Download Image Now - iStock">
            <a:extLst>
              <a:ext uri="{FF2B5EF4-FFF2-40B4-BE49-F238E27FC236}">
                <a16:creationId xmlns:a16="http://schemas.microsoft.com/office/drawing/2014/main" id="{4BAD3809-5386-4CD2-8F4C-95AB2AB36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173" y1="42548" x2="42308" y2="58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11" t="19198" r="16920" b="19833"/>
          <a:stretch/>
        </p:blipFill>
        <p:spPr bwMode="auto">
          <a:xfrm>
            <a:off x="7059785" y="2358270"/>
            <a:ext cx="4007734" cy="3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Error Symbol Icon Red Cross Stock Illustration - Download Image Now - iStock">
            <a:extLst>
              <a:ext uri="{FF2B5EF4-FFF2-40B4-BE49-F238E27FC236}">
                <a16:creationId xmlns:a16="http://schemas.microsoft.com/office/drawing/2014/main" id="{C7FA7064-5DD9-45E6-8BD4-6388917A1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173" y1="42548" x2="42308" y2="58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11" t="19198" r="16920" b="19833"/>
          <a:stretch/>
        </p:blipFill>
        <p:spPr bwMode="auto">
          <a:xfrm>
            <a:off x="1124481" y="2364662"/>
            <a:ext cx="4007734" cy="3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1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7220-A3FA-423C-A04F-EE9DA55C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4005"/>
            <a:ext cx="10515600" cy="1325563"/>
          </a:xfrm>
        </p:spPr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4DEB4-2616-4DD0-985A-72F8CD76E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Budget vs. Score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53D6-8E6A-495A-8AEB-C14F4E93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55332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Week positive linear relationship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Linear assumptions succeed</a:t>
            </a:r>
            <a:endParaRPr lang="ko-KR" altLang="en-US" sz="2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C584D-2E08-4825-B39A-BCE2FA44F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Budget vs. Gross Income</a:t>
            </a:r>
            <a:endParaRPr lang="ko-KR" altLang="en-US" sz="2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3DFC4D-8F87-45CC-A3AB-5722FB4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275533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Moderate strong positive linear relationship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Linear assumptions fail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0E0C32-E4ED-4F3A-B556-307A07C941E2}"/>
              </a:ext>
            </a:extLst>
          </p:cNvPr>
          <p:cNvSpPr/>
          <p:nvPr/>
        </p:nvSpPr>
        <p:spPr>
          <a:xfrm>
            <a:off x="1261427" y="5030888"/>
            <a:ext cx="9472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Helvetica Neue"/>
              </a:rPr>
              <a:t>Is there a positive, linear relationship between a movie’s budget and its respective gross revenue or score received?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251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 Neue</vt:lpstr>
      <vt:lpstr>맑은 고딕</vt:lpstr>
      <vt:lpstr>Arial</vt:lpstr>
      <vt:lpstr>Office 테마</vt:lpstr>
      <vt:lpstr>Final Project Video - Movie Data Set</vt:lpstr>
      <vt:lpstr>Introduction</vt:lpstr>
      <vt:lpstr>Background</vt:lpstr>
      <vt:lpstr>Linear model assumptions</vt:lpstr>
      <vt:lpstr>Budget vs              Score</vt:lpstr>
      <vt:lpstr>Assumption check</vt:lpstr>
      <vt:lpstr>Budget vs Gross Income</vt:lpstr>
      <vt:lpstr>Assumption check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강 서연</dc:creator>
  <cp:lastModifiedBy>강 서연</cp:lastModifiedBy>
  <cp:revision>17</cp:revision>
  <dcterms:created xsi:type="dcterms:W3CDTF">2021-04-27T03:03:00Z</dcterms:created>
  <dcterms:modified xsi:type="dcterms:W3CDTF">2021-04-28T02:00:19Z</dcterms:modified>
</cp:coreProperties>
</file>