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hyperlink" Target="http://www.hdhy.co.kr/news/articleView.html?idxno=14090" TargetMode="External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hyperlink" Target="https://www.kimst.re.kr/u/rnd/result_01/content.do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://kosc.kiost.ac.kr/index.nm" TargetMode="External"/><Relationship Id="rId5" Type="http://schemas.openxmlformats.org/officeDocument/2006/relationships/hyperlink" Target="https://www.dokdo.re.kr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hyperlink" Target="https://blog.naver.com/kordipr" TargetMode="External"/><Relationship Id="rId7" Type="http://schemas.openxmlformats.org/officeDocument/2006/relationships/hyperlink" Target="https://www.youtube.com/user" TargetMode="External"/><Relationship Id="rId8" Type="http://schemas.openxmlformats.org/officeDocument/2006/relationships/hyperlink" Target="https://www.instagram.com/kiost_kio/" TargetMode="External"/><Relationship Id="rId9" Type="http://schemas.openxmlformats.org/officeDocument/2006/relationships/hyperlink" Target="https://www.facebook.com/kiost.ac.kr" TargetMode="External"/><Relationship Id="rId10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g_svisual_02.png" descr="bg_svisual_02.png"/>
          <p:cNvPicPr>
            <a:picLocks noChangeAspect="1"/>
          </p:cNvPicPr>
          <p:nvPr/>
        </p:nvPicPr>
        <p:blipFill>
          <a:blip r:embed="rId2">
            <a:alphaModFix amt="64999"/>
            <a:extLst/>
          </a:blip>
          <a:stretch>
            <a:fillRect/>
          </a:stretch>
        </p:blipFill>
        <p:spPr>
          <a:xfrm>
            <a:off x="-260083" y="2000213"/>
            <a:ext cx="24753052" cy="971557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한국해양과학기술원 리서치조사"/>
          <p:cNvSpPr txBox="1"/>
          <p:nvPr>
            <p:ph type="ctrTitle"/>
          </p:nvPr>
        </p:nvSpPr>
        <p:spPr>
          <a:xfrm>
            <a:off x="1206498" y="5488755"/>
            <a:ext cx="21971004" cy="21067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한국해양과학기술원 리서치조사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모서리가 둥근 직사각형"/>
          <p:cNvSpPr/>
          <p:nvPr/>
        </p:nvSpPr>
        <p:spPr>
          <a:xfrm>
            <a:off x="12433741" y="2152871"/>
            <a:ext cx="11626401" cy="10983458"/>
          </a:xfrm>
          <a:prstGeom prst="roundRect">
            <a:avLst>
              <a:gd name="adj" fmla="val 15000"/>
            </a:avLst>
          </a:prstGeom>
          <a:solidFill>
            <a:srgbClr val="91B6D5">
              <a:alpha val="2278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" name="모서리가 둥근 직사각형"/>
          <p:cNvSpPr/>
          <p:nvPr/>
        </p:nvSpPr>
        <p:spPr>
          <a:xfrm>
            <a:off x="262140" y="2236417"/>
            <a:ext cx="11626401" cy="10983459"/>
          </a:xfrm>
          <a:prstGeom prst="roundRect">
            <a:avLst>
              <a:gd name="adj" fmla="val 15000"/>
            </a:avLst>
          </a:prstGeom>
          <a:solidFill>
            <a:srgbClr val="91B6D5">
              <a:alpha val="2278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1. 시장동향조사"/>
          <p:cNvSpPr txBox="1"/>
          <p:nvPr>
            <p:ph type="title"/>
          </p:nvPr>
        </p:nvSpPr>
        <p:spPr>
          <a:xfrm>
            <a:off x="823254" y="576490"/>
            <a:ext cx="5565168" cy="143316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1. 시장동향조사</a:t>
            </a:r>
          </a:p>
        </p:txBody>
      </p:sp>
      <p:sp>
        <p:nvSpPr>
          <p:cNvPr id="157" name="AI 인공지능과 해양과학기술 연구 접목"/>
          <p:cNvSpPr txBox="1"/>
          <p:nvPr/>
        </p:nvSpPr>
        <p:spPr>
          <a:xfrm>
            <a:off x="2371946" y="2863917"/>
            <a:ext cx="7002933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AI 인공지능과 해양과학기술 연구 접목</a:t>
            </a:r>
          </a:p>
        </p:txBody>
      </p:sp>
      <p:pic>
        <p:nvPicPr>
          <p:cNvPr id="1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090" y="3929849"/>
            <a:ext cx="9588501" cy="742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검색엔진 : Google…"/>
          <p:cNvSpPr txBox="1"/>
          <p:nvPr/>
        </p:nvSpPr>
        <p:spPr>
          <a:xfrm>
            <a:off x="1551612" y="11740194"/>
            <a:ext cx="9047456" cy="104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r>
              <a:t>검색엔진 : Google</a:t>
            </a:r>
          </a:p>
          <a:p>
            <a:pPr algn="l">
              <a:defRPr sz="2900"/>
            </a:pPr>
            <a:r>
              <a:t>출처 :</a:t>
            </a:r>
            <a:r>
              <a:rPr sz="2400"/>
              <a:t> </a:t>
            </a:r>
            <a:r>
              <a:rPr sz="2400" u="sng">
                <a:hlinkClick r:id="rId3" invalidUrl="" action="" tgtFrame="" tooltip="" history="1" highlightClick="0" endSnd="0"/>
              </a:rPr>
              <a:t>http://www.hdhy.co.kr/news/articleView.html?idxno=14090</a:t>
            </a:r>
          </a:p>
        </p:txBody>
      </p:sp>
      <p:pic>
        <p:nvPicPr>
          <p:cNvPr id="16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24860" y="3822862"/>
            <a:ext cx="5565168" cy="783284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해양특화전지로 해양데이터 추출 등 과학 기술과 접목"/>
          <p:cNvSpPr txBox="1"/>
          <p:nvPr/>
        </p:nvSpPr>
        <p:spPr>
          <a:xfrm>
            <a:off x="13718731" y="2863917"/>
            <a:ext cx="9577426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해양특화전지로 해양데이터 추출 등 과학 기술과 접목</a:t>
            </a:r>
          </a:p>
        </p:txBody>
      </p:sp>
      <p:sp>
        <p:nvSpPr>
          <p:cNvPr id="162" name="검색엔진 : Microsoft Bing…"/>
          <p:cNvSpPr txBox="1"/>
          <p:nvPr/>
        </p:nvSpPr>
        <p:spPr>
          <a:xfrm>
            <a:off x="13615632" y="11929562"/>
            <a:ext cx="9262619" cy="104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r>
              <a:t>검색엔진 : Microsoft Bing</a:t>
            </a:r>
          </a:p>
          <a:p>
            <a:pPr algn="l">
              <a:defRPr sz="2900"/>
            </a:pPr>
            <a:r>
              <a:t>출처 : </a:t>
            </a:r>
            <a:r>
              <a:rPr sz="2400"/>
              <a:t>http://www.epnc.co.kr/news/articleView.html?idxno=203752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모서리가 둥근 직사각형"/>
          <p:cNvSpPr/>
          <p:nvPr/>
        </p:nvSpPr>
        <p:spPr>
          <a:xfrm>
            <a:off x="12328456" y="1731049"/>
            <a:ext cx="11788175" cy="11683388"/>
          </a:xfrm>
          <a:prstGeom prst="roundRect">
            <a:avLst>
              <a:gd name="adj" fmla="val 14298"/>
            </a:avLst>
          </a:prstGeom>
          <a:solidFill>
            <a:srgbClr val="91B6D5">
              <a:alpha val="2278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모서리가 둥근 직사각형"/>
          <p:cNvSpPr/>
          <p:nvPr/>
        </p:nvSpPr>
        <p:spPr>
          <a:xfrm>
            <a:off x="177912" y="1731049"/>
            <a:ext cx="11788174" cy="11683388"/>
          </a:xfrm>
          <a:prstGeom prst="roundRect">
            <a:avLst>
              <a:gd name="adj" fmla="val 14298"/>
            </a:avLst>
          </a:prstGeom>
          <a:solidFill>
            <a:srgbClr val="91B6D5">
              <a:alpha val="2278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1. 시장동향조사"/>
          <p:cNvSpPr txBox="1"/>
          <p:nvPr>
            <p:ph type="title"/>
          </p:nvPr>
        </p:nvSpPr>
        <p:spPr>
          <a:xfrm>
            <a:off x="823254" y="576490"/>
            <a:ext cx="5565168" cy="143316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1. 시장동향조사</a:t>
            </a:r>
          </a:p>
        </p:txBody>
      </p:sp>
      <p:sp>
        <p:nvSpPr>
          <p:cNvPr id="167" name="해양과학도서관 운영으로 교육에 투자"/>
          <p:cNvSpPr txBox="1"/>
          <p:nvPr/>
        </p:nvSpPr>
        <p:spPr>
          <a:xfrm>
            <a:off x="2660372" y="2327372"/>
            <a:ext cx="6823254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해양과학도서관 운영으로 교육에 투자</a:t>
            </a:r>
          </a:p>
        </p:txBody>
      </p:sp>
      <p:sp>
        <p:nvSpPr>
          <p:cNvPr id="168" name="검색엔진 : 다음…"/>
          <p:cNvSpPr txBox="1"/>
          <p:nvPr/>
        </p:nvSpPr>
        <p:spPr>
          <a:xfrm>
            <a:off x="1729335" y="12133025"/>
            <a:ext cx="8685328" cy="104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r>
              <a:t>검색엔진 : 다음</a:t>
            </a:r>
          </a:p>
          <a:p>
            <a:pPr algn="l">
              <a:defRPr sz="2900"/>
            </a:pPr>
            <a:r>
              <a:t>출처 : </a:t>
            </a:r>
            <a:r>
              <a:rPr sz="2400"/>
              <a:t>http://www.kukinews.com/newsView/kuk202103040121</a:t>
            </a: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4297" y="3186372"/>
            <a:ext cx="6676494" cy="877274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해양오염에 대한 관심 및 해결방안 도출"/>
          <p:cNvSpPr txBox="1"/>
          <p:nvPr/>
        </p:nvSpPr>
        <p:spPr>
          <a:xfrm>
            <a:off x="14683815" y="2327372"/>
            <a:ext cx="7077457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해양오염에 대한 관심 및 해결방안 도출</a:t>
            </a:r>
          </a:p>
        </p:txBody>
      </p:sp>
      <p:sp>
        <p:nvSpPr>
          <p:cNvPr id="171" name="검색엔진 : Google…"/>
          <p:cNvSpPr txBox="1"/>
          <p:nvPr/>
        </p:nvSpPr>
        <p:spPr>
          <a:xfrm>
            <a:off x="14435232" y="12133025"/>
            <a:ext cx="8363763" cy="104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r>
              <a:t>검색엔진 : Google</a:t>
            </a:r>
          </a:p>
          <a:p>
            <a:pPr algn="l">
              <a:defRPr sz="2900"/>
            </a:pPr>
            <a:r>
              <a:t>출처 : </a:t>
            </a:r>
            <a:r>
              <a:rPr sz="2400"/>
              <a:t>https://www.yna.co.kr/view/AKR20210311049200051</a:t>
            </a:r>
          </a:p>
        </p:txBody>
      </p:sp>
      <p:pic>
        <p:nvPicPr>
          <p:cNvPr id="17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0794" y="3330179"/>
            <a:ext cx="7382410" cy="8485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모서리가 둥근 직사각형"/>
          <p:cNvSpPr/>
          <p:nvPr/>
        </p:nvSpPr>
        <p:spPr>
          <a:xfrm>
            <a:off x="12281463" y="1731049"/>
            <a:ext cx="11788175" cy="11683388"/>
          </a:xfrm>
          <a:prstGeom prst="roundRect">
            <a:avLst>
              <a:gd name="adj" fmla="val 14298"/>
            </a:avLst>
          </a:prstGeom>
          <a:solidFill>
            <a:srgbClr val="91B6D5">
              <a:alpha val="2278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모서리가 둥근 직사각형"/>
          <p:cNvSpPr/>
          <p:nvPr/>
        </p:nvSpPr>
        <p:spPr>
          <a:xfrm>
            <a:off x="177912" y="1731049"/>
            <a:ext cx="11788174" cy="11683388"/>
          </a:xfrm>
          <a:prstGeom prst="roundRect">
            <a:avLst>
              <a:gd name="adj" fmla="val 14298"/>
            </a:avLst>
          </a:prstGeom>
          <a:solidFill>
            <a:srgbClr val="91B6D5">
              <a:alpha val="2278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1. 시장동향조사"/>
          <p:cNvSpPr txBox="1"/>
          <p:nvPr>
            <p:ph type="title"/>
          </p:nvPr>
        </p:nvSpPr>
        <p:spPr>
          <a:xfrm>
            <a:off x="823254" y="576490"/>
            <a:ext cx="5565168" cy="143316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1. 시장동향조사</a:t>
            </a:r>
          </a:p>
        </p:txBody>
      </p:sp>
      <p:sp>
        <p:nvSpPr>
          <p:cNvPr id="177" name="한국 고유종 해양생물 연구"/>
          <p:cNvSpPr txBox="1"/>
          <p:nvPr/>
        </p:nvSpPr>
        <p:spPr>
          <a:xfrm>
            <a:off x="3649067" y="2233842"/>
            <a:ext cx="4845864" cy="68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한국 고유종 해양생물 연구</a:t>
            </a:r>
          </a:p>
        </p:txBody>
      </p:sp>
      <p:sp>
        <p:nvSpPr>
          <p:cNvPr id="178" name="검색엔진 : Google…"/>
          <p:cNvSpPr txBox="1"/>
          <p:nvPr/>
        </p:nvSpPr>
        <p:spPr>
          <a:xfrm>
            <a:off x="2562783" y="12226555"/>
            <a:ext cx="7682498" cy="138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900"/>
            </a:pPr>
            <a:r>
              <a:t>검색엔진 : Google</a:t>
            </a:r>
          </a:p>
          <a:p>
            <a:pPr algn="l">
              <a:defRPr sz="2200"/>
            </a:pPr>
            <a:r>
              <a:rPr sz="2900"/>
              <a:t>출처 :</a:t>
            </a:r>
            <a:r>
              <a:t> http://www.kookje.co.kr/news2011/asp/newsbody.asp?code=0200&amp;key=20210319.22013005962</a:t>
            </a:r>
          </a:p>
        </p:txBody>
      </p:sp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182" y="3248063"/>
            <a:ext cx="7013844" cy="8649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6720" y="3661142"/>
            <a:ext cx="59563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해양자원활용을 위한 해양도시 연구"/>
          <p:cNvSpPr txBox="1"/>
          <p:nvPr/>
        </p:nvSpPr>
        <p:spPr>
          <a:xfrm>
            <a:off x="15210983" y="2480030"/>
            <a:ext cx="6427775" cy="68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해양자원활용을 위한 해양도시 연구</a:t>
            </a:r>
          </a:p>
        </p:txBody>
      </p:sp>
      <p:sp>
        <p:nvSpPr>
          <p:cNvPr id="182" name="검색엔진 : Google…"/>
          <p:cNvSpPr txBox="1"/>
          <p:nvPr/>
        </p:nvSpPr>
        <p:spPr>
          <a:xfrm>
            <a:off x="15154645" y="11980366"/>
            <a:ext cx="6540450" cy="104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900"/>
            </a:pPr>
            <a:r>
              <a:t>검색엔진 : Google</a:t>
            </a:r>
          </a:p>
          <a:p>
            <a:pPr algn="l">
              <a:defRPr sz="2900"/>
            </a:pPr>
            <a:r>
              <a:t>출처 : </a:t>
            </a:r>
            <a:r>
              <a:rPr sz="2400"/>
              <a:t>https://news.joins.com/article/24012071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9318" y="4828782"/>
            <a:ext cx="14351001" cy="880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789" y="1984225"/>
            <a:ext cx="21818059" cy="270043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1. 시장동향조사"/>
          <p:cNvSpPr txBox="1"/>
          <p:nvPr>
            <p:ph type="title"/>
          </p:nvPr>
        </p:nvSpPr>
        <p:spPr>
          <a:xfrm>
            <a:off x="823254" y="576490"/>
            <a:ext cx="5565168" cy="143316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1. 시장동향조사</a:t>
            </a:r>
          </a:p>
        </p:txBody>
      </p:sp>
      <p:sp>
        <p:nvSpPr>
          <p:cNvPr id="187" name="- 해양수산 R&amp;D 연구과제 현황"/>
          <p:cNvSpPr txBox="1"/>
          <p:nvPr/>
        </p:nvSpPr>
        <p:spPr>
          <a:xfrm>
            <a:off x="1086159" y="1815197"/>
            <a:ext cx="5678425" cy="67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- 해양수산 R&amp;D 연구과제 현황</a:t>
            </a:r>
          </a:p>
        </p:txBody>
      </p:sp>
      <p:sp>
        <p:nvSpPr>
          <p:cNvPr id="188" name="(출처 : 해양수산과학기술진흥원 https://www.kimst.re.kr/u/rnd/result_01/content.do )"/>
          <p:cNvSpPr txBox="1"/>
          <p:nvPr/>
        </p:nvSpPr>
        <p:spPr>
          <a:xfrm>
            <a:off x="6868209" y="1901869"/>
            <a:ext cx="11487786" cy="501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(출처 : 해양수산과학기술진흥원 </a:t>
            </a:r>
            <a:r>
              <a:rPr u="sng">
                <a:hlinkClick r:id="rId4" invalidUrl="" action="" tgtFrame="" tooltip="" history="1" highlightClick="0" endSnd="0"/>
              </a:rPr>
              <a:t>https://www.kimst.re.kr/u/rnd/result_01/content.do</a:t>
            </a:r>
            <a:r>
              <a:t>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설명 풍선"/>
          <p:cNvSpPr/>
          <p:nvPr/>
        </p:nvSpPr>
        <p:spPr>
          <a:xfrm>
            <a:off x="10425124" y="8101169"/>
            <a:ext cx="12501961" cy="459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2" y="0"/>
                </a:moveTo>
                <a:cubicBezTo>
                  <a:pt x="1487" y="0"/>
                  <a:pt x="1337" y="408"/>
                  <a:pt x="1337" y="911"/>
                </a:cubicBezTo>
                <a:lnTo>
                  <a:pt x="1337" y="7280"/>
                </a:lnTo>
                <a:lnTo>
                  <a:pt x="0" y="9099"/>
                </a:lnTo>
                <a:lnTo>
                  <a:pt x="1337" y="10918"/>
                </a:lnTo>
                <a:lnTo>
                  <a:pt x="1337" y="20689"/>
                </a:lnTo>
                <a:cubicBezTo>
                  <a:pt x="1337" y="21192"/>
                  <a:pt x="1487" y="21600"/>
                  <a:pt x="1672" y="21600"/>
                </a:cubicBezTo>
                <a:lnTo>
                  <a:pt x="21265" y="21600"/>
                </a:lnTo>
                <a:cubicBezTo>
                  <a:pt x="21450" y="21600"/>
                  <a:pt x="21600" y="21192"/>
                  <a:pt x="21600" y="20689"/>
                </a:cubicBezTo>
                <a:lnTo>
                  <a:pt x="21600" y="911"/>
                </a:lnTo>
                <a:cubicBezTo>
                  <a:pt x="21600" y="408"/>
                  <a:pt x="21450" y="0"/>
                  <a:pt x="21265" y="0"/>
                </a:cubicBezTo>
                <a:lnTo>
                  <a:pt x="1672" y="0"/>
                </a:lnTo>
                <a:close/>
              </a:path>
            </a:pathLst>
          </a:custGeom>
          <a:solidFill>
            <a:srgbClr val="00A1FF">
              <a:alpha val="30000"/>
            </a:srgb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설명 풍선"/>
          <p:cNvSpPr/>
          <p:nvPr/>
        </p:nvSpPr>
        <p:spPr>
          <a:xfrm>
            <a:off x="10425124" y="2734119"/>
            <a:ext cx="12501961" cy="3870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2" y="0"/>
                </a:moveTo>
                <a:cubicBezTo>
                  <a:pt x="1487" y="0"/>
                  <a:pt x="1337" y="484"/>
                  <a:pt x="1337" y="1081"/>
                </a:cubicBezTo>
                <a:lnTo>
                  <a:pt x="1337" y="8640"/>
                </a:lnTo>
                <a:lnTo>
                  <a:pt x="0" y="10800"/>
                </a:lnTo>
                <a:lnTo>
                  <a:pt x="1337" y="12960"/>
                </a:lnTo>
                <a:lnTo>
                  <a:pt x="1337" y="20519"/>
                </a:lnTo>
                <a:cubicBezTo>
                  <a:pt x="1337" y="21116"/>
                  <a:pt x="1487" y="21600"/>
                  <a:pt x="1672" y="21600"/>
                </a:cubicBezTo>
                <a:lnTo>
                  <a:pt x="21265" y="21600"/>
                </a:lnTo>
                <a:cubicBezTo>
                  <a:pt x="21450" y="21600"/>
                  <a:pt x="21600" y="21116"/>
                  <a:pt x="21600" y="20519"/>
                </a:cubicBezTo>
                <a:lnTo>
                  <a:pt x="21600" y="1081"/>
                </a:lnTo>
                <a:cubicBezTo>
                  <a:pt x="21600" y="484"/>
                  <a:pt x="21450" y="0"/>
                  <a:pt x="21265" y="0"/>
                </a:cubicBezTo>
                <a:lnTo>
                  <a:pt x="1672" y="0"/>
                </a:lnTo>
                <a:close/>
              </a:path>
            </a:pathLst>
          </a:custGeom>
          <a:solidFill>
            <a:srgbClr val="00A1FF">
              <a:alpha val="30000"/>
            </a:srgbClr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1535976" y="8149156"/>
            <a:ext cx="7874001" cy="5096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이미지" descr="이미지"/>
          <p:cNvPicPr>
            <a:picLocks noChangeAspect="1"/>
          </p:cNvPicPr>
          <p:nvPr/>
        </p:nvPicPr>
        <p:blipFill>
          <a:blip r:embed="rId3">
            <a:alphaModFix amt="30000"/>
            <a:extLst/>
          </a:blip>
          <a:stretch>
            <a:fillRect/>
          </a:stretch>
        </p:blipFill>
        <p:spPr>
          <a:xfrm>
            <a:off x="1625986" y="1883317"/>
            <a:ext cx="7693980" cy="557193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2. 사업영역조사"/>
          <p:cNvSpPr txBox="1"/>
          <p:nvPr>
            <p:ph type="title"/>
          </p:nvPr>
        </p:nvSpPr>
        <p:spPr>
          <a:xfrm>
            <a:off x="823254" y="576490"/>
            <a:ext cx="5565168" cy="143316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2. 사업영역조사</a:t>
            </a:r>
          </a:p>
        </p:txBody>
      </p:sp>
      <p:sp>
        <p:nvSpPr>
          <p:cNvPr id="195" name="- 역사적 배경"/>
          <p:cNvSpPr txBox="1"/>
          <p:nvPr/>
        </p:nvSpPr>
        <p:spPr>
          <a:xfrm>
            <a:off x="4304690" y="4533686"/>
            <a:ext cx="2256029" cy="6188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역사적 배경</a:t>
            </a:r>
          </a:p>
        </p:txBody>
      </p:sp>
      <p:sp>
        <p:nvSpPr>
          <p:cNvPr id="196" name="해양환경보전을 위한 연구가 필요했고, 해양자원 활용을 위한 국제사회의 경쟁에서 국가경쟁력을 높이기 위한 연구시설이 필요하여, 우리나라를 대표하는 해양연구기관으로 1973년 설립되었다.…"/>
          <p:cNvSpPr txBox="1"/>
          <p:nvPr/>
        </p:nvSpPr>
        <p:spPr>
          <a:xfrm>
            <a:off x="12279610" y="3209906"/>
            <a:ext cx="10342109" cy="291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900">
                <a:solidFill>
                  <a:srgbClr val="000000"/>
                </a:solidFill>
              </a:defRPr>
            </a:pPr>
            <a:r>
              <a:t>해양환경보전을 위한 연구가 필요했고, 해양자원 활용을 위한 국제사회의 경쟁에서 국가경쟁력을 높이기 위한 연구시설이 필요하여, 우리나라를 대표하는 해양연구기관으로 1973년 설립되었다.</a:t>
            </a:r>
          </a:p>
          <a:p>
            <a:pPr algn="l">
              <a:defRPr sz="2900">
                <a:solidFill>
                  <a:srgbClr val="000000"/>
                </a:solidFill>
              </a:defRPr>
            </a:pPr>
          </a:p>
          <a:p>
            <a:pPr algn="l">
              <a:defRPr sz="2900">
                <a:solidFill>
                  <a:srgbClr val="000000"/>
                </a:solidFill>
              </a:defRPr>
            </a:pPr>
            <a:r>
              <a:t>해양 뿐만이 아니라, 극지과학으로도 영역을 넓혔으며 해양인프라 구축 및 운영을 목적으로 많은 연구를 하고 있다. </a:t>
            </a:r>
          </a:p>
        </p:txBody>
      </p:sp>
      <p:sp>
        <p:nvSpPr>
          <p:cNvPr id="197" name="해양위성 (http://kosc.kiost.ac.kr/index.nm)…"/>
          <p:cNvSpPr txBox="1"/>
          <p:nvPr/>
        </p:nvSpPr>
        <p:spPr>
          <a:xfrm>
            <a:off x="12535985" y="8462185"/>
            <a:ext cx="8283225" cy="3871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37104" indent="-537104" algn="l">
              <a:buSzPct val="100000"/>
              <a:buAutoNum type="arabicPeriod" startAt="1"/>
              <a:defRPr sz="2900">
                <a:solidFill>
                  <a:srgbClr val="000000"/>
                </a:solidFill>
              </a:defRPr>
            </a:pPr>
            <a:r>
              <a:t>해양위성 (</a:t>
            </a:r>
            <a:r>
              <a:rPr u="sng">
                <a:hlinkClick r:id="rId4" invalidUrl="" action="" tgtFrame="" tooltip="" history="1" highlightClick="0" endSnd="0"/>
              </a:rPr>
              <a:t>http://kosc.kiost.ac.kr/index.nm</a:t>
            </a:r>
            <a:r>
              <a:t>)</a:t>
            </a:r>
          </a:p>
          <a:p>
            <a:pPr marL="537104" indent="-537104" algn="l">
              <a:buSzPct val="100000"/>
              <a:buAutoNum type="arabicPeriod" startAt="1"/>
              <a:defRPr sz="2900">
                <a:solidFill>
                  <a:srgbClr val="000000"/>
                </a:solidFill>
              </a:defRPr>
            </a:pPr>
            <a:r>
              <a:t>수산업</a:t>
            </a:r>
          </a:p>
          <a:p>
            <a:pPr marL="537104" indent="-537104" algn="l">
              <a:buSzPct val="100000"/>
              <a:buAutoNum type="arabicPeriod" startAt="1"/>
              <a:defRPr sz="2900">
                <a:solidFill>
                  <a:srgbClr val="000000"/>
                </a:solidFill>
              </a:defRPr>
            </a:pPr>
            <a:r>
              <a:t>독도종합정보시스템(</a:t>
            </a:r>
            <a:r>
              <a:rPr u="sng">
                <a:hlinkClick r:id="rId5" invalidUrl="" action="" tgtFrame="" tooltip="" history="1" highlightClick="0" endSnd="0"/>
              </a:rPr>
              <a:t>https://www.dokdo.re.kr</a:t>
            </a:r>
            <a:r>
              <a:t>)</a:t>
            </a:r>
          </a:p>
          <a:p>
            <a:pPr marL="537104" indent="-537104" algn="l">
              <a:buSzPct val="100000"/>
              <a:buAutoNum type="arabicPeriod" startAt="1"/>
              <a:defRPr sz="2900">
                <a:solidFill>
                  <a:srgbClr val="000000"/>
                </a:solidFill>
              </a:defRPr>
            </a:pPr>
            <a:r>
              <a:t>해양 환경보호 비즈니스</a:t>
            </a:r>
          </a:p>
          <a:p>
            <a:pPr marL="537104" indent="-537104" algn="l">
              <a:buSzPct val="100000"/>
              <a:buAutoNum type="arabicPeriod" startAt="1"/>
              <a:defRPr sz="2900">
                <a:solidFill>
                  <a:srgbClr val="000000"/>
                </a:solidFill>
              </a:defRPr>
            </a:pPr>
            <a:r>
              <a:t>해양 에너지 개발 비즈니스</a:t>
            </a:r>
          </a:p>
          <a:p>
            <a:pPr marL="537104" indent="-537104" algn="l">
              <a:buSzPct val="100000"/>
              <a:buAutoNum type="arabicPeriod" startAt="1"/>
              <a:defRPr sz="2900">
                <a:solidFill>
                  <a:srgbClr val="000000"/>
                </a:solidFill>
              </a:defRPr>
            </a:pPr>
            <a:r>
              <a:t>해양교육 비즈니스</a:t>
            </a:r>
          </a:p>
          <a:p>
            <a:pPr marL="537104" indent="-537104" algn="l">
              <a:buSzPct val="100000"/>
              <a:buAutoNum type="arabicPeriod" startAt="1"/>
              <a:defRPr sz="2900">
                <a:solidFill>
                  <a:srgbClr val="000000"/>
                </a:solidFill>
              </a:defRPr>
            </a:pPr>
            <a:r>
              <a:t>선박 관련 비즈니스</a:t>
            </a:r>
          </a:p>
          <a:p>
            <a:pPr marL="537104" indent="-537104" algn="l">
              <a:buSzPct val="100000"/>
              <a:buAutoNum type="arabicPeriod" startAt="1"/>
              <a:defRPr sz="2900">
                <a:solidFill>
                  <a:srgbClr val="000000"/>
                </a:solidFill>
              </a:defRPr>
            </a:pPr>
            <a:r>
              <a:t>수중로봇 등 인공지능 비즈니스</a:t>
            </a:r>
          </a:p>
        </p:txBody>
      </p:sp>
      <p:sp>
        <p:nvSpPr>
          <p:cNvPr id="198" name="- 관련비즈니스 분야"/>
          <p:cNvSpPr txBox="1"/>
          <p:nvPr/>
        </p:nvSpPr>
        <p:spPr>
          <a:xfrm>
            <a:off x="3777386" y="10387997"/>
            <a:ext cx="3310637" cy="6188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관련비즈니스 분야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2. 사업영역조사"/>
          <p:cNvSpPr txBox="1"/>
          <p:nvPr>
            <p:ph type="title"/>
          </p:nvPr>
        </p:nvSpPr>
        <p:spPr>
          <a:xfrm>
            <a:off x="823254" y="576490"/>
            <a:ext cx="5565168" cy="143316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2. 사업영역조사</a:t>
            </a:r>
          </a:p>
        </p:txBody>
      </p:sp>
      <p:grpSp>
        <p:nvGrpSpPr>
          <p:cNvPr id="203" name="이미지"/>
          <p:cNvGrpSpPr/>
          <p:nvPr/>
        </p:nvGrpSpPr>
        <p:grpSpPr>
          <a:xfrm>
            <a:off x="1549645" y="4036527"/>
            <a:ext cx="5828529" cy="7584327"/>
            <a:chOff x="0" y="0"/>
            <a:chExt cx="5828528" cy="7584326"/>
          </a:xfrm>
        </p:grpSpPr>
        <p:pic>
          <p:nvPicPr>
            <p:cNvPr id="202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5574529" cy="725412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1" name="이미지" descr="이미지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828529" cy="7584327"/>
            </a:xfrm>
            <a:prstGeom prst="rect">
              <a:avLst/>
            </a:prstGeom>
            <a:effectLst/>
          </p:spPr>
        </p:pic>
      </p:grpSp>
      <p:sp>
        <p:nvSpPr>
          <p:cNvPr id="204" name="- 2017년 10월 경기도 안산시에서 부산광역시 영도구로 위치를 이전했다."/>
          <p:cNvSpPr txBox="1"/>
          <p:nvPr/>
        </p:nvSpPr>
        <p:spPr>
          <a:xfrm>
            <a:off x="1894717" y="11790447"/>
            <a:ext cx="5426466" cy="1520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900">
                <a:solidFill>
                  <a:srgbClr val="000000"/>
                </a:solidFill>
              </a:defRPr>
            </a:lvl1pPr>
          </a:lstStyle>
          <a:p>
            <a:pPr/>
            <a:r>
              <a:t>- 2017년 10월 경기도 안산시에서 부산광역시 영도구로 위치를 이전했다.</a:t>
            </a:r>
          </a:p>
        </p:txBody>
      </p:sp>
      <p:sp>
        <p:nvSpPr>
          <p:cNvPr id="205" name="- 정보"/>
          <p:cNvSpPr txBox="1"/>
          <p:nvPr/>
        </p:nvSpPr>
        <p:spPr>
          <a:xfrm>
            <a:off x="1435137" y="2070017"/>
            <a:ext cx="1088442" cy="6188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정보</a:t>
            </a:r>
          </a:p>
        </p:txBody>
      </p:sp>
      <p:grpSp>
        <p:nvGrpSpPr>
          <p:cNvPr id="208" name="이미지"/>
          <p:cNvGrpSpPr/>
          <p:nvPr/>
        </p:nvGrpSpPr>
        <p:grpSpPr>
          <a:xfrm>
            <a:off x="8669804" y="5649566"/>
            <a:ext cx="7327901" cy="1917701"/>
            <a:chOff x="0" y="0"/>
            <a:chExt cx="7327900" cy="1917700"/>
          </a:xfrm>
        </p:grpSpPr>
        <p:pic>
          <p:nvPicPr>
            <p:cNvPr id="207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7073900" cy="1587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6" name="이미지" descr="이미지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7327900" cy="1917700"/>
            </a:xfrm>
            <a:prstGeom prst="rect">
              <a:avLst/>
            </a:prstGeom>
            <a:effectLst/>
          </p:spPr>
        </p:pic>
      </p:grpSp>
      <p:sp>
        <p:nvSpPr>
          <p:cNvPr id="209" name="다양한 SNS를 활발히 운영중이다.…"/>
          <p:cNvSpPr txBox="1"/>
          <p:nvPr/>
        </p:nvSpPr>
        <p:spPr>
          <a:xfrm>
            <a:off x="8610706" y="7858930"/>
            <a:ext cx="7878526" cy="2148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8300" indent="-368300" algn="l">
              <a:buSzPct val="123000"/>
              <a:buChar char="-"/>
              <a:defRPr sz="2900">
                <a:solidFill>
                  <a:srgbClr val="000000"/>
                </a:solidFill>
              </a:defRPr>
            </a:pPr>
            <a:r>
              <a:t>다양한 SNS를 활발히 운영중이다.</a:t>
            </a:r>
          </a:p>
          <a:p>
            <a:pPr marL="368299" indent="-368299" algn="l">
              <a:buSzPct val="123000"/>
              <a:buChar char="-"/>
              <a:defRPr>
                <a:solidFill>
                  <a:srgbClr val="000000"/>
                </a:solidFill>
              </a:defRPr>
            </a:pPr>
            <a:r>
              <a:t>블로그 : </a:t>
            </a:r>
            <a:r>
              <a:rPr u="sng">
                <a:hlinkClick r:id="rId6" invalidUrl="" action="" tgtFrame="" tooltip="" history="1" highlightClick="0" endSnd="0"/>
              </a:rPr>
              <a:t>https://blog.naver.com/kordipr</a:t>
            </a:r>
          </a:p>
          <a:p>
            <a:pPr marL="368299" indent="-368299" algn="l">
              <a:buSzPct val="123000"/>
              <a:buChar char="-"/>
              <a:defRPr>
                <a:solidFill>
                  <a:srgbClr val="000000"/>
                </a:solidFill>
              </a:defRPr>
            </a:pPr>
            <a:r>
              <a:t>유튜브 : </a:t>
            </a:r>
            <a:r>
              <a:rPr u="sng">
                <a:hlinkClick r:id="rId7" invalidUrl="" action="" tgtFrame="" tooltip="" history="1" highlightClick="0" endSnd="0"/>
              </a:rPr>
              <a:t>https://www.youtube.com/user</a:t>
            </a:r>
          </a:p>
          <a:p>
            <a:pPr marL="368299" indent="-368299" algn="l">
              <a:buSzPct val="123000"/>
              <a:buChar char="-"/>
              <a:defRPr>
                <a:solidFill>
                  <a:srgbClr val="000000"/>
                </a:solidFill>
              </a:defRPr>
            </a:pPr>
            <a:r>
              <a:t>인스타그램 : </a:t>
            </a:r>
            <a:r>
              <a:rPr u="sng">
                <a:hlinkClick r:id="rId8" invalidUrl="" action="" tgtFrame="" tooltip="" history="1" highlightClick="0" endSnd="0"/>
              </a:rPr>
              <a:t>https://www.instagram.com/kiost_kio/</a:t>
            </a:r>
          </a:p>
          <a:p>
            <a:pPr marL="368299" indent="-368299" algn="l">
              <a:buSzPct val="123000"/>
              <a:buChar char="-"/>
              <a:defRPr>
                <a:solidFill>
                  <a:srgbClr val="000000"/>
                </a:solidFill>
              </a:defRPr>
            </a:pPr>
            <a:r>
              <a:t>페이스북 : </a:t>
            </a:r>
            <a:r>
              <a:rPr u="sng">
                <a:hlinkClick r:id="rId9" invalidUrl="" action="" tgtFrame="" tooltip="" history="1" highlightClick="0" endSnd="0"/>
              </a:rPr>
              <a:t>https://www.facebook.com/kiost.ac.kr</a:t>
            </a:r>
          </a:p>
        </p:txBody>
      </p:sp>
      <p:pic>
        <p:nvPicPr>
          <p:cNvPr id="210" name="이미지" descr="이미지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564044" y="5681242"/>
            <a:ext cx="3175001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- 마스코트는 ‘키오’ 이다."/>
          <p:cNvSpPr txBox="1"/>
          <p:nvPr/>
        </p:nvSpPr>
        <p:spPr>
          <a:xfrm>
            <a:off x="18101044" y="9408306"/>
            <a:ext cx="4101000" cy="56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900">
                <a:solidFill>
                  <a:srgbClr val="000000"/>
                </a:solidFill>
              </a:defRPr>
            </a:lvl1pPr>
          </a:lstStyle>
          <a:p>
            <a:pPr/>
            <a:r>
              <a:t>- 마스코트는 ‘키오’ 이다.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