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81" r:id="rId5"/>
    <p:sldId id="279" r:id="rId6"/>
    <p:sldId id="280" r:id="rId7"/>
    <p:sldId id="284" r:id="rId8"/>
    <p:sldId id="285" r:id="rId9"/>
    <p:sldId id="28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>
        <p:scale>
          <a:sx n="117" d="100"/>
          <a:sy n="117" d="100"/>
        </p:scale>
        <p:origin x="-15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893-9EC3-4FF4-9868-4D88AB5F357C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3AB4-686A-4264-9743-2D9A79F8B3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721-6F5E-43E8-8FD0-BB6D07CDA4C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327-8E94-48C5-BAE2-E4D2375FDE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86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2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2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9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3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144000" cy="705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41" y="6510818"/>
            <a:ext cx="798699" cy="213769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4379996" y="6479505"/>
            <a:ext cx="882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B3E991-FC84-4148-A69A-210349800736}" type="slidenum">
              <a:rPr lang="ko-KR" altLang="en-US" sz="1000" smtClean="0"/>
              <a:pPr/>
              <a:t>‹#›</a:t>
            </a:fld>
            <a:r>
              <a:rPr lang="ko-KR" altLang="en-US" sz="1000" dirty="0" smtClean="0"/>
              <a:t> </a:t>
            </a:r>
            <a:r>
              <a:rPr lang="en-US" altLang="ko-KR" sz="1000" dirty="0" smtClean="0"/>
              <a:t>/ 9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05835"/>
            <a:ext cx="9144000" cy="0"/>
          </a:xfrm>
          <a:prstGeom prst="line">
            <a:avLst/>
          </a:prstGeom>
          <a:ln w="3175">
            <a:solidFill>
              <a:srgbClr val="17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3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3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54" y="1340768"/>
            <a:ext cx="40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>
                    <a:lumMod val="25000"/>
                  </a:schemeClr>
                </a:solidFill>
              </a:rPr>
              <a:t>Android MVVM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6500092"/>
            <a:ext cx="887471" cy="23752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432647" y="1524218"/>
            <a:ext cx="3443333" cy="1112694"/>
            <a:chOff x="2432647" y="1524218"/>
            <a:chExt cx="3443333" cy="1112694"/>
          </a:xfrm>
        </p:grpSpPr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3835592" y="2204864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1.3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정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리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89234" y="1561129"/>
              <a:ext cx="1044000" cy="252000"/>
            </a:xfrm>
            <a:prstGeom prst="rect">
              <a:avLst/>
            </a:prstGeom>
            <a:solidFill>
              <a:srgbClr val="17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/>
            </a:p>
          </p:txBody>
        </p:sp>
        <p:sp>
          <p:nvSpPr>
            <p:cNvPr id="6" name="Rectangle 189"/>
            <p:cNvSpPr>
              <a:spLocks noChangeArrowheads="1"/>
            </p:cNvSpPr>
            <p:nvPr/>
          </p:nvSpPr>
          <p:spPr bwMode="auto">
            <a:xfrm>
              <a:off x="2762003" y="1604030"/>
              <a:ext cx="477695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MVVM</a:t>
              </a:r>
              <a:endParaRPr lang="en-US" altLang="ko-KR" sz="1200" dirty="0">
                <a:solidFill>
                  <a:schemeClr val="bg1"/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7" name="Rectangle 189"/>
            <p:cNvSpPr>
              <a:spLocks noChangeArrowheads="1"/>
            </p:cNvSpPr>
            <p:nvPr/>
          </p:nvSpPr>
          <p:spPr bwMode="auto">
            <a:xfrm>
              <a:off x="2432647" y="1604031"/>
              <a:ext cx="169918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01</a:t>
              </a:r>
              <a:endParaRPr lang="ko-KR" altLang="en-US" sz="1200" dirty="0">
                <a:solidFill>
                  <a:srgbClr val="0070C0"/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823944" y="1524218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1.1 MVVM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요소 정의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733234" y="1561128"/>
              <a:ext cx="0" cy="1075784"/>
            </a:xfrm>
            <a:prstGeom prst="line">
              <a:avLst/>
            </a:prstGeom>
            <a:ln w="3175">
              <a:solidFill>
                <a:srgbClr val="1782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823944" y="1864541"/>
              <a:ext cx="2040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9846" rIns="49846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marL="2286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1.2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MVVM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산돌고딕 L" panose="02030504000101010101" pitchFamily="18" charset="-127"/>
                </a:rPr>
                <a:t>장점 및 단점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endParaRPr>
            </a:p>
          </p:txBody>
        </p:sp>
      </p:grp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3819385" y="2802563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2.1.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샘플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 기능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산돌고딕 L" panose="02030504000101010101" pitchFamily="18" charset="-127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819385" y="3156952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2.2.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View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3819385" y="3930476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2.3.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ViewModel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4139952" y="3433951"/>
            <a:ext cx="225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2.2.1 note_main.xml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산돌고딕 L" panose="02030504000101010101" pitchFamily="18" charset="-127"/>
            </a:endParaRPr>
          </a:p>
          <a:p>
            <a:pPr eaLnBrk="1" latinLnBrk="0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2.2.2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.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NoteMainActivity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산돌고딕 L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428088" y="2780928"/>
            <a:ext cx="1300587" cy="3302783"/>
            <a:chOff x="2432647" y="3280302"/>
            <a:chExt cx="1300587" cy="3302783"/>
          </a:xfrm>
        </p:grpSpPr>
        <p:sp>
          <p:nvSpPr>
            <p:cNvPr id="30" name="직사각형 29"/>
            <p:cNvSpPr/>
            <p:nvPr/>
          </p:nvSpPr>
          <p:spPr>
            <a:xfrm>
              <a:off x="2689234" y="3280302"/>
              <a:ext cx="1044000" cy="252000"/>
            </a:xfrm>
            <a:prstGeom prst="rect">
              <a:avLst/>
            </a:prstGeom>
            <a:solidFill>
              <a:srgbClr val="17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432647" y="3280302"/>
              <a:ext cx="1300587" cy="3302783"/>
              <a:chOff x="2432647" y="2636724"/>
              <a:chExt cx="1300587" cy="446400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432647" y="2702112"/>
                <a:ext cx="1274532" cy="224632"/>
                <a:chOff x="2432647" y="-2586958"/>
                <a:chExt cx="1274532" cy="224632"/>
              </a:xfrm>
            </p:grpSpPr>
            <p:sp>
              <p:nvSpPr>
                <p:cNvPr id="24" name="Rectangle 189"/>
                <p:cNvSpPr>
                  <a:spLocks noChangeArrowheads="1"/>
                </p:cNvSpPr>
                <p:nvPr/>
              </p:nvSpPr>
              <p:spPr bwMode="auto">
                <a:xfrm>
                  <a:off x="2729347" y="-2586958"/>
                  <a:ext cx="977832" cy="2246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+mj-ea"/>
                      <a:ea typeface="+mj-ea"/>
                      <a:cs typeface="산돌고딕 L" panose="02030504000101010101" pitchFamily="18" charset="-127"/>
                    </a:rPr>
                    <a:t>샘플코드 설명</a:t>
                  </a:r>
                  <a:endParaRPr lang="ko-KR" altLang="en-US" sz="1200" dirty="0">
                    <a:solidFill>
                      <a:schemeClr val="bg1"/>
                    </a:solidFill>
                    <a:latin typeface="+mj-ea"/>
                    <a:ea typeface="+mj-ea"/>
                    <a:cs typeface="산돌고딕 L" panose="02030504000101010101" pitchFamily="18" charset="-127"/>
                  </a:endParaRPr>
                </a:p>
              </p:txBody>
            </p:sp>
            <p:sp>
              <p:nvSpPr>
                <p:cNvPr id="2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32647" y="-2557746"/>
                  <a:ext cx="169918" cy="166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0000"/>
                    </a:lnSpc>
                  </a:pPr>
                  <a:r>
                    <a:rPr lang="en-US" altLang="ko-KR" sz="1200" dirty="0">
                      <a:solidFill>
                        <a:srgbClr val="0070C0"/>
                      </a:solidFill>
                      <a:latin typeface="+mj-ea"/>
                      <a:ea typeface="+mj-ea"/>
                      <a:cs typeface="산돌고딕 L" panose="02030504000101010101" pitchFamily="18" charset="-127"/>
                    </a:rPr>
                    <a:t>02</a:t>
                  </a:r>
                  <a:endParaRPr lang="ko-KR" altLang="en-US" sz="1200" dirty="0">
                    <a:solidFill>
                      <a:srgbClr val="0070C0"/>
                    </a:solidFill>
                    <a:latin typeface="+mj-ea"/>
                    <a:ea typeface="+mj-ea"/>
                    <a:cs typeface="산돌고딕 L" panose="02030504000101010101" pitchFamily="18" charset="-127"/>
                  </a:endParaRPr>
                </a:p>
              </p:txBody>
            </p:sp>
          </p:grpSp>
          <p:cxnSp>
            <p:nvCxnSpPr>
              <p:cNvPr id="22" name="직선 연결선 21"/>
              <p:cNvCxnSpPr/>
              <p:nvPr/>
            </p:nvCxnSpPr>
            <p:spPr>
              <a:xfrm>
                <a:off x="3733234" y="2636724"/>
                <a:ext cx="0" cy="4464000"/>
              </a:xfrm>
              <a:prstGeom prst="line">
                <a:avLst/>
              </a:prstGeom>
              <a:ln w="3175">
                <a:solidFill>
                  <a:srgbClr val="1782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0" y="6500092"/>
            <a:ext cx="887471" cy="237529"/>
          </a:xfrm>
          <a:prstGeom prst="rect">
            <a:avLst/>
          </a:prstGeom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819385" y="4517329"/>
            <a:ext cx="2040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2.4.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Model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139952" y="4181736"/>
            <a:ext cx="2256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2.3.1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NoteMainViewModel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산돌고딕 L" panose="02030504000101010101" pitchFamily="18" charset="-127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139952" y="4760429"/>
            <a:ext cx="225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2.4.1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NoteData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산돌고딕 L" panose="02030504000101010101" pitchFamily="18" charset="-127"/>
            </a:endParaRPr>
          </a:p>
          <a:p>
            <a:pPr eaLnBrk="1" latinLnBrk="0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2.4.2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산돌고딕 L" panose="02030504000101010101" pitchFamily="18" charset="-127"/>
              </a:rPr>
              <a:t>NoteDao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산돌고딕 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7792" y="1425254"/>
            <a:ext cx="7488416" cy="5255725"/>
            <a:chOff x="828000" y="1283268"/>
            <a:chExt cx="7488416" cy="5255725"/>
          </a:xfrm>
        </p:grpSpPr>
        <p:sp>
          <p:nvSpPr>
            <p:cNvPr id="82" name="직사각형 81"/>
            <p:cNvSpPr/>
            <p:nvPr/>
          </p:nvSpPr>
          <p:spPr>
            <a:xfrm>
              <a:off x="828000" y="3215006"/>
              <a:ext cx="7488416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+mn-ea"/>
                </a:rPr>
                <a:t>View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사용자에게 제공되어 보여지는 </a:t>
              </a:r>
              <a:r>
                <a:rPr lang="en-US" altLang="ko-KR" sz="1000" dirty="0">
                  <a:latin typeface="+mn-ea"/>
                </a:rPr>
                <a:t>UI </a:t>
              </a:r>
              <a:r>
                <a:rPr lang="ko-KR" altLang="en-US" sz="1000" dirty="0" smtClean="0">
                  <a:latin typeface="+mn-ea"/>
                </a:rPr>
                <a:t>부분</a:t>
              </a: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+mn-ea"/>
                </a:rPr>
                <a:t>ViewModel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 smtClean="0">
                  <a:latin typeface="+mn-ea"/>
                </a:rPr>
                <a:t>View</a:t>
              </a:r>
              <a:r>
                <a:rPr lang="ko-KR" altLang="en-US" sz="1000" dirty="0" smtClean="0">
                  <a:latin typeface="+mn-ea"/>
                </a:rPr>
                <a:t>와 </a:t>
              </a:r>
              <a:r>
                <a:rPr lang="en-US" altLang="ko-KR" sz="1000" dirty="0" smtClean="0">
                  <a:latin typeface="+mn-ea"/>
                </a:rPr>
                <a:t>Model</a:t>
              </a:r>
              <a:r>
                <a:rPr lang="ko-KR" altLang="en-US" sz="1000" dirty="0" smtClean="0">
                  <a:latin typeface="+mn-ea"/>
                </a:rPr>
                <a:t>을 연결하고 뷰 로직을 처리하는 부분</a:t>
              </a: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>
                  <a:latin typeface="+mn-ea"/>
                </a:rPr>
                <a:t>Model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프로그램에서 사용되는 실제 데이터 및 데이터 조작 로직을 처리하는 부분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+mn-ea"/>
                </a:rPr>
                <a:t>Model, View, ViewModel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 smtClean="0">
                  <a:latin typeface="+mn-ea"/>
                </a:rPr>
                <a:t>관계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 smtClean="0">
                  <a:latin typeface="+mn-ea"/>
                </a:rPr>
                <a:t>ViewModel : View = 1:n </a:t>
              </a:r>
              <a:r>
                <a:rPr lang="ko-KR" altLang="en-US" sz="1000" dirty="0" smtClean="0">
                  <a:latin typeface="+mn-ea"/>
                </a:rPr>
                <a:t>관계</a:t>
              </a:r>
              <a:endParaRPr lang="en-US" altLang="ko-KR" sz="10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Model : ViewModel = 1:n </a:t>
              </a:r>
              <a:r>
                <a:rPr lang="ko-KR" altLang="en-US" sz="1000" dirty="0">
                  <a:latin typeface="+mn-ea"/>
                </a:rPr>
                <a:t>관계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n-US" altLang="ko-KR" sz="10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latin typeface="+mn-ea"/>
              </a:endParaRPr>
            </a:p>
          </p:txBody>
        </p:sp>
        <p:pic>
          <p:nvPicPr>
            <p:cNvPr id="1028" name="Picture 4" descr="https://cdn-images-1.medium.com/max/1600/1*VLhXURHL9rGlxNYe9ydq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1283268"/>
              <a:ext cx="6348748" cy="16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1.1 MVVM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산돌고딕 L" panose="02030504000101010101" pitchFamily="18" charset="-127"/>
              </a:rPr>
              <a:t>요소 정의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산돌고딕 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792" y="1074510"/>
            <a:ext cx="74884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View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Activity</a:t>
            </a:r>
            <a:r>
              <a:rPr lang="en-US" altLang="ko-KR" sz="1000" dirty="0">
                <a:latin typeface="+mn-ea"/>
              </a:rPr>
              <a:t>, Fragment, CustomView, Dialog, Toast, Snackbar, Menu </a:t>
            </a:r>
            <a:r>
              <a:rPr lang="ko-KR" altLang="en-US" sz="1000" dirty="0">
                <a:latin typeface="+mn-ea"/>
              </a:rPr>
              <a:t>등의 </a:t>
            </a:r>
            <a:r>
              <a:rPr lang="en-US" altLang="ko-KR" sz="1000" dirty="0">
                <a:latin typeface="+mn-ea"/>
              </a:rPr>
              <a:t>UI </a:t>
            </a:r>
            <a:r>
              <a:rPr lang="ko-KR" altLang="en-US" sz="1000" dirty="0">
                <a:latin typeface="+mn-ea"/>
              </a:rPr>
              <a:t>컴포넌트를 </a:t>
            </a:r>
            <a:r>
              <a:rPr lang="ko-KR" altLang="en-US" sz="1000" dirty="0" smtClean="0">
                <a:latin typeface="+mn-ea"/>
              </a:rPr>
              <a:t>의미합니다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UI </a:t>
            </a:r>
            <a:r>
              <a:rPr lang="ko-KR" altLang="en-US" sz="1000" dirty="0">
                <a:latin typeface="+mn-ea"/>
              </a:rPr>
              <a:t>업데이트를 위해 </a:t>
            </a:r>
            <a:r>
              <a:rPr lang="en-US" altLang="ko-KR" sz="1000" dirty="0" smtClean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의 상태가 변경되면 그 이벤트를 받아 </a:t>
            </a:r>
            <a:r>
              <a:rPr lang="en-US" altLang="ko-KR" sz="1000" dirty="0">
                <a:latin typeface="+mn-ea"/>
              </a:rPr>
              <a:t>UI</a:t>
            </a:r>
            <a:r>
              <a:rPr lang="ko-KR" altLang="en-US" sz="1000" dirty="0">
                <a:latin typeface="+mn-ea"/>
              </a:rPr>
              <a:t>를 갱신합니다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추가로 퍼미션 </a:t>
            </a:r>
            <a:r>
              <a:rPr lang="ko-KR" altLang="en-US" sz="1000" dirty="0">
                <a:latin typeface="+mn-ea"/>
              </a:rPr>
              <a:t>처리</a:t>
            </a:r>
            <a:r>
              <a:rPr lang="en-US" altLang="ko-KR" sz="1000" dirty="0">
                <a:latin typeface="+mn-ea"/>
              </a:rPr>
              <a:t>, startActivity </a:t>
            </a:r>
            <a:r>
              <a:rPr lang="ko-KR" altLang="en-US" sz="1000" dirty="0">
                <a:latin typeface="+mn-ea"/>
              </a:rPr>
              <a:t>등의 네비게이션 역할도 </a:t>
            </a:r>
            <a:r>
              <a:rPr lang="ko-KR" altLang="en-US" sz="1000" dirty="0" smtClean="0">
                <a:latin typeface="+mn-ea"/>
              </a:rPr>
              <a:t>하게 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>
                <a:latin typeface="+mn-ea"/>
              </a:rPr>
              <a:t>ViewModel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>
                <a:latin typeface="+mn-ea"/>
              </a:rPr>
              <a:t>Model </a:t>
            </a:r>
            <a:r>
              <a:rPr lang="ko-KR" altLang="en-US" sz="1000" dirty="0">
                <a:latin typeface="+mn-ea"/>
              </a:rPr>
              <a:t>사이의 </a:t>
            </a:r>
            <a:r>
              <a:rPr lang="en-US" altLang="ko-KR" sz="1000" dirty="0">
                <a:latin typeface="+mn-ea"/>
              </a:rPr>
              <a:t>Mediator </a:t>
            </a:r>
            <a:r>
              <a:rPr lang="ko-KR" altLang="en-US" sz="1000" dirty="0">
                <a:latin typeface="+mn-ea"/>
              </a:rPr>
              <a:t>역할을 합니다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en-US" sz="1000" dirty="0">
                <a:latin typeface="+mn-ea"/>
              </a:rPr>
              <a:t> 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Model</a:t>
            </a:r>
            <a:r>
              <a:rPr lang="ko-KR" altLang="en-US" sz="1000" dirty="0">
                <a:latin typeface="+mn-ea"/>
              </a:rPr>
              <a:t>에서 </a:t>
            </a:r>
            <a:r>
              <a:rPr lang="ko-KR" altLang="en-US" sz="1000" dirty="0" smtClean="0">
                <a:latin typeface="+mn-ea"/>
              </a:rPr>
              <a:t>받은 </a:t>
            </a:r>
            <a:r>
              <a:rPr lang="ko-KR" altLang="en-US" sz="1000" dirty="0">
                <a:latin typeface="+mn-ea"/>
              </a:rPr>
              <a:t>데이터를 </a:t>
            </a:r>
            <a:r>
              <a:rPr lang="en-US" altLang="ko-KR" sz="1000" dirty="0">
                <a:latin typeface="+mn-ea"/>
              </a:rPr>
              <a:t>UI</a:t>
            </a:r>
            <a:r>
              <a:rPr lang="ko-KR" altLang="en-US" sz="1000" dirty="0">
                <a:latin typeface="+mn-ea"/>
              </a:rPr>
              <a:t>에서 필요한 정보로 </a:t>
            </a:r>
            <a:r>
              <a:rPr lang="ko-KR" altLang="en-US" sz="1000" dirty="0" smtClean="0">
                <a:latin typeface="+mn-ea"/>
              </a:rPr>
              <a:t>가공하여 </a:t>
            </a:r>
            <a:r>
              <a:rPr lang="en-US" altLang="ko-KR" sz="1000" dirty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가 가져갈 수 있게 데이터 변경에 대한 “이벤트”를 </a:t>
            </a:r>
            <a:r>
              <a:rPr lang="ko-KR" altLang="en-US" sz="1000" dirty="0" smtClean="0">
                <a:latin typeface="+mn-ea"/>
              </a:rPr>
              <a:t>보냅니다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과 </a:t>
            </a:r>
            <a:r>
              <a:rPr lang="en-US" altLang="ko-KR" sz="1000" dirty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MVP</a:t>
            </a:r>
            <a:r>
              <a:rPr lang="ko-KR" altLang="en-US" sz="1000" dirty="0">
                <a:latin typeface="+mn-ea"/>
              </a:rPr>
              <a:t>패턴과는 다르게 </a:t>
            </a:r>
            <a:r>
              <a:rPr lang="en-US" altLang="ko-KR" sz="1000" dirty="0">
                <a:latin typeface="+mn-ea"/>
              </a:rPr>
              <a:t>Many to One</a:t>
            </a:r>
            <a:r>
              <a:rPr lang="ko-KR" altLang="en-US" sz="1000" dirty="0">
                <a:latin typeface="+mn-ea"/>
              </a:rPr>
              <a:t>의 관계를 가질 수 있습니다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en-US" sz="1000" dirty="0">
                <a:latin typeface="+mn-ea"/>
              </a:rPr>
              <a:t> 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여러 개의 </a:t>
            </a:r>
            <a:r>
              <a:rPr lang="en-US" altLang="ko-KR" sz="1000" dirty="0">
                <a:latin typeface="+mn-ea"/>
              </a:rPr>
              <a:t>Fragment</a:t>
            </a:r>
            <a:r>
              <a:rPr lang="ko-KR" altLang="en-US" sz="1000" dirty="0">
                <a:latin typeface="+mn-ea"/>
              </a:rPr>
              <a:t>가 하나의 </a:t>
            </a:r>
            <a:r>
              <a:rPr lang="en-US" altLang="ko-KR" sz="1000" dirty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을 가질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은 </a:t>
            </a:r>
            <a:r>
              <a:rPr lang="en-US" altLang="ko-KR" sz="1000" dirty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에 영향을 끼칠 수 있는 </a:t>
            </a:r>
            <a:r>
              <a:rPr lang="en-US" altLang="ko-KR" sz="1000" dirty="0">
                <a:latin typeface="+mn-ea"/>
              </a:rPr>
              <a:t>Model</a:t>
            </a:r>
            <a:r>
              <a:rPr lang="ko-KR" altLang="en-US" sz="1000" dirty="0">
                <a:latin typeface="+mn-ea"/>
              </a:rPr>
              <a:t>의 상태 관리도 담당합니다</a:t>
            </a:r>
            <a:r>
              <a:rPr lang="en-US" altLang="ko-KR" sz="1000" dirty="0" smtClean="0">
                <a:latin typeface="+mn-ea"/>
              </a:rPr>
              <a:t>.(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로딩 중 </a:t>
            </a:r>
            <a:r>
              <a:rPr lang="ko-KR" altLang="en-US" sz="1000" dirty="0">
                <a:latin typeface="+mn-ea"/>
              </a:rPr>
              <a:t>상태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smtClean="0">
                <a:latin typeface="+mn-ea"/>
              </a:rPr>
              <a:t>visibility </a:t>
            </a:r>
            <a:r>
              <a:rPr lang="ko-KR" altLang="en-US" sz="1000" dirty="0">
                <a:latin typeface="+mn-ea"/>
              </a:rPr>
              <a:t>등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 </a:t>
            </a:r>
            <a:r>
              <a:rPr lang="ko-KR" altLang="en-US" sz="1000" dirty="0">
                <a:latin typeface="+mn-ea"/>
              </a:rPr>
              <a:t>또는 액티비티 </a:t>
            </a:r>
            <a:r>
              <a:rPr lang="en-US" altLang="ko-KR" sz="1000" dirty="0">
                <a:latin typeface="+mn-ea"/>
              </a:rPr>
              <a:t>Context</a:t>
            </a:r>
            <a:r>
              <a:rPr lang="ko-KR" altLang="en-US" sz="1000" dirty="0">
                <a:latin typeface="+mn-ea"/>
              </a:rPr>
              <a:t>에 대한 레퍼런스를 가지면 안됩니다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en-US" sz="1000" dirty="0">
                <a:latin typeface="+mn-ea"/>
              </a:rPr>
              <a:t> </a:t>
            </a:r>
            <a:r>
              <a:rPr lang="en-US" altLang="ko-KR" sz="1000" dirty="0" smtClean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View</a:t>
            </a:r>
            <a:r>
              <a:rPr lang="ko-KR" altLang="en-US" sz="1000" dirty="0">
                <a:latin typeface="+mn-ea"/>
              </a:rPr>
              <a:t>의 레퍼런스를 가진다면 </a:t>
            </a:r>
            <a:r>
              <a:rPr lang="en-US" altLang="ko-KR" sz="1000" dirty="0">
                <a:latin typeface="+mn-ea"/>
              </a:rPr>
              <a:t>lifecycle </a:t>
            </a:r>
            <a:r>
              <a:rPr lang="ko-KR" altLang="en-US" sz="1000" dirty="0">
                <a:latin typeface="+mn-ea"/>
              </a:rPr>
              <a:t>에 따른 </a:t>
            </a:r>
            <a:r>
              <a:rPr lang="en-US" altLang="ko-KR" sz="1000" dirty="0" smtClean="0">
                <a:latin typeface="+mn-ea"/>
              </a:rPr>
              <a:t>Memory Leak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발생할 수 있는데 그 이유는 </a:t>
            </a:r>
            <a:r>
              <a:rPr lang="en-US" altLang="ko-KR" sz="1000" dirty="0">
                <a:latin typeface="+mn-ea"/>
              </a:rPr>
              <a:t>ViewModel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destroy </a:t>
            </a:r>
            <a:r>
              <a:rPr lang="ko-KR" altLang="en-US" sz="1000" dirty="0">
                <a:latin typeface="+mn-ea"/>
              </a:rPr>
              <a:t>외의 라이프사이클에서는 메모리에서 해제되지 않기 때문입니다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앱이 백그라운드에서 죽는 경우에는 뷰모델도 함께 사라지기 때문에 이 경우에 한해서는 </a:t>
            </a:r>
            <a:r>
              <a:rPr lang="en-US" altLang="ko-KR" sz="1000" dirty="0" smtClean="0">
                <a:latin typeface="+mn-ea"/>
              </a:rPr>
              <a:t>onSaveInstanceState </a:t>
            </a:r>
            <a:r>
              <a:rPr lang="ko-KR" altLang="en-US" sz="1000" dirty="0" smtClean="0">
                <a:latin typeface="+mn-ea"/>
              </a:rPr>
              <a:t>를 통해 복구할 데이터를 저장해야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>
                <a:latin typeface="+mn-ea"/>
              </a:rPr>
              <a:t>Model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DataModel </a:t>
            </a:r>
            <a:r>
              <a:rPr lang="ko-KR" altLang="en-US" sz="1000" dirty="0">
                <a:latin typeface="+mn-ea"/>
              </a:rPr>
              <a:t>이라고도 하며 </a:t>
            </a:r>
            <a:r>
              <a:rPr lang="en-US" altLang="ko-KR" sz="1000" dirty="0">
                <a:latin typeface="+mn-ea"/>
              </a:rPr>
              <a:t>Network, DB, SharedPreference</a:t>
            </a:r>
            <a:r>
              <a:rPr lang="ko-KR" altLang="en-US" sz="1000" dirty="0">
                <a:latin typeface="+mn-ea"/>
              </a:rPr>
              <a:t>등 다양한 데이터소스로 부터 필요한 데이터를 준비합니다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ViewModel </a:t>
            </a:r>
            <a:r>
              <a:rPr lang="ko-KR" altLang="en-US" sz="1000" dirty="0">
                <a:latin typeface="+mn-ea"/>
              </a:rPr>
              <a:t>에서 데이터를 가져갈 수 있게 데이터를 준비하고 그에 대한 “이벤트”를 보냅니다</a:t>
            </a:r>
            <a:r>
              <a:rPr lang="en-US" altLang="ko-KR" sz="1000" dirty="0">
                <a:latin typeface="+mn-ea"/>
              </a:rPr>
              <a:t>. </a:t>
            </a: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1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27792" y="1268760"/>
            <a:ext cx="748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장점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View</a:t>
            </a:r>
            <a:r>
              <a:rPr lang="ko-KR" altLang="ko-KR" sz="1000" dirty="0">
                <a:latin typeface="+mn-ea"/>
              </a:rPr>
              <a:t>와</a:t>
            </a:r>
            <a:r>
              <a:rPr lang="en-US" altLang="ko-KR" sz="1000" dirty="0">
                <a:latin typeface="+mn-ea"/>
              </a:rPr>
              <a:t> Model </a:t>
            </a:r>
            <a:r>
              <a:rPr lang="ko-KR" altLang="ko-KR" sz="1000" dirty="0">
                <a:latin typeface="+mn-ea"/>
              </a:rPr>
              <a:t>사이의 의존성이 없습니다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데이터 바인딩</a:t>
            </a:r>
            <a:r>
              <a:rPr lang="ko-KR" altLang="ko-KR" sz="1000" dirty="0" smtClean="0">
                <a:latin typeface="+mn-ea"/>
              </a:rPr>
              <a:t>을 </a:t>
            </a:r>
            <a:r>
              <a:rPr lang="ko-KR" altLang="ko-KR" sz="1000" dirty="0">
                <a:latin typeface="+mn-ea"/>
              </a:rPr>
              <a:t>사용하는</a:t>
            </a:r>
            <a:r>
              <a:rPr lang="en-US" altLang="ko-KR" sz="1000" dirty="0">
                <a:latin typeface="+mn-ea"/>
              </a:rPr>
              <a:t> MVVM</a:t>
            </a:r>
            <a:r>
              <a:rPr lang="ko-KR" altLang="ko-KR" sz="1000" dirty="0">
                <a:latin typeface="+mn-ea"/>
              </a:rPr>
              <a:t>은 테스트와 모듈화가 </a:t>
            </a:r>
            <a:r>
              <a:rPr lang="ko-KR" altLang="ko-KR" sz="1000" dirty="0" smtClean="0">
                <a:latin typeface="+mn-ea"/>
              </a:rPr>
              <a:t>쉽</a:t>
            </a:r>
            <a:r>
              <a:rPr lang="ko-KR" altLang="en-US" sz="1000" dirty="0" smtClean="0">
                <a:latin typeface="+mn-ea"/>
              </a:rPr>
              <a:t>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ko-KR" sz="1000" dirty="0" smtClean="0">
                <a:latin typeface="+mn-ea"/>
              </a:rPr>
              <a:t>뷰와 </a:t>
            </a:r>
            <a:r>
              <a:rPr lang="ko-KR" altLang="ko-KR" sz="1000" dirty="0">
                <a:latin typeface="+mn-ea"/>
              </a:rPr>
              <a:t>모델을 연결하기 위해 사용해야 하는 연결 코드를 줄일 수 있다는 장점이 있습니다</a:t>
            </a:r>
            <a:r>
              <a:rPr lang="en-US" altLang="ko-KR" sz="1000" dirty="0">
                <a:latin typeface="+mn-ea"/>
              </a:rPr>
              <a:t>.</a:t>
            </a:r>
            <a:endParaRPr lang="ko-KR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>
                <a:latin typeface="+mn-ea"/>
              </a:rPr>
              <a:t>MVVM </a:t>
            </a:r>
            <a:r>
              <a:rPr lang="ko-KR" altLang="en-US" sz="1000" dirty="0" smtClean="0">
                <a:latin typeface="+mn-ea"/>
              </a:rPr>
              <a:t>단</a:t>
            </a:r>
            <a:r>
              <a:rPr lang="ko-KR" altLang="en-US" sz="1000" dirty="0">
                <a:latin typeface="+mn-ea"/>
              </a:rPr>
              <a:t>점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구조가 복잡하여 간단한 </a:t>
            </a:r>
            <a:r>
              <a:rPr lang="en-US" altLang="ko-KR" sz="1000" dirty="0"/>
              <a:t>UI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변경할 때에도 변경해야 할 소스가 많아집니다</a:t>
            </a:r>
            <a:r>
              <a:rPr lang="en-US" altLang="ko-KR" sz="1000" dirty="0" smtClean="0"/>
              <a:t>.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디버깅이 어려워집니다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1.2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MVVM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장점 및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단점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MVVM</a:t>
            </a:r>
            <a:endParaRPr lang="en-US" altLang="ko-KR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9552" y="4057327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365104"/>
            <a:ext cx="748841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MVVM </a:t>
            </a:r>
            <a:r>
              <a:rPr lang="ko-KR" altLang="en-US" sz="1000" dirty="0" smtClean="0"/>
              <a:t>패턴은 </a:t>
            </a:r>
            <a:r>
              <a:rPr lang="ko-KR" altLang="ko-KR" sz="1000" dirty="0" smtClean="0"/>
              <a:t>데이터 바인딩을 사용하</a:t>
            </a:r>
            <a:r>
              <a:rPr lang="ko-KR" altLang="en-US" sz="1000" dirty="0"/>
              <a:t>여</a:t>
            </a:r>
            <a:r>
              <a:rPr lang="en-US" altLang="ko-KR" sz="1000" dirty="0" smtClean="0"/>
              <a:t> </a:t>
            </a:r>
            <a:r>
              <a:rPr lang="ko-KR" altLang="ko-KR" sz="1000" dirty="0" smtClean="0"/>
              <a:t>적은 코드를 사용한다는 </a:t>
            </a:r>
            <a:r>
              <a:rPr lang="ko-KR" altLang="en-US" sz="1000" dirty="0" smtClean="0"/>
              <a:t>장점을 가졌지만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복잡한 구조로 인해 </a:t>
            </a:r>
            <a:r>
              <a:rPr lang="ko-KR" altLang="ko-KR" sz="1000" dirty="0" smtClean="0"/>
              <a:t>한 </a:t>
            </a:r>
            <a:r>
              <a:rPr lang="ko-KR" altLang="ko-KR" sz="1000" dirty="0"/>
              <a:t>두 개의 화면으로만 구성된 간단한 앱이라면</a:t>
            </a:r>
            <a:r>
              <a:rPr lang="en-US" altLang="ko-KR" sz="1000" dirty="0"/>
              <a:t> MVC</a:t>
            </a:r>
            <a:r>
              <a:rPr lang="ko-KR" altLang="ko-KR" sz="1000" dirty="0"/>
              <a:t>만으로도 충분합니다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47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87750" y="326669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2.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샘플코드 설명</a:t>
            </a:r>
            <a:endParaRPr lang="ko-KR" altLang="en-US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39552" y="2348880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2.2 View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2.1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샘플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앱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 설명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792" y="1196752"/>
            <a:ext cx="74884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제목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내용으로 이루어진 단순한 메모를 기록할 수 있는 </a:t>
            </a:r>
            <a:r>
              <a:rPr lang="ko-KR" altLang="en-US" sz="1000" dirty="0" err="1" smtClean="0">
                <a:latin typeface="+mn-ea"/>
              </a:rPr>
              <a:t>앱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메모는 </a:t>
            </a:r>
            <a:r>
              <a:rPr lang="ko-KR" altLang="en-US" sz="1000" dirty="0" err="1">
                <a:latin typeface="+mn-ea"/>
              </a:rPr>
              <a:t>앱</a:t>
            </a:r>
            <a:r>
              <a:rPr lang="ko-KR" altLang="en-US" sz="1000" dirty="0">
                <a:latin typeface="+mn-ea"/>
              </a:rPr>
              <a:t> 내부 저장소의 파일에 </a:t>
            </a:r>
            <a:r>
              <a:rPr lang="ko-KR" altLang="en-US" sz="1000" dirty="0" smtClean="0">
                <a:latin typeface="+mn-ea"/>
              </a:rPr>
              <a:t>저장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메모의 수정 및 삭제 가능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55576" y="2708920"/>
            <a:ext cx="3880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2.2.1 note_main.xml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512" y="2985919"/>
            <a:ext cx="41399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&lt;data&gt;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&lt;variable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name=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"model"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type=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"com.exmp.mvvm.viewmodel.NoteMainViewModel"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/&gt;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&lt;/data&gt;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4002449"/>
            <a:ext cx="4139952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&lt;TextView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:layout_width=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"wrap_content"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:layout_height=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"wrap_content"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:visibility=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"@{model.showInfo}</a:t>
            </a:r>
            <a:r>
              <a:rPr kumimoji="1" lang="ko-KR" altLang="ko-KR" sz="900" dirty="0" smtClean="0">
                <a:solidFill>
                  <a:srgbClr val="6A8759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rgbClr val="6A8759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	…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tools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:visibility=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"visible"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/&gt;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9512" y="5013176"/>
            <a:ext cx="41399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&lt;Button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:id=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"@+id/add"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:layout_width=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"match_parent"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:layout_height=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"wrap_content"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android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:onClick=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"@{()-&gt;model.moveToAddNote()}“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rgbClr val="6A8759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	…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/&gt;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436160" y="3006067"/>
            <a:ext cx="38800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- </a:t>
            </a:r>
            <a:r>
              <a:rPr lang="en-US" altLang="ko-KR" sz="1000" dirty="0" err="1">
                <a:latin typeface="+mn-ea"/>
                <a:ea typeface="+mn-ea"/>
              </a:rPr>
              <a:t>DataBinding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을 통해 </a:t>
            </a:r>
            <a:r>
              <a:rPr lang="en-US" altLang="ko-KR" sz="1000" dirty="0" smtClean="0">
                <a:latin typeface="+mn-ea"/>
                <a:ea typeface="+mn-ea"/>
              </a:rPr>
              <a:t>ViewModel</a:t>
            </a:r>
            <a:r>
              <a:rPr lang="ko-KR" altLang="en-US" sz="1000" dirty="0" smtClean="0">
                <a:latin typeface="+mn-ea"/>
                <a:ea typeface="+mn-ea"/>
              </a:rPr>
              <a:t> 변수를 </a:t>
            </a:r>
            <a:r>
              <a:rPr lang="en-US" altLang="ko-KR" sz="1000" dirty="0" smtClean="0">
                <a:latin typeface="+mn-ea"/>
                <a:ea typeface="+mn-ea"/>
              </a:rPr>
              <a:t>View</a:t>
            </a:r>
            <a:r>
              <a:rPr lang="ko-KR" altLang="en-US" sz="1000" dirty="0" smtClean="0">
                <a:latin typeface="+mn-ea"/>
                <a:ea typeface="+mn-ea"/>
              </a:rPr>
              <a:t>에 선</a:t>
            </a:r>
            <a:r>
              <a:rPr lang="ko-KR" altLang="en-US" sz="1000" dirty="0">
                <a:latin typeface="+mn-ea"/>
                <a:ea typeface="+mn-ea"/>
              </a:rPr>
              <a:t>언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467329" y="3993173"/>
            <a:ext cx="38800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- </a:t>
            </a:r>
            <a:r>
              <a:rPr lang="en-US" altLang="ko-KR" sz="1000" dirty="0" smtClean="0">
                <a:latin typeface="+mn-ea"/>
                <a:ea typeface="+mn-ea"/>
              </a:rPr>
              <a:t>ViewModel</a:t>
            </a:r>
            <a:r>
              <a:rPr lang="ko-KR" altLang="en-US" sz="1000" dirty="0" smtClean="0">
                <a:latin typeface="+mn-ea"/>
                <a:ea typeface="+mn-ea"/>
              </a:rPr>
              <a:t>에 있는 </a:t>
            </a:r>
            <a:r>
              <a:rPr lang="en-US" altLang="ko-KR" sz="1000" dirty="0" err="1" smtClean="0">
                <a:latin typeface="+mn-ea"/>
                <a:ea typeface="+mn-ea"/>
              </a:rPr>
              <a:t>showInfo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en-US" altLang="ko-KR" sz="1000" dirty="0" err="1">
                <a:latin typeface="+mn-ea"/>
              </a:rPr>
              <a:t>ObservebleInt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로 </a:t>
            </a:r>
            <a:r>
              <a:rPr lang="en-US" altLang="ko-KR" sz="1000" dirty="0" smtClean="0">
                <a:latin typeface="+mn-ea"/>
                <a:ea typeface="+mn-ea"/>
              </a:rPr>
              <a:t>Activity</a:t>
            </a:r>
            <a:r>
              <a:rPr lang="ko-KR" altLang="en-US" sz="1000" dirty="0" smtClean="0">
                <a:latin typeface="+mn-ea"/>
                <a:ea typeface="+mn-ea"/>
              </a:rPr>
              <a:t>에서 처리 하지 않고</a:t>
            </a:r>
            <a:r>
              <a:rPr lang="en-US" altLang="ko-KR" sz="1000" dirty="0" smtClean="0">
                <a:latin typeface="+mn-ea"/>
                <a:ea typeface="+mn-ea"/>
              </a:rPr>
              <a:t>, ViewModel </a:t>
            </a:r>
            <a:r>
              <a:rPr lang="ko-KR" altLang="en-US" sz="1000" dirty="0" smtClean="0">
                <a:latin typeface="+mn-ea"/>
                <a:ea typeface="+mn-ea"/>
              </a:rPr>
              <a:t>내부에서 바로 </a:t>
            </a:r>
            <a:r>
              <a:rPr lang="en-US" altLang="ko-KR" sz="1000" dirty="0" smtClean="0">
                <a:latin typeface="+mn-ea"/>
                <a:ea typeface="+mn-ea"/>
              </a:rPr>
              <a:t>View</a:t>
            </a:r>
            <a:r>
              <a:rPr lang="ko-KR" altLang="en-US" sz="1000" dirty="0" smtClean="0">
                <a:latin typeface="+mn-ea"/>
                <a:ea typeface="+mn-ea"/>
              </a:rPr>
              <a:t>의 </a:t>
            </a:r>
            <a:r>
              <a:rPr lang="en-US" altLang="ko-KR" sz="1000" dirty="0" smtClean="0">
                <a:latin typeface="+mn-ea"/>
                <a:ea typeface="+mn-ea"/>
              </a:rPr>
              <a:t>visibility</a:t>
            </a:r>
            <a:r>
              <a:rPr lang="ko-KR" altLang="en-US" sz="1000" dirty="0" smtClean="0">
                <a:latin typeface="+mn-ea"/>
                <a:ea typeface="+mn-ea"/>
              </a:rPr>
              <a:t>를 변경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467329" y="5022155"/>
            <a:ext cx="38800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- </a:t>
            </a:r>
            <a:r>
              <a:rPr lang="en-US" altLang="ko-KR" sz="1000" dirty="0" smtClean="0">
                <a:latin typeface="+mn-ea"/>
                <a:ea typeface="+mn-ea"/>
              </a:rPr>
              <a:t>activity </a:t>
            </a:r>
            <a:r>
              <a:rPr lang="ko-KR" altLang="en-US" sz="1000" dirty="0" smtClean="0">
                <a:latin typeface="+mn-ea"/>
                <a:ea typeface="+mn-ea"/>
              </a:rPr>
              <a:t>안에서 </a:t>
            </a:r>
            <a:r>
              <a:rPr lang="en-US" altLang="ko-KR" sz="1000" dirty="0" smtClean="0">
                <a:latin typeface="+mn-ea"/>
                <a:ea typeface="+mn-ea"/>
              </a:rPr>
              <a:t>Button </a:t>
            </a:r>
            <a:r>
              <a:rPr lang="ko-KR" altLang="en-US" sz="1000" dirty="0" smtClean="0">
                <a:latin typeface="+mn-ea"/>
                <a:ea typeface="+mn-ea"/>
              </a:rPr>
              <a:t>객체에 </a:t>
            </a:r>
            <a:r>
              <a:rPr lang="en-US" altLang="ko-KR" sz="1000" dirty="0" err="1" smtClean="0">
                <a:latin typeface="+mn-ea"/>
                <a:ea typeface="+mn-ea"/>
              </a:rPr>
              <a:t>onClickListener</a:t>
            </a:r>
            <a:r>
              <a:rPr lang="ko-KR" altLang="en-US" sz="1000" dirty="0" smtClean="0">
                <a:latin typeface="+mn-ea"/>
                <a:ea typeface="+mn-ea"/>
              </a:rPr>
              <a:t>를 붙이지 않고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en-US" altLang="ko-KR" sz="1000" dirty="0" err="1" smtClean="0">
                <a:latin typeface="+mn-ea"/>
                <a:ea typeface="+mn-ea"/>
              </a:rPr>
              <a:t>viewModel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변수에서 바로 함수를 호출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3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755576" y="836712"/>
            <a:ext cx="3880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2.2.2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NoteMainActivity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287750" y="326669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2.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샘플코드 설명</a:t>
            </a:r>
            <a:endParaRPr lang="ko-KR" altLang="en-US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1196752"/>
            <a:ext cx="4232137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override fun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onCreate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(savedInstanceState: Bundle?)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super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.onCreate(savedInstanceState)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initDataBinding()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setupAdapter()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/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private fun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initDataBinding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binding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DataBindingUtil.setContentView(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this,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R.layout.</a:t>
            </a:r>
            <a:r>
              <a:rPr kumimoji="1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note_main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viewModel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NoteMainViewModel()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viewModel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.addObserver(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this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binding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model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viewModel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508168" y="1196752"/>
            <a:ext cx="45283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ViewModel</a:t>
            </a:r>
            <a:r>
              <a:rPr lang="ko-KR" altLang="en-US" sz="1000" dirty="0" smtClean="0">
                <a:latin typeface="+mn-ea"/>
                <a:ea typeface="+mn-ea"/>
              </a:rPr>
              <a:t>에서 뿌리는 </a:t>
            </a:r>
            <a:r>
              <a:rPr lang="en-US" altLang="ko-KR" sz="1000" dirty="0" smtClean="0">
                <a:latin typeface="+mn-ea"/>
                <a:ea typeface="+mn-ea"/>
              </a:rPr>
              <a:t>event</a:t>
            </a:r>
            <a:r>
              <a:rPr lang="ko-KR" altLang="en-US" sz="1000" dirty="0" smtClean="0">
                <a:latin typeface="+mn-ea"/>
                <a:ea typeface="+mn-ea"/>
              </a:rPr>
              <a:t>를 받기 위해서 </a:t>
            </a:r>
            <a:r>
              <a:rPr lang="en-US" altLang="ko-KR" sz="1000" dirty="0" smtClean="0">
                <a:latin typeface="+mn-ea"/>
                <a:ea typeface="+mn-ea"/>
              </a:rPr>
              <a:t>observer</a:t>
            </a:r>
            <a:r>
              <a:rPr lang="ko-KR" altLang="en-US" sz="1000" dirty="0" smtClean="0">
                <a:latin typeface="+mn-ea"/>
                <a:ea typeface="+mn-ea"/>
              </a:rPr>
              <a:t>를 추가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Xml</a:t>
            </a:r>
            <a:r>
              <a:rPr lang="ko-KR" altLang="en-US" sz="1000" dirty="0" smtClean="0">
                <a:latin typeface="+mn-ea"/>
                <a:ea typeface="+mn-ea"/>
              </a:rPr>
              <a:t>에서 선언한 </a:t>
            </a:r>
            <a:r>
              <a:rPr lang="en-US" altLang="ko-KR" sz="1000" dirty="0" smtClean="0">
                <a:latin typeface="+mn-ea"/>
                <a:ea typeface="+mn-ea"/>
              </a:rPr>
              <a:t>ViewModel </a:t>
            </a:r>
            <a:r>
              <a:rPr lang="ko-KR" altLang="en-US" sz="1000" dirty="0" smtClean="0">
                <a:latin typeface="+mn-ea"/>
                <a:ea typeface="+mn-ea"/>
              </a:rPr>
              <a:t>변수를 실제로 </a:t>
            </a:r>
            <a:r>
              <a:rPr lang="en-US" altLang="ko-KR" sz="1000" dirty="0" smtClean="0">
                <a:latin typeface="+mn-ea"/>
                <a:ea typeface="+mn-ea"/>
              </a:rPr>
              <a:t>Binding </a:t>
            </a:r>
            <a:r>
              <a:rPr lang="ko-KR" altLang="en-US" sz="1000" dirty="0" smtClean="0">
                <a:latin typeface="+mn-ea"/>
                <a:ea typeface="+mn-ea"/>
              </a:rPr>
              <a:t>객체에 연결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9512" y="3552398"/>
            <a:ext cx="498488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override fun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update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(o: Observable?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arg: Any?)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(o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NoteMainViewModel)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when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EE.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SHOW_LIST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== (arg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EE) -&gt;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adapter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.setItems(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viewModel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.getList())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}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EE.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MOVE_TO_ADD_NOTE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== arg -&gt;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    startActivityForResult(Intent(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this,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NoteDetailActivity::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class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java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ADD_NOTE_REQ_CODE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    }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}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}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292080" y="3554443"/>
            <a:ext cx="3744416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ViewModel</a:t>
            </a:r>
            <a:r>
              <a:rPr lang="ko-KR" altLang="en-US" sz="1000" dirty="0" smtClean="0">
                <a:latin typeface="+mn-ea"/>
                <a:ea typeface="+mn-ea"/>
              </a:rPr>
              <a:t>에서 뿌리는 이벤트를 받아서 처리하는 부분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Activity </a:t>
            </a:r>
            <a:r>
              <a:rPr lang="ko-KR" altLang="en-US" sz="1000" dirty="0" smtClean="0">
                <a:latin typeface="+mn-ea"/>
                <a:ea typeface="+mn-ea"/>
              </a:rPr>
              <a:t>전환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en-US" altLang="ko-KR" sz="1000" dirty="0" err="1" smtClean="0">
                <a:latin typeface="+mn-ea"/>
                <a:ea typeface="+mn-ea"/>
              </a:rPr>
              <a:t>RecyclerView</a:t>
            </a:r>
            <a:r>
              <a:rPr lang="en-US" altLang="ko-KR" sz="1000" dirty="0" smtClean="0">
                <a:latin typeface="+mn-ea"/>
                <a:ea typeface="+mn-ea"/>
              </a:rPr>
              <a:t> Adapter </a:t>
            </a:r>
            <a:r>
              <a:rPr lang="ko-KR" altLang="en-US" sz="1000" dirty="0" smtClean="0">
                <a:latin typeface="+mn-ea"/>
                <a:ea typeface="+mn-ea"/>
              </a:rPr>
              <a:t>데이터 갱신 등 </a:t>
            </a:r>
            <a:r>
              <a:rPr lang="ko-KR" altLang="en-US" sz="1000" dirty="0" err="1" smtClean="0">
                <a:latin typeface="+mn-ea"/>
                <a:ea typeface="+mn-ea"/>
              </a:rPr>
              <a:t>뷰에</a:t>
            </a:r>
            <a:r>
              <a:rPr lang="ko-KR" altLang="en-US" sz="1000" dirty="0" smtClean="0">
                <a:latin typeface="+mn-ea"/>
                <a:ea typeface="+mn-ea"/>
              </a:rPr>
              <a:t> 관련된 처리만을 담당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7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287750" y="326669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2.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샘플코드 설명</a:t>
            </a:r>
            <a:endParaRPr lang="ko-KR" altLang="en-US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539552" y="836712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2.3 ViewModel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55576" y="1196752"/>
            <a:ext cx="3880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2.3.1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NoteMainViewModel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2058414"/>
            <a:ext cx="337955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class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NoteMainViewModel : BaseObservable()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var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showList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ObservableInt(View.</a:t>
            </a:r>
            <a:r>
              <a:rPr kumimoji="1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INVISIBLE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var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showInfo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ObservableInt(View.</a:t>
            </a:r>
            <a:r>
              <a:rPr kumimoji="1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VISIBLE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0182" y="3034497"/>
            <a:ext cx="338888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fun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loadList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() {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val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 = NoteDao()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noteModelList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 note.getNoteList()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setListVisibility()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notify(EE.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SHOW_LIST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0182" y="4149080"/>
            <a:ext cx="338888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private fun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setListVisibility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() {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noteModelList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size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==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 {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showInfo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.set(View.</a:t>
            </a:r>
            <a:r>
              <a:rPr kumimoji="1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VISIBLE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showList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.set(View.</a:t>
            </a:r>
            <a:r>
              <a:rPr kumimoji="1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INVISIBLE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}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{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showInfo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.set(View.</a:t>
            </a:r>
            <a:r>
              <a:rPr kumimoji="1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INVISIBLE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showList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.set(View.</a:t>
            </a:r>
            <a:r>
              <a:rPr kumimoji="1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VISIBLE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}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779912" y="2055016"/>
            <a:ext cx="4528328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ViewModel</a:t>
            </a:r>
            <a:r>
              <a:rPr lang="ko-KR" altLang="en-US" sz="1000" dirty="0" smtClean="0">
                <a:latin typeface="+mn-ea"/>
                <a:ea typeface="+mn-ea"/>
              </a:rPr>
              <a:t>에서</a:t>
            </a:r>
            <a:r>
              <a:rPr lang="ko-KR" altLang="en-US" sz="1000" dirty="0">
                <a:latin typeface="+mn-ea"/>
                <a:ea typeface="+mn-ea"/>
              </a:rPr>
              <a:t>는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Activity</a:t>
            </a:r>
            <a:r>
              <a:rPr lang="ko-KR" altLang="en-US" sz="1000" dirty="0" smtClean="0">
                <a:latin typeface="+mn-ea"/>
                <a:ea typeface="+mn-ea"/>
              </a:rPr>
              <a:t>나 </a:t>
            </a:r>
            <a:r>
              <a:rPr lang="en-US" altLang="ko-KR" sz="1000" dirty="0" smtClean="0">
                <a:latin typeface="+mn-ea"/>
                <a:ea typeface="+mn-ea"/>
              </a:rPr>
              <a:t>Context</a:t>
            </a:r>
            <a:r>
              <a:rPr lang="ko-KR" altLang="en-US" sz="1000" dirty="0" smtClean="0">
                <a:latin typeface="+mn-ea"/>
                <a:ea typeface="+mn-ea"/>
              </a:rPr>
              <a:t>를 가질 수 없기 때문에</a:t>
            </a:r>
            <a:r>
              <a:rPr lang="en-US" altLang="ko-KR" sz="1000" dirty="0" smtClean="0">
                <a:latin typeface="+mn-ea"/>
                <a:ea typeface="+mn-ea"/>
              </a:rPr>
              <a:t>, View</a:t>
            </a:r>
            <a:r>
              <a:rPr lang="ko-KR" altLang="en-US" sz="1000" dirty="0" smtClean="0">
                <a:latin typeface="+mn-ea"/>
                <a:ea typeface="+mn-ea"/>
              </a:rPr>
              <a:t>에 </a:t>
            </a:r>
            <a:r>
              <a:rPr lang="en-US" altLang="ko-KR" sz="1000" dirty="0" smtClean="0">
                <a:latin typeface="+mn-ea"/>
                <a:ea typeface="+mn-ea"/>
              </a:rPr>
              <a:t>event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ko-KR" altLang="en-US" sz="1000" dirty="0" err="1" smtClean="0">
                <a:latin typeface="+mn-ea"/>
                <a:ea typeface="+mn-ea"/>
              </a:rPr>
              <a:t>전달해야하므로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Observable</a:t>
            </a:r>
            <a:r>
              <a:rPr lang="ko-KR" altLang="en-US" sz="1000" dirty="0" smtClean="0">
                <a:latin typeface="+mn-ea"/>
                <a:ea typeface="+mn-ea"/>
              </a:rPr>
              <a:t>을 상속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note_main.xml</a:t>
            </a:r>
            <a:r>
              <a:rPr lang="ko-KR" altLang="en-US" sz="1000" dirty="0" smtClean="0">
                <a:latin typeface="+mn-ea"/>
                <a:ea typeface="+mn-ea"/>
              </a:rPr>
              <a:t>의 </a:t>
            </a:r>
            <a:r>
              <a:rPr lang="en-US" altLang="ko-KR" sz="1000" dirty="0" smtClean="0">
                <a:latin typeface="+mn-ea"/>
                <a:ea typeface="+mn-ea"/>
              </a:rPr>
              <a:t>View</a:t>
            </a:r>
            <a:r>
              <a:rPr lang="ko-KR" altLang="en-US" sz="1000" dirty="0" smtClean="0">
                <a:latin typeface="+mn-ea"/>
                <a:ea typeface="+mn-ea"/>
              </a:rPr>
              <a:t>의 </a:t>
            </a:r>
            <a:r>
              <a:rPr lang="en-US" altLang="ko-KR" sz="1000" dirty="0" smtClean="0">
                <a:latin typeface="+mn-ea"/>
                <a:ea typeface="+mn-ea"/>
              </a:rPr>
              <a:t>Visibility</a:t>
            </a:r>
            <a:r>
              <a:rPr lang="ko-KR" altLang="en-US" sz="1000" dirty="0" smtClean="0">
                <a:latin typeface="+mn-ea"/>
                <a:ea typeface="+mn-ea"/>
              </a:rPr>
              <a:t>를 변경할 수 있는 변수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779912" y="3068960"/>
            <a:ext cx="45283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ViewModel </a:t>
            </a:r>
            <a:r>
              <a:rPr lang="ko-KR" altLang="en-US" sz="1000" dirty="0" smtClean="0">
                <a:latin typeface="+mn-ea"/>
                <a:ea typeface="+mn-ea"/>
              </a:rPr>
              <a:t>내부에서 처리할 수 있는 </a:t>
            </a:r>
            <a:r>
              <a:rPr lang="ko-KR" altLang="en-US" sz="1000" dirty="0" err="1" smtClean="0">
                <a:latin typeface="+mn-ea"/>
                <a:ea typeface="+mn-ea"/>
              </a:rPr>
              <a:t>로직은</a:t>
            </a:r>
            <a:r>
              <a:rPr lang="ko-KR" altLang="en-US" sz="1000" dirty="0" smtClean="0">
                <a:latin typeface="+mn-ea"/>
                <a:ea typeface="+mn-ea"/>
              </a:rPr>
              <a:t> 처리를 하되</a:t>
            </a:r>
            <a:r>
              <a:rPr lang="en-US" altLang="ko-KR" sz="1000" dirty="0" smtClean="0">
                <a:latin typeface="+mn-ea"/>
                <a:ea typeface="+mn-ea"/>
              </a:rPr>
              <a:t>, View</a:t>
            </a:r>
            <a:r>
              <a:rPr lang="ko-KR" altLang="en-US" sz="1000" dirty="0" smtClean="0">
                <a:latin typeface="+mn-ea"/>
                <a:ea typeface="+mn-ea"/>
              </a:rPr>
              <a:t>에 영향을 주기 위해서는 </a:t>
            </a:r>
            <a:r>
              <a:rPr lang="en-US" altLang="ko-KR" sz="1000" dirty="0" smtClean="0">
                <a:latin typeface="+mn-ea"/>
                <a:ea typeface="+mn-ea"/>
              </a:rPr>
              <a:t>event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en-US" altLang="ko-KR" sz="1000" dirty="0" smtClean="0">
                <a:latin typeface="+mn-ea"/>
                <a:ea typeface="+mn-ea"/>
              </a:rPr>
              <a:t>notify</a:t>
            </a:r>
            <a:r>
              <a:rPr lang="ko-KR" altLang="en-US" sz="1000" dirty="0" smtClean="0">
                <a:latin typeface="+mn-ea"/>
                <a:ea typeface="+mn-ea"/>
              </a:rPr>
              <a:t>하여 처리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779912" y="4221088"/>
            <a:ext cx="45283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Activity</a:t>
            </a:r>
            <a:r>
              <a:rPr lang="ko-KR" altLang="en-US" sz="1000" dirty="0" smtClean="0">
                <a:latin typeface="+mn-ea"/>
                <a:ea typeface="+mn-ea"/>
              </a:rPr>
              <a:t>를 거치지 않고</a:t>
            </a:r>
            <a:r>
              <a:rPr lang="en-US" altLang="ko-KR" sz="1000" dirty="0" smtClean="0">
                <a:latin typeface="+mn-ea"/>
                <a:ea typeface="+mn-ea"/>
              </a:rPr>
              <a:t>, View</a:t>
            </a:r>
            <a:r>
              <a:rPr lang="ko-KR" altLang="en-US" sz="1000" dirty="0" smtClean="0">
                <a:latin typeface="+mn-ea"/>
                <a:ea typeface="+mn-ea"/>
              </a:rPr>
              <a:t>의</a:t>
            </a:r>
            <a:r>
              <a:rPr lang="en-US" altLang="ko-KR" sz="1000" dirty="0" smtClean="0">
                <a:latin typeface="+mn-ea"/>
                <a:ea typeface="+mn-ea"/>
              </a:rPr>
              <a:t> visibility</a:t>
            </a:r>
            <a:r>
              <a:rPr lang="ko-KR" altLang="en-US" sz="1000" dirty="0" smtClean="0">
                <a:latin typeface="+mn-ea"/>
                <a:ea typeface="+mn-ea"/>
              </a:rPr>
              <a:t>를 변경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52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87750" y="326669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1" defTabSz="839788" fontAlgn="ctr" latinLnBrk="0">
              <a:spcBef>
                <a:spcPts val="700"/>
              </a:spcBef>
              <a:spcAft>
                <a:spcPts val="700"/>
              </a:spcAft>
              <a:buClr>
                <a:srgbClr val="2DA2BF">
                  <a:lumMod val="50000"/>
                </a:srgbClr>
              </a:buClr>
              <a:buSzPct val="60000"/>
              <a:tabLst>
                <a:tab pos="5648325" algn="l"/>
              </a:tabLst>
              <a:defRPr/>
            </a:pP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2.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샘플코드 설명</a:t>
            </a:r>
            <a:endParaRPr lang="ko-KR" altLang="en-US" sz="2000" dirty="0"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39552" y="764704"/>
            <a:ext cx="2040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2.4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Model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91952" y="1077228"/>
            <a:ext cx="3880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2.4.1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NoteData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(</a:t>
            </a:r>
            <a:r>
              <a:rPr lang="ko-KR" altLang="en-US" sz="1200" dirty="0">
                <a:latin typeface="+mn-ea"/>
              </a:rPr>
              <a:t>데이터 </a:t>
            </a:r>
            <a:r>
              <a:rPr lang="en-US" altLang="ko-KR" sz="1200" dirty="0">
                <a:latin typeface="+mn-ea"/>
              </a:rPr>
              <a:t>POJO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)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6205"/>
            <a:ext cx="44767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91732" y="3501008"/>
            <a:ext cx="3880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lvl="1" indent="-228600" eaLnBrk="1" latinLnBrk="0" hangingPunct="1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2.4.1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산돌고딕 L" panose="02030504000101010101" pitchFamily="18" charset="-127"/>
              </a:rPr>
              <a:t>NoteDao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산돌고딕 L" panose="02030504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3868306"/>
            <a:ext cx="447675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fun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addNote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(note: NoteData.Note) {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data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noteList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.add(note)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PP.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LAST_SEQNO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.set(note.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seqNo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!!)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updateFile()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4876418"/>
            <a:ext cx="447675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private fun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updateFile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() {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val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json = Gson().toJson(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data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Log.i(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"updateFile"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json)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FileUtil.writeFile(FileUtil.getNoteJsonFile()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json)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364088" y="3868306"/>
            <a:ext cx="3600400" cy="55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9846" rIns="49846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2286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latin typeface="+mn-ea"/>
                <a:ea typeface="+mn-ea"/>
              </a:rPr>
              <a:t>SharedPreference, File </a:t>
            </a:r>
            <a:r>
              <a:rPr lang="ko-KR" altLang="en-US" sz="1000" dirty="0" smtClean="0">
                <a:latin typeface="+mn-ea"/>
                <a:ea typeface="+mn-ea"/>
              </a:rPr>
              <a:t>에서 데이터를 가져감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171450" lvl="1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endParaRPr lang="en-US" altLang="ko-KR" sz="1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1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498</Words>
  <Application>Microsoft Office PowerPoint</Application>
  <PresentationFormat>화면 슬라이드 쇼(4:3)</PresentationFormat>
  <Paragraphs>104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</dc:creator>
  <cp:lastModifiedBy>Windows 사용자</cp:lastModifiedBy>
  <cp:revision>132</cp:revision>
  <dcterms:created xsi:type="dcterms:W3CDTF">2018-11-26T02:23:52Z</dcterms:created>
  <dcterms:modified xsi:type="dcterms:W3CDTF">2019-04-04T18:32:28Z</dcterms:modified>
</cp:coreProperties>
</file>