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86" r:id="rId4"/>
    <p:sldId id="287" r:id="rId5"/>
    <p:sldId id="288" r:id="rId6"/>
    <p:sldId id="289" r:id="rId7"/>
    <p:sldId id="290" r:id="rId8"/>
    <p:sldId id="291" r:id="rId9"/>
    <p:sldId id="297" r:id="rId10"/>
    <p:sldId id="292" r:id="rId11"/>
    <p:sldId id="293" r:id="rId12"/>
    <p:sldId id="294" r:id="rId13"/>
    <p:sldId id="295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>
        <p:scale>
          <a:sx n="100" d="100"/>
          <a:sy n="100" d="100"/>
        </p:scale>
        <p:origin x="-204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8893-9EC3-4FF4-9868-4D88AB5F357C}" type="datetimeFigureOut">
              <a:rPr lang="ko-KR" altLang="en-US" smtClean="0"/>
              <a:t>2019-04-17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B3AB4-686A-4264-9743-2D9A79F8B3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0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0F721-6F5E-43E8-8FD0-BB6D07CDA4CD}" type="datetimeFigureOut">
              <a:rPr lang="ko-KR" altLang="en-US" smtClean="0"/>
              <a:t>2019-04-17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327-8E94-48C5-BAE2-E4D2375FDE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9865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9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32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"/>
            <a:ext cx="9144000" cy="705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379996" y="6479505"/>
            <a:ext cx="882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B3E991-FC84-4148-A69A-210349800736}" type="slidenum">
              <a:rPr lang="ko-KR" altLang="en-US" sz="1000" smtClean="0"/>
              <a:pPr/>
              <a:t>‹#›</a:t>
            </a:fld>
            <a:r>
              <a:rPr lang="ko-KR" altLang="en-US" sz="1000" dirty="0" smtClean="0"/>
              <a:t> </a:t>
            </a:r>
            <a:r>
              <a:rPr lang="en-US" altLang="ko-KR" sz="1000" dirty="0" smtClean="0"/>
              <a:t>/ 9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0" y="705835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3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2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4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1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60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9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28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135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61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9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254" y="1340768"/>
            <a:ext cx="1835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2">
                    <a:lumMod val="25000"/>
                  </a:schemeClr>
                </a:solidFill>
              </a:rPr>
              <a:t>RxJava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9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3.6 </a:t>
            </a:r>
            <a:r>
              <a:rPr lang="en-US" altLang="ko-KR" sz="1200" dirty="0" err="1" smtClean="0">
                <a:latin typeface="+mn-ea"/>
              </a:rPr>
              <a:t>intervalRange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Interval() </a:t>
            </a:r>
            <a:r>
              <a:rPr lang="ko-KR" altLang="en-US" sz="1200" dirty="0" smtClean="0">
                <a:latin typeface="+mn-ea"/>
              </a:rPr>
              <a:t>함수처럼 일정한 시간 간격으로 값을 출력하지만 </a:t>
            </a:r>
            <a:r>
              <a:rPr lang="en-US" altLang="ko-KR" sz="1200" dirty="0" smtClean="0">
                <a:latin typeface="+mn-ea"/>
              </a:rPr>
              <a:t>range() </a:t>
            </a:r>
            <a:r>
              <a:rPr lang="ko-KR" altLang="en-US" sz="1200" dirty="0" smtClean="0">
                <a:latin typeface="+mn-ea"/>
              </a:rPr>
              <a:t>함수처럼 제한된 수의 데이터만 발행한 뒤에 </a:t>
            </a:r>
            <a:r>
              <a:rPr lang="en-US" altLang="ko-KR" sz="1200" dirty="0" err="1" smtClean="0">
                <a:latin typeface="+mn-ea"/>
              </a:rPr>
              <a:t>onComplete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이벤트 발생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리턴은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interval()</a:t>
            </a:r>
            <a:r>
              <a:rPr lang="ko-KR" altLang="en-US" sz="1200" dirty="0" smtClean="0">
                <a:latin typeface="+mn-ea"/>
              </a:rPr>
              <a:t>과 동일하게 </a:t>
            </a:r>
            <a:r>
              <a:rPr lang="en-US" altLang="ko-KR" sz="1200" dirty="0" smtClean="0">
                <a:latin typeface="+mn-ea"/>
              </a:rPr>
              <a:t>Long </a:t>
            </a:r>
            <a:r>
              <a:rPr lang="ko-KR" altLang="en-US" sz="1200" dirty="0" smtClean="0">
                <a:latin typeface="+mn-ea"/>
              </a:rPr>
              <a:t>타입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6" y="3789040"/>
            <a:ext cx="748634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 descr="rx intervalRange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69" y="2145795"/>
            <a:ext cx="4392662" cy="13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3.7 defer()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데이터의 생성을 구독자가 </a:t>
            </a:r>
            <a:r>
              <a:rPr lang="en-US" altLang="ko-KR" sz="1200" dirty="0" smtClean="0">
                <a:latin typeface="+mn-ea"/>
              </a:rPr>
              <a:t>subscribe() </a:t>
            </a:r>
            <a:r>
              <a:rPr lang="ko-KR" altLang="en-US" sz="1200" dirty="0" smtClean="0">
                <a:latin typeface="+mn-ea"/>
              </a:rPr>
              <a:t>함수를 호출할 때까지 미룰 수 있는 방식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구독할 때까지 미뤄지기 때문에 최신의 데이터를 얻을 수 있는 장점이 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55966" y="2348880"/>
            <a:ext cx="6832068" cy="2736304"/>
            <a:chOff x="723120" y="3645024"/>
            <a:chExt cx="6832068" cy="2736304"/>
          </a:xfrm>
        </p:grpSpPr>
        <p:pic>
          <p:nvPicPr>
            <p:cNvPr id="1024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20" y="3645024"/>
              <a:ext cx="4547093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5" y="3645024"/>
              <a:ext cx="2119093" cy="864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3.8 repeat()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반복 실행을 하는 함수 </a:t>
            </a: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서버와 통신할 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서버가 잘 살아있는지 확인하는데 활용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9219" name="Picture 3" descr="rx repeat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35" y="1748946"/>
            <a:ext cx="3927154" cy="18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566206" y="4035917"/>
            <a:ext cx="6011588" cy="1625331"/>
            <a:chOff x="1741247" y="4035917"/>
            <a:chExt cx="6011588" cy="1625331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090" y="4056820"/>
              <a:ext cx="1388745" cy="15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247" y="4035917"/>
              <a:ext cx="4173431" cy="1625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Transforming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4</a:t>
            </a:r>
            <a:r>
              <a:rPr lang="en-US" altLang="ko-KR" sz="1200" dirty="0" smtClean="0">
                <a:latin typeface="+mn-ea"/>
              </a:rPr>
              <a:t>.1 map()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입력 값을 어떤 함수에 넣어서 원하는 값으로 변환하는 함수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" name="AutoShape 4" descr="rxjava map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 descr="rxjava map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rxjava map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21" y="1911574"/>
            <a:ext cx="3953758" cy="18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086859" y="4111723"/>
            <a:ext cx="4970282" cy="1624817"/>
            <a:chOff x="825854" y="4111724"/>
            <a:chExt cx="4079149" cy="1333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854" y="4111724"/>
              <a:ext cx="2495550" cy="133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4111724"/>
              <a:ext cx="98107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Transforming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4</a:t>
            </a:r>
            <a:r>
              <a:rPr lang="en-US" altLang="ko-KR" sz="1200" dirty="0" smtClean="0">
                <a:latin typeface="+mn-ea"/>
              </a:rPr>
              <a:t>.2 </a:t>
            </a:r>
            <a:r>
              <a:rPr lang="en-US" altLang="ko-KR" sz="1200" dirty="0" err="1" smtClean="0">
                <a:latin typeface="+mn-ea"/>
              </a:rPr>
              <a:t>flatMap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Map</a:t>
            </a:r>
            <a:r>
              <a:rPr lang="ko-KR" altLang="en-US" sz="1200" dirty="0" smtClean="0">
                <a:latin typeface="+mn-ea"/>
              </a:rPr>
              <a:t>과 동일하지만 결과가 </a:t>
            </a:r>
            <a:r>
              <a:rPr lang="en-US" altLang="ko-KR" sz="1200" dirty="0" smtClean="0">
                <a:latin typeface="+mn-ea"/>
              </a:rPr>
              <a:t>observable</a:t>
            </a:r>
            <a:r>
              <a:rPr lang="ko-KR" altLang="en-US" sz="1200" dirty="0" smtClean="0">
                <a:latin typeface="+mn-ea"/>
              </a:rPr>
              <a:t>로 반환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Map() </a:t>
            </a:r>
            <a:r>
              <a:rPr lang="ko-KR" altLang="en-US" sz="1200" dirty="0" smtClean="0">
                <a:latin typeface="+mn-ea"/>
              </a:rPr>
              <a:t>함수가 일대일 함수라면 </a:t>
            </a:r>
            <a:r>
              <a:rPr lang="en-US" altLang="ko-KR" sz="1200" dirty="0" err="1" smtClean="0">
                <a:latin typeface="+mn-ea"/>
              </a:rPr>
              <a:t>flatMap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함수는 일대다 혹은 일대일 </a:t>
            </a:r>
            <a:r>
              <a:rPr lang="en-US" altLang="ko-KR" sz="1200" dirty="0" smtClean="0">
                <a:latin typeface="+mn-ea"/>
              </a:rPr>
              <a:t>Observable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2052" name="Picture 4" descr="rxjava map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01" y="2014718"/>
            <a:ext cx="3816598" cy="18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287743" y="4287048"/>
            <a:ext cx="6568515" cy="1662232"/>
            <a:chOff x="1331640" y="3855000"/>
            <a:chExt cx="5420047" cy="13716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855000"/>
              <a:ext cx="4048125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855000"/>
              <a:ext cx="1171575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Transforming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4</a:t>
            </a:r>
            <a:r>
              <a:rPr lang="en-US" altLang="ko-KR" sz="1200" dirty="0" smtClean="0">
                <a:latin typeface="+mn-ea"/>
              </a:rPr>
              <a:t>.3 </a:t>
            </a:r>
            <a:r>
              <a:rPr lang="en-US" altLang="ko-KR" sz="1200" dirty="0" err="1" smtClean="0">
                <a:latin typeface="+mn-ea"/>
              </a:rPr>
              <a:t>concat</a:t>
            </a:r>
            <a:r>
              <a:rPr lang="en-US" altLang="ko-KR" sz="1200" dirty="0" err="1" smtClean="0">
                <a:latin typeface="+mn-ea"/>
              </a:rPr>
              <a:t>Map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 smtClean="0">
                <a:latin typeface="+mn-ea"/>
              </a:rPr>
              <a:t>flatMap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함수와 유사하지만 데이터의 순서를 보장하는 함수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" name="AutoShape 2" descr="rxjava concatmap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rxjava concatmap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rxjava concatmap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rxjava concatmap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rxjava concatmap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 bwMode="auto">
          <a:xfrm>
            <a:off x="2416289" y="1988840"/>
            <a:ext cx="4102080" cy="333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Transforming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Observables</a:t>
            </a:r>
            <a:endParaRPr lang="ko-KR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331640" y="1195164"/>
            <a:ext cx="6631587" cy="4610100"/>
            <a:chOff x="827584" y="1002804"/>
            <a:chExt cx="6631587" cy="4610100"/>
          </a:xfrm>
        </p:grpSpPr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002804"/>
              <a:ext cx="3876675" cy="461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87" y="1034008"/>
              <a:ext cx="2644884" cy="1677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8978" y="3158058"/>
              <a:ext cx="1903028" cy="1677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Transforming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4</a:t>
            </a:r>
            <a:r>
              <a:rPr lang="en-US" altLang="ko-KR" sz="1200" dirty="0" smtClean="0">
                <a:latin typeface="+mn-ea"/>
              </a:rPr>
              <a:t>.4 </a:t>
            </a:r>
            <a:r>
              <a:rPr lang="en-US" altLang="ko-KR" sz="1200" dirty="0" err="1" smtClean="0">
                <a:latin typeface="+mn-ea"/>
              </a:rPr>
              <a:t>switchMap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여러 개의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값이 발행되었을 때 마지막에 들어온 값만 처리하고 싶을 때 사용하는 함수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중간에 끊기더라도 마지막 데이터의 처리를 보장 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5122" name="Picture 2" descr="rxjava switchmap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11" y="2180690"/>
            <a:ext cx="6232778" cy="34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Transforming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Observables</a:t>
            </a:r>
            <a:endParaRPr lang="ko-KR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177883" y="908720"/>
            <a:ext cx="6788235" cy="5524500"/>
            <a:chOff x="612651" y="908720"/>
            <a:chExt cx="6788235" cy="55245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51" y="908720"/>
              <a:ext cx="3924300" cy="552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3933055"/>
              <a:ext cx="1800200" cy="390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908720"/>
              <a:ext cx="2540854" cy="136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Transforming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4</a:t>
            </a:r>
            <a:r>
              <a:rPr lang="en-US" altLang="ko-KR" sz="1200" dirty="0" smtClean="0">
                <a:latin typeface="+mn-ea"/>
              </a:rPr>
              <a:t>.5 </a:t>
            </a:r>
            <a:r>
              <a:rPr lang="en-US" altLang="ko-KR" sz="1200" dirty="0" smtClean="0">
                <a:latin typeface="+mn-ea"/>
              </a:rPr>
              <a:t>scan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발행한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데이터를 모두 사용하여 최종 결과 데이터를 합성할 때 활용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입력 값에 맞는 중간 결과 및 최종 결과를 구독자에게 발행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reduce() </a:t>
            </a:r>
            <a:r>
              <a:rPr lang="ko-KR" altLang="en-US" sz="1200" dirty="0" smtClean="0">
                <a:latin typeface="+mn-ea"/>
              </a:rPr>
              <a:t>함수와 달리 </a:t>
            </a:r>
            <a:r>
              <a:rPr lang="en-US" altLang="ko-KR" sz="1200" dirty="0" smtClean="0">
                <a:latin typeface="+mn-ea"/>
              </a:rPr>
              <a:t>Observable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클래스로 정의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" name="AutoShape 4" descr="rxjava scan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4" name="Picture 6" descr="rxjava scan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88082"/>
            <a:ext cx="3433962" cy="17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349564" y="4178299"/>
            <a:ext cx="6444873" cy="1429744"/>
            <a:chOff x="439309" y="4178299"/>
            <a:chExt cx="6444873" cy="142974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309" y="4178299"/>
              <a:ext cx="4493482" cy="1429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4188321"/>
              <a:ext cx="1736118" cy="1304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1. </a:t>
            </a:r>
            <a:r>
              <a:rPr lang="en-US" altLang="ko-KR" dirty="0"/>
              <a:t>Rx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정의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1.1 Java</a:t>
            </a:r>
            <a:r>
              <a:rPr lang="ko-KR" altLang="en-US" sz="1200" dirty="0" smtClean="0">
                <a:latin typeface="+mn-ea"/>
              </a:rPr>
              <a:t>의 문제점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smtClean="0">
                <a:latin typeface="+mn-ea"/>
              </a:rPr>
              <a:t>자바가 </a:t>
            </a:r>
            <a:r>
              <a:rPr lang="ko-KR" altLang="ko-KR" sz="1200" dirty="0">
                <a:latin typeface="+mn-ea"/>
              </a:rPr>
              <a:t>동시성 처리를 하는데 번거로움이 있다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err="1">
                <a:latin typeface="+mn-ea"/>
              </a:rPr>
              <a:t>비동기</a:t>
            </a:r>
            <a:r>
              <a:rPr lang="ko-KR" altLang="ko-KR" sz="1200" dirty="0">
                <a:latin typeface="+mn-ea"/>
              </a:rPr>
              <a:t> 흐름을 조합할 방법이 거의 없었다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err="1">
                <a:latin typeface="+mn-ea"/>
              </a:rPr>
              <a:t>콜백</a:t>
            </a:r>
            <a:r>
              <a:rPr lang="ko-KR" altLang="ko-KR" sz="1200" dirty="0">
                <a:latin typeface="+mn-ea"/>
              </a:rPr>
              <a:t> 지옥이 코드의 </a:t>
            </a:r>
            <a:r>
              <a:rPr lang="ko-KR" altLang="ko-KR" sz="1200" dirty="0" err="1">
                <a:latin typeface="+mn-ea"/>
              </a:rPr>
              <a:t>가독성을</a:t>
            </a:r>
            <a:r>
              <a:rPr lang="ko-KR" altLang="ko-KR" sz="1200" dirty="0">
                <a:latin typeface="+mn-ea"/>
              </a:rPr>
              <a:t> 악화시키고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ko-KR" sz="1200" dirty="0">
                <a:latin typeface="+mn-ea"/>
              </a:rPr>
              <a:t>디버깅을 어렵게 만든다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1.2 </a:t>
            </a:r>
            <a:r>
              <a:rPr lang="en-US" altLang="ko-KR" sz="1200" dirty="0" err="1" smtClean="0">
                <a:latin typeface="+mn-ea"/>
              </a:rPr>
              <a:t>RxJava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정의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데이터 흐름과 전달에 관한 프로그래밍 패러다임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데이터 흐름을 먼저 정의하고 데이터가 변경되었을 때 연관되는 함수나 수식이 업데이트되는 방식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프로그램이 주도하는 것이 아니라 환경이 변하면 이벤트를 받아 </a:t>
            </a:r>
            <a:r>
              <a:rPr lang="ko-KR" altLang="ko-KR" sz="1200" dirty="0" smtClean="0">
                <a:latin typeface="+mn-ea"/>
              </a:rPr>
              <a:t>동작</a:t>
            </a:r>
            <a:endParaRPr lang="ko-KR" altLang="ko-KR" sz="1200" dirty="0">
              <a:latin typeface="+mn-ea"/>
            </a:endParaRPr>
          </a:p>
        </p:txBody>
      </p:sp>
      <p:pic>
        <p:nvPicPr>
          <p:cNvPr id="7" name="Picture 2" descr="ìë¦­ ë§ì´ì´ê° ë¦¬ì¡í°ë¸ íë¡ê·¸ëë°ì ìê°íë©° ê°ì°ìì ì¬ì©íë ë°í ìë£ë¡ ì¸ë¶ìì ìì¼ë¡ ìê·¹ì´ ë¤ì´ì¤ë ë¦¬ì¡í°ë¸ íë¡ê·¸ëë°ì ë³¸ì§ì ì ë³´ì¬ì¤ë¤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r="8892"/>
          <a:stretch/>
        </p:blipFill>
        <p:spPr bwMode="auto">
          <a:xfrm>
            <a:off x="2691441" y="3476328"/>
            <a:ext cx="3743865" cy="283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5. </a:t>
            </a:r>
            <a:r>
              <a:rPr lang="en-US" altLang="ko-KR" sz="2000" dirty="0"/>
              <a:t>Filtering Observables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Observable</a:t>
            </a:r>
            <a:r>
              <a:rPr lang="ko-KR" altLang="en-US" sz="1200" dirty="0" smtClean="0">
                <a:latin typeface="+mn-ea"/>
              </a:rPr>
              <a:t>에서 원하는 데이터만 걸러내는 연산자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대부분 함수 이름만 봐도 기능을 유추할 수 있는 직관적인 함수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40"/>
          <a:stretch/>
        </p:blipFill>
        <p:spPr bwMode="auto">
          <a:xfrm>
            <a:off x="5148064" y="1843286"/>
            <a:ext cx="1933575" cy="116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3286"/>
            <a:ext cx="33432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5. </a:t>
            </a:r>
            <a:r>
              <a:rPr lang="en-US" altLang="ko-KR" sz="2000" dirty="0"/>
              <a:t>Filtering Observables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76338" y="1340768"/>
            <a:ext cx="5791324" cy="4438650"/>
            <a:chOff x="611560" y="1340768"/>
            <a:chExt cx="5791324" cy="443865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67"/>
            <a:stretch/>
          </p:blipFill>
          <p:spPr bwMode="auto">
            <a:xfrm>
              <a:off x="4283968" y="1340768"/>
              <a:ext cx="2118916" cy="2825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40768"/>
              <a:ext cx="3381375" cy="443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03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2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Observable </a:t>
            </a:r>
            <a:r>
              <a:rPr lang="ko-KR" altLang="en-US" sz="2000" dirty="0" smtClean="0">
                <a:latin typeface="+mj-ea"/>
                <a:cs typeface="산돌고딕 L" panose="02030504000101010101" pitchFamily="18" charset="-127"/>
              </a:rPr>
              <a:t>클래스와 파생클래스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2.1 Observable </a:t>
            </a:r>
            <a:r>
              <a:rPr lang="ko-KR" altLang="en-US" sz="1200" dirty="0" smtClean="0">
                <a:latin typeface="+mn-ea"/>
              </a:rPr>
              <a:t>클래스</a:t>
            </a:r>
            <a:endParaRPr lang="ko-KR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데이터의 변화가 발생하는 데이터 </a:t>
            </a:r>
            <a:r>
              <a:rPr lang="ko-KR" altLang="ko-KR" sz="1200" dirty="0" smtClean="0">
                <a:latin typeface="+mn-ea"/>
              </a:rPr>
              <a:t>소스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Subscribe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ko-KR" sz="1200" dirty="0">
                <a:latin typeface="+mn-ea"/>
              </a:rPr>
              <a:t>함수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- Observable</a:t>
            </a:r>
            <a:r>
              <a:rPr lang="ko-KR" altLang="ko-KR" sz="1200" dirty="0">
                <a:latin typeface="+mn-ea"/>
              </a:rPr>
              <a:t>을 구독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- Observable</a:t>
            </a:r>
            <a:r>
              <a:rPr lang="ko-KR" altLang="ko-KR" sz="1200" dirty="0">
                <a:latin typeface="+mn-ea"/>
              </a:rPr>
              <a:t>은</a:t>
            </a:r>
            <a:r>
              <a:rPr lang="en-US" altLang="ko-KR" sz="1200" dirty="0">
                <a:latin typeface="+mn-ea"/>
              </a:rPr>
              <a:t> subscribe() </a:t>
            </a:r>
            <a:r>
              <a:rPr lang="ko-KR" altLang="ko-KR" sz="1200" dirty="0">
                <a:latin typeface="+mn-ea"/>
              </a:rPr>
              <a:t>함수를 호출해야 비로소 변화한 데이터를 구독자에게 </a:t>
            </a:r>
            <a:r>
              <a:rPr lang="ko-KR" altLang="ko-KR" sz="1200" dirty="0" smtClean="0">
                <a:latin typeface="+mn-ea"/>
              </a:rPr>
              <a:t>발행</a:t>
            </a:r>
            <a:endParaRPr lang="en-US" altLang="ko-KR" sz="1200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endParaRPr lang="ko-KR" altLang="ko-KR" sz="12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2.2 Single </a:t>
            </a:r>
            <a:r>
              <a:rPr lang="ko-KR" altLang="ko-KR" sz="1200" dirty="0">
                <a:latin typeface="+mn-ea"/>
              </a:rPr>
              <a:t>클래스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무한하게 데이터를 발행할 수 있는</a:t>
            </a:r>
            <a:r>
              <a:rPr lang="en-US" altLang="ko-KR" sz="1200" dirty="0">
                <a:latin typeface="+mn-ea"/>
              </a:rPr>
              <a:t> Observable</a:t>
            </a:r>
            <a:r>
              <a:rPr lang="ko-KR" altLang="ko-KR" sz="1200" dirty="0">
                <a:latin typeface="+mn-ea"/>
              </a:rPr>
              <a:t>과 달리 오직</a:t>
            </a:r>
            <a:r>
              <a:rPr lang="en-US" altLang="ko-KR" sz="1200" dirty="0">
                <a:latin typeface="+mn-ea"/>
              </a:rPr>
              <a:t> 1</a:t>
            </a:r>
            <a:r>
              <a:rPr lang="ko-KR" altLang="ko-KR" sz="1200" dirty="0">
                <a:latin typeface="+mn-ea"/>
              </a:rPr>
              <a:t>개의 데이터만 발행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결과가 유일한 서버</a:t>
            </a:r>
            <a:r>
              <a:rPr lang="en-US" altLang="ko-KR" sz="1200" dirty="0">
                <a:latin typeface="+mn-ea"/>
              </a:rPr>
              <a:t> API</a:t>
            </a:r>
            <a:r>
              <a:rPr lang="ko-KR" altLang="ko-KR" sz="1200" dirty="0">
                <a:latin typeface="+mn-ea"/>
              </a:rPr>
              <a:t>를 호출할 때 </a:t>
            </a:r>
            <a:r>
              <a:rPr lang="ko-KR" altLang="ko-KR" sz="1200" dirty="0" smtClean="0">
                <a:latin typeface="+mn-ea"/>
              </a:rPr>
              <a:t>유용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ko-KR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ko-KR" sz="12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363002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57" y="3660958"/>
            <a:ext cx="2669216" cy="8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3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2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Observable </a:t>
            </a:r>
            <a:r>
              <a:rPr lang="ko-KR" altLang="en-US" sz="2000" dirty="0" smtClean="0">
                <a:latin typeface="+mj-ea"/>
                <a:cs typeface="산돌고딕 L" panose="02030504000101010101" pitchFamily="18" charset="-127"/>
              </a:rPr>
              <a:t>클래스와 파생클래스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2.3 Maybe </a:t>
            </a:r>
            <a:r>
              <a:rPr lang="ko-KR" altLang="ko-KR" sz="1200" dirty="0">
                <a:latin typeface="+mn-ea"/>
              </a:rPr>
              <a:t>클래스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데이터가 발행될 수도 있고 발행되지 않고 완료되는 경우에 사용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Reduce() </a:t>
            </a:r>
            <a:r>
              <a:rPr lang="ko-KR" altLang="ko-KR" sz="1200" dirty="0">
                <a:latin typeface="+mn-ea"/>
              </a:rPr>
              <a:t>함수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firstElement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ko-KR" sz="1200" dirty="0">
                <a:latin typeface="+mn-ea"/>
              </a:rPr>
              <a:t>함수 등에서 </a:t>
            </a:r>
            <a:r>
              <a:rPr lang="ko-KR" altLang="ko-KR" sz="1200" dirty="0" smtClean="0">
                <a:latin typeface="+mn-ea"/>
              </a:rPr>
              <a:t>사용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2.4 </a:t>
            </a:r>
            <a:r>
              <a:rPr lang="en-US" altLang="ko-KR" sz="1200" dirty="0" err="1" smtClean="0">
                <a:latin typeface="+mn-ea"/>
              </a:rPr>
              <a:t>Flowable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ko-KR" sz="1200" dirty="0">
                <a:latin typeface="+mn-ea"/>
              </a:rPr>
              <a:t>클래스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데이터가 발행되는 속도가 구독자가 처리하는 속도보다 현저하게 빠른 경우 발생하는 배압 이슈에 대응하는 기능을 제공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ko-KR" altLang="ko-KR" sz="12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36"/>
          <a:stretch/>
        </p:blipFill>
        <p:spPr bwMode="auto">
          <a:xfrm>
            <a:off x="1368549" y="1916832"/>
            <a:ext cx="341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28429"/>
            <a:ext cx="2876470" cy="103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49" y="3428429"/>
            <a:ext cx="34194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921508"/>
            <a:ext cx="2876469" cy="93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4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3.1 just()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가장 단순한 </a:t>
            </a:r>
            <a:r>
              <a:rPr lang="en-US" altLang="ko-KR" sz="1200" dirty="0" smtClean="0">
                <a:latin typeface="+mn-ea"/>
              </a:rPr>
              <a:t>Observable </a:t>
            </a:r>
            <a:r>
              <a:rPr lang="ko-KR" altLang="en-US" sz="1200" dirty="0" smtClean="0">
                <a:latin typeface="+mn-ea"/>
              </a:rPr>
              <a:t>선언 방식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인자로 넣은 데이터를 차례로 발행하며 최대 </a:t>
            </a:r>
            <a:r>
              <a:rPr lang="en-US" altLang="ko-KR" sz="1200" dirty="0" smtClean="0">
                <a:latin typeface="+mn-ea"/>
              </a:rPr>
              <a:t>10</a:t>
            </a:r>
            <a:r>
              <a:rPr lang="ko-KR" altLang="en-US" sz="1200" dirty="0" smtClean="0">
                <a:latin typeface="+mn-ea"/>
              </a:rPr>
              <a:t>개까지 가능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844824"/>
            <a:ext cx="4680520" cy="227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473085" y="4365104"/>
            <a:ext cx="6197830" cy="1656184"/>
            <a:chOff x="713039" y="4365104"/>
            <a:chExt cx="6197830" cy="165618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39" y="4365104"/>
              <a:ext cx="4445913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014" y="4365104"/>
              <a:ext cx="1484855" cy="1656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6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3.2 create()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Just</a:t>
            </a:r>
            <a:r>
              <a:rPr lang="ko-KR" altLang="en-US" sz="1200" dirty="0" smtClean="0">
                <a:latin typeface="+mn-ea"/>
              </a:rPr>
              <a:t>와 달리 </a:t>
            </a:r>
            <a:r>
              <a:rPr lang="en-US" altLang="ko-KR" sz="1200" dirty="0" err="1" smtClean="0">
                <a:latin typeface="+mn-ea"/>
              </a:rPr>
              <a:t>onNext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 smtClean="0">
                <a:latin typeface="+mn-ea"/>
              </a:rPr>
              <a:t>onComplete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 smtClean="0">
                <a:latin typeface="+mn-ea"/>
              </a:rPr>
              <a:t>onError</a:t>
            </a:r>
            <a:r>
              <a:rPr lang="ko-KR" altLang="en-US" sz="1200" dirty="0" smtClean="0">
                <a:latin typeface="+mn-ea"/>
              </a:rPr>
              <a:t>를 개발자가 직접 호출하는 방식</a:t>
            </a:r>
            <a:endParaRPr lang="en-US" altLang="ko-KR" sz="1200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56792"/>
            <a:ext cx="50482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712716" y="3401804"/>
            <a:ext cx="5718569" cy="2768290"/>
            <a:chOff x="723121" y="3401804"/>
            <a:chExt cx="5718569" cy="276829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817" y="3429000"/>
              <a:ext cx="1697873" cy="172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21" y="3401804"/>
              <a:ext cx="3920887" cy="276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0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3.3 </a:t>
            </a:r>
            <a:r>
              <a:rPr lang="en-US" altLang="ko-KR" sz="1200" dirty="0" err="1" smtClean="0">
                <a:latin typeface="+mn-ea"/>
              </a:rPr>
              <a:t>fromXXX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단일 데이터가 아닌 경우에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사용하는 방식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 smtClean="0">
                <a:latin typeface="+mn-ea"/>
              </a:rPr>
              <a:t>fromArray</a:t>
            </a:r>
            <a:r>
              <a:rPr lang="en-US" altLang="ko-KR" sz="1200" dirty="0" smtClean="0">
                <a:latin typeface="+mn-ea"/>
              </a:rPr>
              <a:t>(), </a:t>
            </a:r>
            <a:r>
              <a:rPr lang="en-US" altLang="ko-KR" sz="1200" dirty="0" err="1" smtClean="0">
                <a:latin typeface="+mn-ea"/>
              </a:rPr>
              <a:t>fromIterable</a:t>
            </a:r>
            <a:r>
              <a:rPr lang="en-US" altLang="ko-KR" sz="1200" dirty="0" smtClean="0">
                <a:latin typeface="+mn-ea"/>
              </a:rPr>
              <a:t>(), </a:t>
            </a:r>
            <a:r>
              <a:rPr lang="en-US" altLang="ko-KR" sz="1200" dirty="0" err="1" smtClean="0">
                <a:latin typeface="+mn-ea"/>
              </a:rPr>
              <a:t>fromCallable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등의 형태가 존재</a:t>
            </a:r>
            <a:endParaRPr lang="en-US" altLang="ko-KR" sz="1200" dirty="0" smtClean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34064" y="2132856"/>
            <a:ext cx="6675873" cy="4055338"/>
            <a:chOff x="899591" y="2508942"/>
            <a:chExt cx="6675873" cy="405533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1" y="2508942"/>
              <a:ext cx="3374584" cy="1352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780409"/>
              <a:ext cx="2908732" cy="1783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7" y="2508942"/>
              <a:ext cx="2931457" cy="201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3.4 interval()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일정 간격으로 데이터 흐름을 생성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주어진 시간 간격으로 </a:t>
            </a:r>
            <a:r>
              <a:rPr lang="en-US" altLang="ko-KR" sz="1200" dirty="0" smtClean="0">
                <a:latin typeface="+mn-ea"/>
              </a:rPr>
              <a:t>0</a:t>
            </a:r>
            <a:r>
              <a:rPr lang="ko-KR" altLang="en-US" sz="1200" dirty="0" smtClean="0">
                <a:latin typeface="+mn-ea"/>
              </a:rPr>
              <a:t>부터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씩 증가하는 </a:t>
            </a:r>
            <a:r>
              <a:rPr lang="en-US" altLang="ko-KR" sz="1200" dirty="0" smtClean="0">
                <a:latin typeface="+mn-ea"/>
              </a:rPr>
              <a:t>Long</a:t>
            </a:r>
            <a:r>
              <a:rPr lang="ko-KR" altLang="en-US" sz="1200" dirty="0" smtClean="0">
                <a:latin typeface="+mn-ea"/>
              </a:rPr>
              <a:t>객체를 발행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기본적으로 영원히 지속 실행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2290" name="Picture 2" descr="rx interval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4464496" cy="13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7" y="3645024"/>
            <a:ext cx="6524347" cy="23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3.5 timer()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Interval() </a:t>
            </a:r>
            <a:r>
              <a:rPr lang="ko-KR" altLang="en-US" sz="1200" dirty="0" smtClean="0">
                <a:latin typeface="+mn-ea"/>
              </a:rPr>
              <a:t>함수와 유사하지만 한 번만 실행하는 함수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보통 일정 시간이 지난 후 어떤 동작을 실행할 때 활용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4338" name="Picture 2" descr="rx timer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61" y="1844824"/>
            <a:ext cx="5909078" cy="19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57861"/>
            <a:ext cx="4204400" cy="17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57860"/>
            <a:ext cx="2113212" cy="63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8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527</Words>
  <Application>Microsoft Office PowerPoint</Application>
  <PresentationFormat>화면 슬라이드 쇼(4:3)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hyunjeong</dc:creator>
  <cp:lastModifiedBy>seoyoon</cp:lastModifiedBy>
  <cp:revision>149</cp:revision>
  <dcterms:created xsi:type="dcterms:W3CDTF">2018-11-26T02:23:52Z</dcterms:created>
  <dcterms:modified xsi:type="dcterms:W3CDTF">2019-04-17T01:40:05Z</dcterms:modified>
</cp:coreProperties>
</file>