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65" r:id="rId3"/>
    <p:sldId id="269" r:id="rId4"/>
    <p:sldId id="301" r:id="rId5"/>
    <p:sldId id="266" r:id="rId6"/>
    <p:sldId id="291" r:id="rId7"/>
    <p:sldId id="319" r:id="rId8"/>
    <p:sldId id="351" r:id="rId9"/>
    <p:sldId id="303" r:id="rId10"/>
    <p:sldId id="306" r:id="rId11"/>
    <p:sldId id="348" r:id="rId12"/>
    <p:sldId id="345" r:id="rId13"/>
    <p:sldId id="312" r:id="rId14"/>
    <p:sldId id="357" r:id="rId15"/>
    <p:sldId id="358" r:id="rId16"/>
    <p:sldId id="359" r:id="rId17"/>
    <p:sldId id="316" r:id="rId18"/>
    <p:sldId id="362" r:id="rId19"/>
    <p:sldId id="367" r:id="rId20"/>
    <p:sldId id="368" r:id="rId21"/>
    <p:sldId id="366" r:id="rId22"/>
    <p:sldId id="347" r:id="rId23"/>
    <p:sldId id="361" r:id="rId24"/>
    <p:sldId id="302" r:id="rId25"/>
    <p:sldId id="318" r:id="rId26"/>
    <p:sldId id="369" r:id="rId27"/>
    <p:sldId id="305" r:id="rId28"/>
    <p:sldId id="343" r:id="rId29"/>
    <p:sldId id="307" r:id="rId30"/>
    <p:sldId id="360" r:id="rId31"/>
    <p:sldId id="344" r:id="rId32"/>
    <p:sldId id="34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3B1"/>
    <a:srgbClr val="D0CECE"/>
    <a:srgbClr val="ECECEC"/>
    <a:srgbClr val="44546A"/>
    <a:srgbClr val="ABC2DA"/>
    <a:srgbClr val="3F668F"/>
    <a:srgbClr val="F8FAF9"/>
    <a:srgbClr val="EAEAEA"/>
    <a:srgbClr val="E2E2E2"/>
    <a:srgbClr val="EBF1F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0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jpe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jpe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jpe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097038-6244-3556-BF23-8B99F4F646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74087" y="6546574"/>
            <a:ext cx="2464904" cy="26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다채로움, 원, 그래픽, 블러이(가) 표시된 사진&#10;&#10;자동 생성된 설명">
            <a:extLst>
              <a:ext uri="{FF2B5EF4-FFF2-40B4-BE49-F238E27FC236}">
                <a16:creationId xmlns:a16="http://schemas.microsoft.com/office/drawing/2014/main" id="{EC5A3D97-3FDC-B8FF-C7F6-D203D992EF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1" y="1104957"/>
            <a:ext cx="10078146" cy="4855779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6C131FD0-2270-98E0-D6E9-43DA10D3C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3" y="484671"/>
            <a:ext cx="11467033" cy="55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"/>
    </mc:Choice>
    <mc:Fallback xmlns="">
      <p:transition spd="slow" advTm="12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3">
            <a:extLst>
              <a:ext uri="{FF2B5EF4-FFF2-40B4-BE49-F238E27FC236}">
                <a16:creationId xmlns:a16="http://schemas.microsoft.com/office/drawing/2014/main" id="{34721E0D-D88F-D33A-C739-A8F83FB5A711}"/>
              </a:ext>
            </a:extLst>
          </p:cNvPr>
          <p:cNvSpPr/>
          <p:nvPr/>
        </p:nvSpPr>
        <p:spPr>
          <a:xfrm>
            <a:off x="0" y="3949966"/>
            <a:ext cx="5272770" cy="139986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62EF-8946-A9FE-E64F-4C4EFB934F6C}"/>
              </a:ext>
            </a:extLst>
          </p:cNvPr>
          <p:cNvSpPr txBox="1"/>
          <p:nvPr/>
        </p:nvSpPr>
        <p:spPr>
          <a:xfrm>
            <a:off x="938363" y="2074678"/>
            <a:ext cx="118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Part 2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F2ED-3FD4-B4E5-4BAB-D9264237EE4D}"/>
              </a:ext>
            </a:extLst>
          </p:cNvPr>
          <p:cNvSpPr txBox="1"/>
          <p:nvPr/>
        </p:nvSpPr>
        <p:spPr>
          <a:xfrm>
            <a:off x="938363" y="2693996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3200" b="1" spc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200" b="1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50238-EA40-BCE4-C2D5-6C0D4F5F3807}"/>
              </a:ext>
            </a:extLst>
          </p:cNvPr>
          <p:cNvSpPr txBox="1"/>
          <p:nvPr/>
        </p:nvSpPr>
        <p:spPr>
          <a:xfrm>
            <a:off x="976305" y="32704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42424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collect</a:t>
            </a:r>
            <a:r>
              <a:rPr lang="en-US" altLang="ko-KR" dirty="0">
                <a:solidFill>
                  <a:srgbClr val="4242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ion</a:t>
            </a:r>
            <a:r>
              <a:rPr lang="en-US" altLang="ko-KR" sz="1800" b="0" i="0" dirty="0">
                <a:solidFill>
                  <a:srgbClr val="42424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&amp; Preprocessing</a:t>
            </a: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5E305D1F-19AB-9FE6-2D43-22114FBEC845}"/>
              </a:ext>
            </a:extLst>
          </p:cNvPr>
          <p:cNvSpPr/>
          <p:nvPr/>
        </p:nvSpPr>
        <p:spPr>
          <a:xfrm>
            <a:off x="7074283" y="3960660"/>
            <a:ext cx="2753963" cy="139986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A8B00F06-16D8-D10A-4E31-F7F5EB8ED7D7}"/>
              </a:ext>
            </a:extLst>
          </p:cNvPr>
          <p:cNvSpPr/>
          <p:nvPr/>
        </p:nvSpPr>
        <p:spPr>
          <a:xfrm>
            <a:off x="4822374" y="3955313"/>
            <a:ext cx="2753963" cy="139986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"/>
    </mc:Choice>
    <mc:Fallback xmlns="">
      <p:transition spd="slow" advTm="13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3">
            <a:extLst>
              <a:ext uri="{FF2B5EF4-FFF2-40B4-BE49-F238E27FC236}">
                <a16:creationId xmlns:a16="http://schemas.microsoft.com/office/drawing/2014/main" id="{185AD54F-448E-4693-6BA1-BD4BB03F6196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8AD1A-3B37-92FF-674E-C8EDFEED8A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94574" y="6606209"/>
            <a:ext cx="2537791" cy="18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71A75-EE1C-86B3-B7FF-B45CB6CC8A05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2AF6D-83FF-C7F7-EE03-BF4ADC2B53C5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D301E-B700-D477-FEFE-0147E80F546A}"/>
              </a:ext>
            </a:extLst>
          </p:cNvPr>
          <p:cNvSpPr txBox="1"/>
          <p:nvPr/>
        </p:nvSpPr>
        <p:spPr>
          <a:xfrm>
            <a:off x="1540732" y="419992"/>
            <a:ext cx="511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데이터 수집</a:t>
            </a: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EB2720AA-612A-54E5-AD98-459F0D2E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62156"/>
              </p:ext>
            </p:extLst>
          </p:nvPr>
        </p:nvGraphicFramePr>
        <p:xfrm>
          <a:off x="983711" y="2167098"/>
          <a:ext cx="10358254" cy="440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4">
                  <a:extLst>
                    <a:ext uri="{9D8B030D-6E8A-4147-A177-3AD203B41FA5}">
                      <a16:colId xmlns:a16="http://schemas.microsoft.com/office/drawing/2014/main" val="29594014"/>
                    </a:ext>
                  </a:extLst>
                </a:gridCol>
                <a:gridCol w="1661877">
                  <a:extLst>
                    <a:ext uri="{9D8B030D-6E8A-4147-A177-3AD203B41FA5}">
                      <a16:colId xmlns:a16="http://schemas.microsoft.com/office/drawing/2014/main" val="3337239140"/>
                    </a:ext>
                  </a:extLst>
                </a:gridCol>
                <a:gridCol w="1968662">
                  <a:extLst>
                    <a:ext uri="{9D8B030D-6E8A-4147-A177-3AD203B41FA5}">
                      <a16:colId xmlns:a16="http://schemas.microsoft.com/office/drawing/2014/main" val="4058596955"/>
                    </a:ext>
                  </a:extLst>
                </a:gridCol>
                <a:gridCol w="5359821">
                  <a:extLst>
                    <a:ext uri="{9D8B030D-6E8A-4147-A177-3AD203B41FA5}">
                      <a16:colId xmlns:a16="http://schemas.microsoft.com/office/drawing/2014/main" val="1654641711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출처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 방법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특성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48184"/>
                  </a:ext>
                </a:extLst>
              </a:tr>
              <a:tr h="10131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대신증권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eBest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증권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대신증권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CYBOS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eBest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XING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3550" lvl="1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신세계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신세계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푸드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이마트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신세계건설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신세계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I&amp;C , </a:t>
                      </a:r>
                    </a:p>
                    <a:p>
                      <a:pPr marL="177800" lvl="1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 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현대건설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CJ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제일제당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61167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코스피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대신증권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대신증권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CYBOS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6459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신한은행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Selenium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3550" lvl="1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달러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USD/KRW ),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위안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CNY/KRW )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41072"/>
                  </a:ext>
                </a:extLst>
              </a:tr>
              <a:tr h="1060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 뉴스</a:t>
                      </a:r>
                      <a:endPara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네이버 증권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’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뉴스 검색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BeautifulSoup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3550" lvl="1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종목 키워드 검색 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7800" lvl="1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(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종목 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종목 관련 키워드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트렌드 키워드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8734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C017B7C-12C1-54D1-8203-DF223F4D9EC8}"/>
              </a:ext>
            </a:extLst>
          </p:cNvPr>
          <p:cNvSpPr/>
          <p:nvPr/>
        </p:nvSpPr>
        <p:spPr>
          <a:xfrm>
            <a:off x="9594574" y="6606209"/>
            <a:ext cx="2537791" cy="18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AD258-4D28-5B5B-F7A9-2D0ECBE51A34}"/>
              </a:ext>
            </a:extLst>
          </p:cNvPr>
          <p:cNvSpPr txBox="1"/>
          <p:nvPr/>
        </p:nvSpPr>
        <p:spPr>
          <a:xfrm>
            <a:off x="745176" y="1074830"/>
            <a:ext cx="9558233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 algn="l" latinLnBrk="1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수집 기간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7800" lvl="1" algn="l" latinLnBrk="1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수집  단위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ko-KR" altLang="en-US" sz="1600" b="1" dirty="0" err="1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틱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Tick ) , 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minute )</a:t>
            </a:r>
            <a:endParaRPr lang="ko-KR" altLang="en-US" sz="1600" b="1" dirty="0">
              <a:solidFill>
                <a:srgbClr val="EF03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4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78">
        <p:fade/>
      </p:transition>
    </mc:Choice>
    <mc:Fallback xmlns="">
      <p:transition spd="med" advTm="297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각형 3">
            <a:extLst>
              <a:ext uri="{FF2B5EF4-FFF2-40B4-BE49-F238E27FC236}">
                <a16:creationId xmlns:a16="http://schemas.microsoft.com/office/drawing/2014/main" id="{4DCA045C-ED3C-4163-85B5-09CD35DBF60B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46B34-37B1-87B4-A771-78C8A5B2ECF5}"/>
              </a:ext>
            </a:extLst>
          </p:cNvPr>
          <p:cNvSpPr txBox="1"/>
          <p:nvPr/>
        </p:nvSpPr>
        <p:spPr>
          <a:xfrm>
            <a:off x="1540732" y="419992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데이터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FBD6B32D-C693-2A4B-3ACE-6B06BBFF6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79537"/>
              </p:ext>
            </p:extLst>
          </p:nvPr>
        </p:nvGraphicFramePr>
        <p:xfrm>
          <a:off x="513266" y="2309515"/>
          <a:ext cx="10227625" cy="4396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2">
                  <a:extLst>
                    <a:ext uri="{9D8B030D-6E8A-4147-A177-3AD203B41FA5}">
                      <a16:colId xmlns:a16="http://schemas.microsoft.com/office/drawing/2014/main" val="3877020930"/>
                    </a:ext>
                  </a:extLst>
                </a:gridCol>
                <a:gridCol w="2429142">
                  <a:extLst>
                    <a:ext uri="{9D8B030D-6E8A-4147-A177-3AD203B41FA5}">
                      <a16:colId xmlns:a16="http://schemas.microsoft.com/office/drawing/2014/main" val="2921432792"/>
                    </a:ext>
                  </a:extLst>
                </a:gridCol>
                <a:gridCol w="6485631">
                  <a:extLst>
                    <a:ext uri="{9D8B030D-6E8A-4147-A177-3AD203B41FA5}">
                      <a16:colId xmlns:a16="http://schemas.microsoft.com/office/drawing/2014/main" val="9503421"/>
                    </a:ext>
                  </a:extLst>
                </a:gridCol>
              </a:tblGrid>
              <a:tr h="5044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8605"/>
                  </a:ext>
                </a:extLst>
              </a:tr>
              <a:tr h="9772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2021.06.28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2022.07.09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 일별 제공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모두 병합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Tick data ( </a:t>
                      </a:r>
                      <a:r>
                        <a:rPr lang="ko-KR" altLang="en-US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주문 발생 건 데이터 </a:t>
                      </a:r>
                      <a:r>
                        <a:rPr lang="en-US" altLang="ko-KR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  -&gt;  </a:t>
                      </a:r>
                      <a:r>
                        <a:rPr lang="ko-KR" altLang="en-US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분봉 </a:t>
                      </a:r>
                      <a:r>
                        <a:rPr lang="en-US" altLang="ko-KR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minute )</a:t>
                      </a:r>
                      <a:r>
                        <a:rPr lang="ko-KR" altLang="en-US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데이터로 변환</a:t>
                      </a:r>
                      <a:endParaRPr lang="en-US" altLang="ko-KR" sz="1400" b="1" dirty="0">
                        <a:solidFill>
                          <a:srgbClr val="EF03B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신세계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I&amp;C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매매거래 중지일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( 22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6,7,8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전일 종가 데이터로 채움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694547"/>
                  </a:ext>
                </a:extLst>
              </a:tr>
              <a:tr h="6157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2021.07.10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2023.07.14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 일별 제공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모두 병합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273099"/>
                  </a:ext>
                </a:extLst>
              </a:tr>
              <a:tr h="8724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코스피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 일별 제공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모두 병합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개장시간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시간 지연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( 10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 개장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일자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수능일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매년 첫 시장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 TimeLine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맞춤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610358"/>
                  </a:ext>
                </a:extLst>
              </a:tr>
              <a:tr h="123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달러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환율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 일별 제공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모두 병합</a:t>
                      </a: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Tick data ( </a:t>
                      </a:r>
                      <a:r>
                        <a:rPr lang="ko-KR" altLang="en-US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주문 발생 건 데이터 </a:t>
                      </a:r>
                      <a:r>
                        <a:rPr lang="en-US" altLang="ko-KR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  -&gt;  </a:t>
                      </a:r>
                      <a:r>
                        <a:rPr lang="ko-KR" altLang="en-US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분봉 </a:t>
                      </a:r>
                      <a:r>
                        <a:rPr lang="en-US" altLang="ko-KR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minute )</a:t>
                      </a:r>
                      <a:r>
                        <a:rPr lang="ko-KR" altLang="en-US" sz="1400" b="1" dirty="0">
                          <a:solidFill>
                            <a:srgbClr val="EF03B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데이터로 변환</a:t>
                      </a:r>
                      <a:endParaRPr lang="en-US" altLang="ko-KR" sz="1400" b="1" dirty="0">
                        <a:solidFill>
                          <a:srgbClr val="EF03B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폐장일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( 21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년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31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 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Drop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928624"/>
                  </a:ext>
                </a:extLst>
              </a:tr>
            </a:tbl>
          </a:graphicData>
        </a:graphic>
      </p:graphicFrame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59460E1-C6E7-F77C-0499-1F4D92D19979}"/>
              </a:ext>
            </a:extLst>
          </p:cNvPr>
          <p:cNvSpPr/>
          <p:nvPr/>
        </p:nvSpPr>
        <p:spPr>
          <a:xfrm>
            <a:off x="10882123" y="2982135"/>
            <a:ext cx="279918" cy="1296956"/>
          </a:xfrm>
          <a:prstGeom prst="rightBrace">
            <a:avLst>
              <a:gd name="adj1" fmla="val 8333"/>
              <a:gd name="adj2" fmla="val 75714"/>
            </a:avLst>
          </a:prstGeom>
          <a:ln w="19050">
            <a:solidFill>
              <a:srgbClr val="3F6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44546A"/>
                </a:solidFill>
              </a:ln>
              <a:solidFill>
                <a:srgbClr val="3F668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9A2E3-7D2C-15AD-03D2-72323AC31C39}"/>
              </a:ext>
            </a:extLst>
          </p:cNvPr>
          <p:cNvSpPr txBox="1"/>
          <p:nvPr/>
        </p:nvSpPr>
        <p:spPr>
          <a:xfrm>
            <a:off x="11162041" y="3752783"/>
            <a:ext cx="103258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Concat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20118-818E-818B-773D-813D8AC89F8A}"/>
              </a:ext>
            </a:extLst>
          </p:cNvPr>
          <p:cNvSpPr txBox="1"/>
          <p:nvPr/>
        </p:nvSpPr>
        <p:spPr>
          <a:xfrm>
            <a:off x="533144" y="1008497"/>
            <a:ext cx="955823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285750" algn="l" latinLnBrk="1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Datetime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형식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‘%Y-%m-%d %H:%M:%S’</a:t>
            </a:r>
          </a:p>
          <a:p>
            <a:pPr marL="463550" lvl="1" indent="-285750" algn="l" latinLnBrk="1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TimeLine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09:01 ~ 15:20</a:t>
            </a:r>
          </a:p>
          <a:p>
            <a:pPr marL="463550" lvl="1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종가 데이터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 씩 위로 당기기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과거 분봉 종가는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분씩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밀려서 제공됨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0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3">
            <a:extLst>
              <a:ext uri="{FF2B5EF4-FFF2-40B4-BE49-F238E27FC236}">
                <a16:creationId xmlns:a16="http://schemas.microsoft.com/office/drawing/2014/main" id="{C87A308F-8F02-9C81-1B2D-738430DA01CA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46B34-37B1-87B4-A771-78C8A5B2ECF5}"/>
              </a:ext>
            </a:extLst>
          </p:cNvPr>
          <p:cNvSpPr txBox="1"/>
          <p:nvPr/>
        </p:nvSpPr>
        <p:spPr>
          <a:xfrm>
            <a:off x="1540732" y="419992"/>
            <a:ext cx="556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데이터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DE1D20C9-364F-E714-799E-0B382473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59862"/>
              </p:ext>
            </p:extLst>
          </p:nvPr>
        </p:nvGraphicFramePr>
        <p:xfrm>
          <a:off x="589339" y="1745494"/>
          <a:ext cx="10710032" cy="5069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685">
                  <a:extLst>
                    <a:ext uri="{9D8B030D-6E8A-4147-A177-3AD203B41FA5}">
                      <a16:colId xmlns:a16="http://schemas.microsoft.com/office/drawing/2014/main" val="3877020930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9503421"/>
                    </a:ext>
                  </a:extLst>
                </a:gridCol>
                <a:gridCol w="4152122">
                  <a:extLst>
                    <a:ext uri="{9D8B030D-6E8A-4147-A177-3AD203B41FA5}">
                      <a16:colId xmlns:a16="http://schemas.microsoft.com/office/drawing/2014/main" val="559473724"/>
                    </a:ext>
                  </a:extLst>
                </a:gridCol>
              </a:tblGrid>
              <a:tr h="490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추가 지표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지표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8605"/>
                  </a:ext>
                </a:extLst>
              </a:tr>
              <a:tr h="43200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Ratio_close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                 ( close – last close ) / last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종가 대비 현재 종가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61035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Ratio_high_close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         ( high – last close ) / last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종가 대비 현재 고가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89602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Ratio_low_close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             ( low – last close ) / last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종가 대비 현재 저가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40772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Ratio_open_close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       ( open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last close ) / last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종가 대비 현재 시가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03633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Ratio_volume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    ( volume – last volume ) / last volume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거래량 대비 현재 거래량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871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Ratio_MA20_close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분 동안의 가격을 산술평균한 값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503019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Ratio_MA20_volume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분 동안의 거래량을 산술평균한 값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3038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Sign(label)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직전가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대비 현재가 상승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(1) /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하락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(-1) /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보합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(0)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964648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코스피 </a:t>
                      </a:r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Change                          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close – last close ) / last close</a:t>
                      </a: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대비 현재가</a:t>
                      </a: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92862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Ratio_MA20_close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직전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분 동안의 가격을 산술평균한 값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7310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C27C05-9571-150B-74CC-2A7A556AFF88}"/>
              </a:ext>
            </a:extLst>
          </p:cNvPr>
          <p:cNvSpPr txBox="1"/>
          <p:nvPr/>
        </p:nvSpPr>
        <p:spPr>
          <a:xfrm>
            <a:off x="589339" y="1095603"/>
            <a:ext cx="955823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지표 컬럼 추가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컬럼의 단위를 맞추고자 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비율로 변환</a:t>
            </a:r>
            <a:endParaRPr lang="en-US" altLang="ko-KR" sz="1600" b="1" dirty="0">
              <a:solidFill>
                <a:srgbClr val="EF03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7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3">
            <a:extLst>
              <a:ext uri="{FF2B5EF4-FFF2-40B4-BE49-F238E27FC236}">
                <a16:creationId xmlns:a16="http://schemas.microsoft.com/office/drawing/2014/main" id="{552D5629-38A8-719B-8A60-32F9F1922D87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629866" y="415150"/>
            <a:ext cx="84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551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뉴스데이터셋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7BDF10ED-B1E4-D569-1FF1-6734F20354CD}"/>
              </a:ext>
            </a:extLst>
          </p:cNvPr>
          <p:cNvSpPr/>
          <p:nvPr/>
        </p:nvSpPr>
        <p:spPr>
          <a:xfrm>
            <a:off x="417936" y="1209896"/>
            <a:ext cx="11356127" cy="530097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102DE0BD-BFEE-0747-C613-75D1725795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31" y="4387513"/>
            <a:ext cx="5734011" cy="1433503"/>
          </a:xfrm>
          <a:prstGeom prst="rect">
            <a:avLst/>
          </a:prstGeom>
        </p:spPr>
      </p:pic>
      <p:pic>
        <p:nvPicPr>
          <p:cNvPr id="8" name="그림 7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93D441F5-E43C-B6DF-4FAF-8592B8FC5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99"/>
          <a:stretch/>
        </p:blipFill>
        <p:spPr>
          <a:xfrm>
            <a:off x="5619636" y="1588244"/>
            <a:ext cx="5763470" cy="2080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05652-3E67-482A-688B-6ED0EA17C6C5}"/>
              </a:ext>
            </a:extLst>
          </p:cNvPr>
          <p:cNvSpPr txBox="1"/>
          <p:nvPr/>
        </p:nvSpPr>
        <p:spPr>
          <a:xfrm>
            <a:off x="7730451" y="6013720"/>
            <a:ext cx="1668855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KR-</a:t>
            </a:r>
            <a:r>
              <a:rPr lang="en-US" altLang="ko-KR" sz="1400" kern="1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finBERT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16F13-B4E6-D2D0-BBEB-2BEA85D16707}"/>
              </a:ext>
            </a:extLst>
          </p:cNvPr>
          <p:cNvSpPr txBox="1"/>
          <p:nvPr/>
        </p:nvSpPr>
        <p:spPr>
          <a:xfrm>
            <a:off x="7126023" y="3861741"/>
            <a:ext cx="2877711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 처리 과정 토큰화의 위치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62FC1-4F1F-754F-04CD-10A573206F93}"/>
              </a:ext>
            </a:extLst>
          </p:cNvPr>
          <p:cNvSpPr txBox="1"/>
          <p:nvPr/>
        </p:nvSpPr>
        <p:spPr>
          <a:xfrm>
            <a:off x="594201" y="2090022"/>
            <a:ext cx="5423222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KR-</a:t>
            </a:r>
            <a:r>
              <a:rPr lang="en-US" altLang="ko-KR" sz="1600" b="1" dirty="0" err="1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FinBERT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활용하여 감성분석을 진행하였습니다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KR-</a:t>
            </a:r>
            <a:r>
              <a:rPr lang="en-US" altLang="ko-KR" sz="16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FinBERT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모듈 중 한국 금융 분야에 </a:t>
            </a:r>
            <a:endParaRPr lang="en-US" altLang="ko-KR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특화된 모듈로 텍스트에 대하여 토큰화 와 </a:t>
            </a:r>
            <a:r>
              <a:rPr lang="ko-KR" altLang="en-US" sz="16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불용어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제거 </a:t>
            </a:r>
            <a:endParaRPr lang="en-US" altLang="ko-KR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과정을 수행할 수 있습니다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전처리된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텍스트가 입력되면 긍정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중립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부정의 부문에서 </a:t>
            </a:r>
            <a:endParaRPr lang="en-US" altLang="ko-KR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각자 어느 정도의 비율을 내포하는지 환산해줍니다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94342-6352-4F0D-19CD-716BFDB3B407}"/>
              </a:ext>
            </a:extLst>
          </p:cNvPr>
          <p:cNvSpPr/>
          <p:nvPr/>
        </p:nvSpPr>
        <p:spPr>
          <a:xfrm>
            <a:off x="7852831" y="4521198"/>
            <a:ext cx="1049867" cy="275167"/>
          </a:xfrm>
          <a:prstGeom prst="rect">
            <a:avLst/>
          </a:prstGeom>
          <a:noFill/>
          <a:ln w="28575">
            <a:solidFill>
              <a:srgbClr val="EF0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D9466-0B57-D3C2-5281-A82063576A53}"/>
              </a:ext>
            </a:extLst>
          </p:cNvPr>
          <p:cNvSpPr txBox="1"/>
          <p:nvPr/>
        </p:nvSpPr>
        <p:spPr>
          <a:xfrm>
            <a:off x="1923690" y="1588244"/>
            <a:ext cx="205178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</a:t>
            </a: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3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2">
        <p:fade/>
      </p:transition>
    </mc:Choice>
    <mc:Fallback xmlns="">
      <p:transition spd="med" advTm="118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7804E6BD-3BAD-0A6F-54B4-A8F99AC434F5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629866" y="415150"/>
            <a:ext cx="84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뉴스데이터셋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7BDF10ED-B1E4-D569-1FF1-6734F20354CD}"/>
              </a:ext>
            </a:extLst>
          </p:cNvPr>
          <p:cNvSpPr/>
          <p:nvPr/>
        </p:nvSpPr>
        <p:spPr>
          <a:xfrm>
            <a:off x="417936" y="1209896"/>
            <a:ext cx="11356127" cy="530097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C68BA-E9AA-6C44-34F9-37AC34294272}"/>
              </a:ext>
            </a:extLst>
          </p:cNvPr>
          <p:cNvSpPr txBox="1"/>
          <p:nvPr/>
        </p:nvSpPr>
        <p:spPr>
          <a:xfrm>
            <a:off x="1618978" y="1113733"/>
            <a:ext cx="9127442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Pipeline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토큰화 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 KR-</a:t>
            </a:r>
            <a:r>
              <a:rPr lang="en-US" altLang="ko-KR" sz="1600" b="1" dirty="0" err="1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FinBERT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-&gt; </a:t>
            </a:r>
            <a:r>
              <a:rPr lang="ko-KR" altLang="en-US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결과 전송 </a:t>
            </a:r>
            <a:r>
              <a:rPr lang="en-US" altLang="ko-KR" sz="1600" b="1" dirty="0">
                <a:solidFill>
                  <a:srgbClr val="EF03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과정을 연결</a:t>
            </a:r>
            <a:endParaRPr lang="en-US" altLang="ko-K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</a:t>
            </a:r>
            <a:r>
              <a:rPr lang="ko-KR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</a:t>
            </a:r>
            <a:r>
              <a:rPr lang="en-US" altLang="ko-KR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비율 환산처리를 단계별로 동시에 수행하여</a:t>
            </a:r>
            <a:r>
              <a:rPr lang="en-US" altLang="ko-KR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값 추출 </a:t>
            </a:r>
            <a:r>
              <a:rPr lang="en-US" altLang="ko-KR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625C7-47E7-FBFF-460B-A575F2CA5934}"/>
              </a:ext>
            </a:extLst>
          </p:cNvPr>
          <p:cNvSpPr txBox="1"/>
          <p:nvPr/>
        </p:nvSpPr>
        <p:spPr>
          <a:xfrm>
            <a:off x="7945313" y="5630702"/>
            <a:ext cx="1790875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DB 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뉴스데이터셋 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5D291-1AEB-3736-BD6C-39F0878F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2" b="47059"/>
          <a:stretch/>
        </p:blipFill>
        <p:spPr>
          <a:xfrm>
            <a:off x="6350892" y="2461423"/>
            <a:ext cx="4979717" cy="2925930"/>
          </a:xfrm>
          <a:prstGeom prst="rect">
            <a:avLst/>
          </a:prstGeom>
        </p:spPr>
      </p:pic>
      <p:pic>
        <p:nvPicPr>
          <p:cNvPr id="1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0FBC18E-716E-ECE8-004B-A4D0024A4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83"/>
          <a:stretch/>
        </p:blipFill>
        <p:spPr>
          <a:xfrm>
            <a:off x="765593" y="2461423"/>
            <a:ext cx="5237642" cy="2925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05652-3E67-482A-688B-6ED0EA17C6C5}"/>
              </a:ext>
            </a:extLst>
          </p:cNvPr>
          <p:cNvSpPr txBox="1"/>
          <p:nvPr/>
        </p:nvSpPr>
        <p:spPr>
          <a:xfrm>
            <a:off x="2128398" y="5630702"/>
            <a:ext cx="2512033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KR-</a:t>
            </a:r>
            <a:r>
              <a:rPr lang="en-US" altLang="ko-KR" sz="1400" kern="1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finBERT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 감성분석 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D0799-4A6B-CB29-3554-66CA5A6F3822}"/>
              </a:ext>
            </a:extLst>
          </p:cNvPr>
          <p:cNvSpPr/>
          <p:nvPr/>
        </p:nvSpPr>
        <p:spPr>
          <a:xfrm>
            <a:off x="1476894" y="2762163"/>
            <a:ext cx="4526341" cy="219576"/>
          </a:xfrm>
          <a:prstGeom prst="rect">
            <a:avLst/>
          </a:prstGeom>
          <a:noFill/>
          <a:ln w="28575">
            <a:solidFill>
              <a:srgbClr val="EF0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2">
        <p:fade/>
      </p:transition>
    </mc:Choice>
    <mc:Fallback xmlns="">
      <p:transition spd="med" advTm="118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3">
            <a:extLst>
              <a:ext uri="{FF2B5EF4-FFF2-40B4-BE49-F238E27FC236}">
                <a16:creationId xmlns:a16="http://schemas.microsoft.com/office/drawing/2014/main" id="{4DC4D7C3-033C-5494-AA5F-0F64DB0196CE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6821FE-04A4-BD8A-78DD-21A0B8D551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85513" y="6533322"/>
            <a:ext cx="2153478" cy="324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106BB-EDFF-25FA-3178-33AEA291B375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E0990-690B-48E1-E891-F2736BB7821B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CE6CA-5CAE-315C-9A95-2707E82FEF04}"/>
              </a:ext>
            </a:extLst>
          </p:cNvPr>
          <p:cNvSpPr txBox="1"/>
          <p:nvPr/>
        </p:nvSpPr>
        <p:spPr>
          <a:xfrm>
            <a:off x="1540732" y="419992"/>
            <a:ext cx="565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뉴스데이터셋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87B8E78E-B3CD-2F19-AFA2-1170350D40AB}"/>
              </a:ext>
            </a:extLst>
          </p:cNvPr>
          <p:cNvSpPr/>
          <p:nvPr/>
        </p:nvSpPr>
        <p:spPr>
          <a:xfrm>
            <a:off x="417936" y="1209896"/>
            <a:ext cx="11356127" cy="530097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8859D30-C378-A5D9-09F9-5B74BFA770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913" y="1979423"/>
            <a:ext cx="10218579" cy="386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B3D31-EC06-9B34-7156-FC9E8EAEC780}"/>
              </a:ext>
            </a:extLst>
          </p:cNvPr>
          <p:cNvSpPr txBox="1"/>
          <p:nvPr/>
        </p:nvSpPr>
        <p:spPr>
          <a:xfrm>
            <a:off x="4264524" y="1061908"/>
            <a:ext cx="37658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</a:t>
            </a: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 </a:t>
            </a:r>
            <a:r>
              <a:rPr lang="ko-KR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감성분석결과</a:t>
            </a:r>
          </a:p>
        </p:txBody>
      </p:sp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AA3077D-848D-6388-B5D5-B69E4A01CA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4139" y="2647149"/>
            <a:ext cx="6127583" cy="3690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50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"/>
    </mc:Choice>
    <mc:Fallback xmlns="">
      <p:transition spd="slow" advTm="33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3">
            <a:extLst>
              <a:ext uri="{FF2B5EF4-FFF2-40B4-BE49-F238E27FC236}">
                <a16:creationId xmlns:a16="http://schemas.microsoft.com/office/drawing/2014/main" id="{6BC500D3-C5AA-DC4E-75ED-466A1BCC82F9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6821FE-04A4-BD8A-78DD-21A0B8D551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85513" y="6533322"/>
            <a:ext cx="2153478" cy="324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106BB-EDFF-25FA-3178-33AEA291B375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E0990-690B-48E1-E891-F2736BB7821B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CE6CA-5CAE-315C-9A95-2707E82FEF04}"/>
              </a:ext>
            </a:extLst>
          </p:cNvPr>
          <p:cNvSpPr txBox="1"/>
          <p:nvPr/>
        </p:nvSpPr>
        <p:spPr>
          <a:xfrm>
            <a:off x="1540732" y="419992"/>
            <a:ext cx="56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뉴스데이터셋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87B8E78E-B3CD-2F19-AFA2-1170350D40AB}"/>
              </a:ext>
            </a:extLst>
          </p:cNvPr>
          <p:cNvSpPr/>
          <p:nvPr/>
        </p:nvSpPr>
        <p:spPr>
          <a:xfrm>
            <a:off x="417936" y="1209896"/>
            <a:ext cx="11356127" cy="530097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B4889-96A2-1BB4-4C73-9DB14ADEFE11}"/>
              </a:ext>
            </a:extLst>
          </p:cNvPr>
          <p:cNvSpPr txBox="1"/>
          <p:nvPr/>
        </p:nvSpPr>
        <p:spPr>
          <a:xfrm>
            <a:off x="2151658" y="1642155"/>
            <a:ext cx="3541354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금융뉴스 기사 제목 데이터셋 활용 검증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F18ED-F2B4-789F-6E3E-D2F7CC4F634D}"/>
              </a:ext>
            </a:extLst>
          </p:cNvPr>
          <p:cNvSpPr txBox="1"/>
          <p:nvPr/>
        </p:nvSpPr>
        <p:spPr>
          <a:xfrm>
            <a:off x="2844154" y="1874924"/>
            <a:ext cx="2156360" cy="21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en-US" sz="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종목과 관계없는 데이터를 통한 검증진행</a:t>
            </a:r>
            <a:endParaRPr lang="en-US" altLang="ko-KR" sz="8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5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522F6B85-1D30-B968-4E47-84AAF4EA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44"/>
          <a:stretch/>
        </p:blipFill>
        <p:spPr>
          <a:xfrm>
            <a:off x="2198000" y="2093699"/>
            <a:ext cx="3170233" cy="4364189"/>
          </a:xfrm>
          <a:prstGeom prst="rect">
            <a:avLst/>
          </a:prstGeom>
        </p:spPr>
      </p:pic>
      <p:pic>
        <p:nvPicPr>
          <p:cNvPr id="18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2D8077D-709D-8E02-38C4-AD11B203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36" y="2067339"/>
            <a:ext cx="3429749" cy="43640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913AF6-C3B1-8F72-8B6D-4C6B958CC644}"/>
              </a:ext>
            </a:extLst>
          </p:cNvPr>
          <p:cNvSpPr txBox="1"/>
          <p:nvPr/>
        </p:nvSpPr>
        <p:spPr>
          <a:xfrm>
            <a:off x="6349348" y="1642155"/>
            <a:ext cx="3541354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종목 뉴스기사 제목 데이터셋 활용 검증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FA09B-17A7-4382-CCF6-F1372A449B72}"/>
              </a:ext>
            </a:extLst>
          </p:cNvPr>
          <p:cNvSpPr/>
          <p:nvPr/>
        </p:nvSpPr>
        <p:spPr>
          <a:xfrm>
            <a:off x="6251884" y="6217811"/>
            <a:ext cx="2159749" cy="175628"/>
          </a:xfrm>
          <a:prstGeom prst="rect">
            <a:avLst/>
          </a:prstGeom>
          <a:noFill/>
          <a:ln w="28575">
            <a:solidFill>
              <a:srgbClr val="EF0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DC888-0D50-70F3-F81B-EF63D437F637}"/>
              </a:ext>
            </a:extLst>
          </p:cNvPr>
          <p:cNvSpPr/>
          <p:nvPr/>
        </p:nvSpPr>
        <p:spPr>
          <a:xfrm>
            <a:off x="2198000" y="6247440"/>
            <a:ext cx="2159749" cy="175628"/>
          </a:xfrm>
          <a:prstGeom prst="rect">
            <a:avLst/>
          </a:prstGeom>
          <a:noFill/>
          <a:ln w="28575">
            <a:solidFill>
              <a:srgbClr val="EF0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4CEAD-9F37-E117-31FD-E9A980E92623}"/>
              </a:ext>
            </a:extLst>
          </p:cNvPr>
          <p:cNvSpPr txBox="1"/>
          <p:nvPr/>
        </p:nvSpPr>
        <p:spPr>
          <a:xfrm>
            <a:off x="4828235" y="1011786"/>
            <a:ext cx="229480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</a:t>
            </a: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r>
              <a:rPr lang="ko-KR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4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"/>
    </mc:Choice>
    <mc:Fallback xmlns="">
      <p:transition spd="slow" advTm="332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2F0141EC-C72D-4585-0807-7210228C2017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6B7C6-6C4F-235F-E8D0-5E0EA985C03D}"/>
              </a:ext>
            </a:extLst>
          </p:cNvPr>
          <p:cNvSpPr txBox="1"/>
          <p:nvPr/>
        </p:nvSpPr>
        <p:spPr>
          <a:xfrm>
            <a:off x="1540732" y="419992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시각화</a:t>
            </a:r>
            <a:endParaRPr lang="ko-KR" altLang="en-US" sz="2000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1C0D301-B4CF-75BA-F212-279FD67E7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06" y="1325832"/>
            <a:ext cx="6959266" cy="5225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2F0141EC-C72D-4585-0807-7210228C2017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6B7C6-6C4F-235F-E8D0-5E0EA985C03D}"/>
              </a:ext>
            </a:extLst>
          </p:cNvPr>
          <p:cNvSpPr txBox="1"/>
          <p:nvPr/>
        </p:nvSpPr>
        <p:spPr>
          <a:xfrm>
            <a:off x="1540732" y="419992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시각화</a:t>
            </a:r>
            <a:endParaRPr lang="ko-KR" altLang="en-US" sz="2000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24BB588-644B-18CA-540B-0AA06FDC7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64" y="1465847"/>
            <a:ext cx="6714149" cy="4972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74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B7882C-BD47-C4EB-C571-BD57B2BF81AC}"/>
              </a:ext>
            </a:extLst>
          </p:cNvPr>
          <p:cNvSpPr/>
          <p:nvPr/>
        </p:nvSpPr>
        <p:spPr>
          <a:xfrm>
            <a:off x="9735259" y="6534091"/>
            <a:ext cx="2456741" cy="25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3">
            <a:extLst>
              <a:ext uri="{FF2B5EF4-FFF2-40B4-BE49-F238E27FC236}">
                <a16:creationId xmlns:a16="http://schemas.microsoft.com/office/drawing/2014/main" id="{40412F68-0C54-403D-5824-305D7276DBD3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076F4-4B2D-823A-75EB-DC4AF39EB1D9}"/>
              </a:ext>
            </a:extLst>
          </p:cNvPr>
          <p:cNvSpPr txBox="1"/>
          <p:nvPr/>
        </p:nvSpPr>
        <p:spPr>
          <a:xfrm>
            <a:off x="597806" y="415150"/>
            <a:ext cx="91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C4CD1-8E10-6A39-8340-0928CBB987D2}"/>
              </a:ext>
            </a:extLst>
          </p:cNvPr>
          <p:cNvSpPr txBox="1"/>
          <p:nvPr/>
        </p:nvSpPr>
        <p:spPr>
          <a:xfrm>
            <a:off x="1549199" y="41999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원 소 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CC3A5A-4B34-142E-0504-BA39A6960533}"/>
              </a:ext>
            </a:extLst>
          </p:cNvPr>
          <p:cNvSpPr/>
          <p:nvPr/>
        </p:nvSpPr>
        <p:spPr>
          <a:xfrm>
            <a:off x="1148896" y="1079499"/>
            <a:ext cx="9620703" cy="1997087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904CEE-C02D-19B9-BF15-29C7FE3DCB23}"/>
              </a:ext>
            </a:extLst>
          </p:cNvPr>
          <p:cNvSpPr txBox="1"/>
          <p:nvPr/>
        </p:nvSpPr>
        <p:spPr>
          <a:xfrm>
            <a:off x="1422401" y="917404"/>
            <a:ext cx="219162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2000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006D5B-F8A5-F6BA-CAF7-168E6213625B}"/>
              </a:ext>
            </a:extLst>
          </p:cNvPr>
          <p:cNvSpPr/>
          <p:nvPr/>
        </p:nvSpPr>
        <p:spPr>
          <a:xfrm>
            <a:off x="1148896" y="3268671"/>
            <a:ext cx="9620703" cy="137099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C36550-61DE-08E8-5D66-040653E83208}"/>
              </a:ext>
            </a:extLst>
          </p:cNvPr>
          <p:cNvSpPr txBox="1"/>
          <p:nvPr/>
        </p:nvSpPr>
        <p:spPr>
          <a:xfrm>
            <a:off x="1422401" y="3092321"/>
            <a:ext cx="14285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D4EEF4-9C85-F1D6-50B0-500C3E3814F7}"/>
              </a:ext>
            </a:extLst>
          </p:cNvPr>
          <p:cNvSpPr/>
          <p:nvPr/>
        </p:nvSpPr>
        <p:spPr>
          <a:xfrm>
            <a:off x="1148896" y="4842498"/>
            <a:ext cx="9620703" cy="83349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555B5A-CD00-C395-5EFF-74C17A182B56}"/>
              </a:ext>
            </a:extLst>
          </p:cNvPr>
          <p:cNvSpPr txBox="1"/>
          <p:nvPr/>
        </p:nvSpPr>
        <p:spPr>
          <a:xfrm>
            <a:off x="1508953" y="4659903"/>
            <a:ext cx="4956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FE6E68-C76D-8670-7EEB-E9BD5B088CB4}"/>
              </a:ext>
            </a:extLst>
          </p:cNvPr>
          <p:cNvSpPr/>
          <p:nvPr/>
        </p:nvSpPr>
        <p:spPr>
          <a:xfrm>
            <a:off x="1422401" y="1384242"/>
            <a:ext cx="9124949" cy="46821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7EA1AE-4405-6C89-94A3-4899A7504A8C}"/>
              </a:ext>
            </a:extLst>
          </p:cNvPr>
          <p:cNvSpPr/>
          <p:nvPr/>
        </p:nvSpPr>
        <p:spPr>
          <a:xfrm>
            <a:off x="1422401" y="1929008"/>
            <a:ext cx="9124949" cy="468217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02647D6-D0CD-CBE4-2541-A9880AC1E49B}"/>
              </a:ext>
            </a:extLst>
          </p:cNvPr>
          <p:cNvSpPr/>
          <p:nvPr/>
        </p:nvSpPr>
        <p:spPr>
          <a:xfrm>
            <a:off x="1422401" y="2483321"/>
            <a:ext cx="9124949" cy="468217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2341CA-2B53-1BAE-A947-C16E3546CB51}"/>
              </a:ext>
            </a:extLst>
          </p:cNvPr>
          <p:cNvSpPr/>
          <p:nvPr/>
        </p:nvSpPr>
        <p:spPr>
          <a:xfrm>
            <a:off x="1422401" y="3507720"/>
            <a:ext cx="9124949" cy="468217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732F76-15CD-FA9A-8B36-465538866BD2}"/>
              </a:ext>
            </a:extLst>
          </p:cNvPr>
          <p:cNvSpPr/>
          <p:nvPr/>
        </p:nvSpPr>
        <p:spPr>
          <a:xfrm>
            <a:off x="1422401" y="4097196"/>
            <a:ext cx="9124949" cy="468217"/>
          </a:xfrm>
          <a:prstGeom prst="rect">
            <a:avLst/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C28F42-E99B-9D65-E0D0-BA0495BFD8E3}"/>
              </a:ext>
            </a:extLst>
          </p:cNvPr>
          <p:cNvSpPr/>
          <p:nvPr/>
        </p:nvSpPr>
        <p:spPr>
          <a:xfrm>
            <a:off x="1422401" y="5130353"/>
            <a:ext cx="9124949" cy="468217"/>
          </a:xfrm>
          <a:prstGeom prst="rect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5AB419-6C75-D93E-44BE-1888F035255C}"/>
              </a:ext>
            </a:extLst>
          </p:cNvPr>
          <p:cNvSpPr/>
          <p:nvPr/>
        </p:nvSpPr>
        <p:spPr>
          <a:xfrm>
            <a:off x="1148896" y="5927141"/>
            <a:ext cx="9620703" cy="83349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595CEE-0F01-B6EE-4B7A-E29263C06A8C}"/>
              </a:ext>
            </a:extLst>
          </p:cNvPr>
          <p:cNvSpPr txBox="1"/>
          <p:nvPr/>
        </p:nvSpPr>
        <p:spPr>
          <a:xfrm>
            <a:off x="1508953" y="5744546"/>
            <a:ext cx="20217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및 총괄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F743C8F-36BA-A4C3-C0C4-471891827766}"/>
              </a:ext>
            </a:extLst>
          </p:cNvPr>
          <p:cNvSpPr/>
          <p:nvPr/>
        </p:nvSpPr>
        <p:spPr>
          <a:xfrm>
            <a:off x="1422401" y="6214996"/>
            <a:ext cx="9124949" cy="468217"/>
          </a:xfrm>
          <a:prstGeom prst="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427ACD-8725-AEEF-CB00-1BD05B85A091}"/>
              </a:ext>
            </a:extLst>
          </p:cNvPr>
          <p:cNvSpPr/>
          <p:nvPr/>
        </p:nvSpPr>
        <p:spPr>
          <a:xfrm>
            <a:off x="1422401" y="1382011"/>
            <a:ext cx="222249" cy="4667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853980-5EDA-4B0D-71AC-060313B78BE2}"/>
              </a:ext>
            </a:extLst>
          </p:cNvPr>
          <p:cNvSpPr/>
          <p:nvPr/>
        </p:nvSpPr>
        <p:spPr>
          <a:xfrm>
            <a:off x="10325101" y="1382011"/>
            <a:ext cx="222249" cy="4667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BD1AF7-FFB7-0701-9465-8FBBB4177C47}"/>
              </a:ext>
            </a:extLst>
          </p:cNvPr>
          <p:cNvSpPr/>
          <p:nvPr/>
        </p:nvSpPr>
        <p:spPr>
          <a:xfrm>
            <a:off x="1422401" y="1932769"/>
            <a:ext cx="222249" cy="4667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C06046-232C-9F1E-74C7-E27FE5B73700}"/>
              </a:ext>
            </a:extLst>
          </p:cNvPr>
          <p:cNvSpPr/>
          <p:nvPr/>
        </p:nvSpPr>
        <p:spPr>
          <a:xfrm>
            <a:off x="10325101" y="1932769"/>
            <a:ext cx="222249" cy="4667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B48761A-F0BC-366E-2262-3A4CA0F31A0C}"/>
              </a:ext>
            </a:extLst>
          </p:cNvPr>
          <p:cNvSpPr/>
          <p:nvPr/>
        </p:nvSpPr>
        <p:spPr>
          <a:xfrm>
            <a:off x="1422401" y="2485908"/>
            <a:ext cx="222249" cy="4667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3910D-2AC1-795D-6526-9B0359F65B78}"/>
              </a:ext>
            </a:extLst>
          </p:cNvPr>
          <p:cNvSpPr/>
          <p:nvPr/>
        </p:nvSpPr>
        <p:spPr>
          <a:xfrm>
            <a:off x="10325101" y="2485908"/>
            <a:ext cx="222249" cy="4667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963733-6C8B-4770-95B4-30F95C4035A8}"/>
              </a:ext>
            </a:extLst>
          </p:cNvPr>
          <p:cNvSpPr/>
          <p:nvPr/>
        </p:nvSpPr>
        <p:spPr>
          <a:xfrm>
            <a:off x="1422401" y="3508166"/>
            <a:ext cx="222249" cy="4667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6D58B9-4BC6-6146-95EB-2B73EB4ED543}"/>
              </a:ext>
            </a:extLst>
          </p:cNvPr>
          <p:cNvSpPr/>
          <p:nvPr/>
        </p:nvSpPr>
        <p:spPr>
          <a:xfrm>
            <a:off x="10325101" y="3508166"/>
            <a:ext cx="222249" cy="4667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B5DEE7-057A-826E-E53D-C9BDCB62A9A2}"/>
              </a:ext>
            </a:extLst>
          </p:cNvPr>
          <p:cNvSpPr/>
          <p:nvPr/>
        </p:nvSpPr>
        <p:spPr>
          <a:xfrm>
            <a:off x="1422401" y="4097198"/>
            <a:ext cx="222249" cy="46675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62BD1A3-2BD7-F8A5-A39D-C041A3E87634}"/>
              </a:ext>
            </a:extLst>
          </p:cNvPr>
          <p:cNvSpPr/>
          <p:nvPr/>
        </p:nvSpPr>
        <p:spPr>
          <a:xfrm>
            <a:off x="10325101" y="4097198"/>
            <a:ext cx="222249" cy="46675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6E7B38-DD50-AC0B-713C-0F74A0CD9409}"/>
              </a:ext>
            </a:extLst>
          </p:cNvPr>
          <p:cNvSpPr/>
          <p:nvPr/>
        </p:nvSpPr>
        <p:spPr>
          <a:xfrm>
            <a:off x="1422401" y="5134917"/>
            <a:ext cx="222249" cy="4667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F83EFF-6401-7F15-2554-C5620F06128A}"/>
              </a:ext>
            </a:extLst>
          </p:cNvPr>
          <p:cNvSpPr/>
          <p:nvPr/>
        </p:nvSpPr>
        <p:spPr>
          <a:xfrm>
            <a:off x="10325101" y="5134917"/>
            <a:ext cx="222249" cy="4667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E61A9F-B42E-69ED-0B1E-6AFFC8198F97}"/>
              </a:ext>
            </a:extLst>
          </p:cNvPr>
          <p:cNvSpPr/>
          <p:nvPr/>
        </p:nvSpPr>
        <p:spPr>
          <a:xfrm>
            <a:off x="1422401" y="6215844"/>
            <a:ext cx="222249" cy="466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434EBE-BD7E-22B1-3D2F-8C7FBEC5833B}"/>
              </a:ext>
            </a:extLst>
          </p:cNvPr>
          <p:cNvSpPr/>
          <p:nvPr/>
        </p:nvSpPr>
        <p:spPr>
          <a:xfrm>
            <a:off x="10325101" y="6215844"/>
            <a:ext cx="222249" cy="466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9F2178-2E45-5F72-BB07-8F27FB8AAFAD}"/>
              </a:ext>
            </a:extLst>
          </p:cNvPr>
          <p:cNvSpPr txBox="1"/>
          <p:nvPr/>
        </p:nvSpPr>
        <p:spPr>
          <a:xfrm>
            <a:off x="1870307" y="1365734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오정화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001EFA-1016-E7AB-9F48-B6046D9C7B0E}"/>
              </a:ext>
            </a:extLst>
          </p:cNvPr>
          <p:cNvSpPr txBox="1"/>
          <p:nvPr/>
        </p:nvSpPr>
        <p:spPr>
          <a:xfrm>
            <a:off x="1870307" y="1909822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전원석</a:t>
            </a:r>
            <a:endParaRPr lang="ko-KR" altLang="en-US" sz="2800" b="1" spc="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0EE0F0-DADB-C929-85A1-F848130629B7}"/>
              </a:ext>
            </a:extLst>
          </p:cNvPr>
          <p:cNvSpPr txBox="1"/>
          <p:nvPr/>
        </p:nvSpPr>
        <p:spPr>
          <a:xfrm>
            <a:off x="1870307" y="246219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김서영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EF484E-7AFC-C8D9-7D32-32EF96437A77}"/>
              </a:ext>
            </a:extLst>
          </p:cNvPr>
          <p:cNvSpPr txBox="1"/>
          <p:nvPr/>
        </p:nvSpPr>
        <p:spPr>
          <a:xfrm>
            <a:off x="1870307" y="3492431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형수진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EE189A-6BAC-ED4F-4084-33E773E9040A}"/>
              </a:ext>
            </a:extLst>
          </p:cNvPr>
          <p:cNvSpPr txBox="1"/>
          <p:nvPr/>
        </p:nvSpPr>
        <p:spPr>
          <a:xfrm>
            <a:off x="1870307" y="403651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김현수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316691-1534-8466-3460-AC3374238530}"/>
              </a:ext>
            </a:extLst>
          </p:cNvPr>
          <p:cNvSpPr txBox="1"/>
          <p:nvPr/>
        </p:nvSpPr>
        <p:spPr>
          <a:xfrm>
            <a:off x="1870307" y="5104195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 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A8AA3-AD2E-E766-BD18-C2D5E2F9CD21}"/>
              </a:ext>
            </a:extLst>
          </p:cNvPr>
          <p:cNvSpPr txBox="1"/>
          <p:nvPr/>
        </p:nvSpPr>
        <p:spPr>
          <a:xfrm>
            <a:off x="1870307" y="619701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라수정</a:t>
            </a:r>
            <a:endParaRPr lang="ko-KR" altLang="en-US" sz="2800" b="1" spc="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6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"/>
    </mc:Choice>
    <mc:Fallback xmlns="">
      <p:transition spd="slow" advTm="65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2F0141EC-C72D-4585-0807-7210228C2017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6B7C6-6C4F-235F-E8D0-5E0EA985C03D}"/>
              </a:ext>
            </a:extLst>
          </p:cNvPr>
          <p:cNvSpPr txBox="1"/>
          <p:nvPr/>
        </p:nvSpPr>
        <p:spPr>
          <a:xfrm>
            <a:off x="1540732" y="419992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시각화</a:t>
            </a:r>
            <a:endParaRPr lang="ko-KR" altLang="en-US" sz="2000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E275DCCF-4929-FE04-C4C8-93B670DC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51" y="1357558"/>
            <a:ext cx="6860376" cy="5080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28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63F282DC-6738-2FDE-FC53-737061993510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6B7C6-6C4F-235F-E8D0-5E0EA985C03D}"/>
              </a:ext>
            </a:extLst>
          </p:cNvPr>
          <p:cNvSpPr txBox="1"/>
          <p:nvPr/>
        </p:nvSpPr>
        <p:spPr>
          <a:xfrm>
            <a:off x="1540732" y="419992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시각화</a:t>
            </a:r>
          </a:p>
        </p:txBody>
      </p:sp>
      <p:pic>
        <p:nvPicPr>
          <p:cNvPr id="7" name="그림 6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id="{AC22BFE1-D66F-3750-A11D-0E3E78DDB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06" y="915744"/>
            <a:ext cx="6479388" cy="5882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12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3">
            <a:extLst>
              <a:ext uri="{FF2B5EF4-FFF2-40B4-BE49-F238E27FC236}">
                <a16:creationId xmlns:a16="http://schemas.microsoft.com/office/drawing/2014/main" id="{881E7A4B-8610-B8A0-1E4D-D92620B4FA09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46B34-37B1-87B4-A771-78C8A5B2ECF5}"/>
              </a:ext>
            </a:extLst>
          </p:cNvPr>
          <p:cNvSpPr txBox="1"/>
          <p:nvPr/>
        </p:nvSpPr>
        <p:spPr>
          <a:xfrm>
            <a:off x="1500487" y="384251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데이터 수집</a:t>
            </a: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6E1AF2E2-41CF-BDCE-7EA1-5E0E047C35A8}"/>
              </a:ext>
            </a:extLst>
          </p:cNvPr>
          <p:cNvGraphicFramePr>
            <a:graphicFrameLocks noGrp="1"/>
          </p:cNvGraphicFramePr>
          <p:nvPr/>
        </p:nvGraphicFramePr>
        <p:xfrm>
          <a:off x="844587" y="2126090"/>
          <a:ext cx="10502826" cy="457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86">
                  <a:extLst>
                    <a:ext uri="{9D8B030D-6E8A-4147-A177-3AD203B41FA5}">
                      <a16:colId xmlns:a16="http://schemas.microsoft.com/office/drawing/2014/main" val="29594014"/>
                    </a:ext>
                  </a:extLst>
                </a:gridCol>
                <a:gridCol w="1685073">
                  <a:extLst>
                    <a:ext uri="{9D8B030D-6E8A-4147-A177-3AD203B41FA5}">
                      <a16:colId xmlns:a16="http://schemas.microsoft.com/office/drawing/2014/main" val="3337239140"/>
                    </a:ext>
                  </a:extLst>
                </a:gridCol>
                <a:gridCol w="1996138">
                  <a:extLst>
                    <a:ext uri="{9D8B030D-6E8A-4147-A177-3AD203B41FA5}">
                      <a16:colId xmlns:a16="http://schemas.microsoft.com/office/drawing/2014/main" val="4058596955"/>
                    </a:ext>
                  </a:extLst>
                </a:gridCol>
                <a:gridCol w="5434629">
                  <a:extLst>
                    <a:ext uri="{9D8B030D-6E8A-4147-A177-3AD203B41FA5}">
                      <a16:colId xmlns:a16="http://schemas.microsoft.com/office/drawing/2014/main" val="1654641711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출처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 방법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저장 방법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48184"/>
                  </a:ext>
                </a:extLst>
              </a:tr>
              <a:tr h="10131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이베스트증권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eBest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OPEN API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3550" lvl="1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Chart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 </a:t>
                      </a: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O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pen </a:t>
                      </a: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igh </a:t>
                      </a: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ow </a:t>
                      </a: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lose </a:t>
                      </a:r>
                      <a:r>
                        <a:rPr lang="en-US" altLang="ko-KR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</a:t>
                      </a: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olme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) </a:t>
                      </a:r>
                    </a:p>
                    <a:p>
                      <a:pPr marL="177800" lvl="1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=&gt; DB : CHART_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종목번호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Redis :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현재가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(Close)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61167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코스피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네이버 증권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BeautifulSoup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 DB :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kospi_crawling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Redis :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현재가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6459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네이버 증권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BeautifulSoup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 DB :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exchange_crawling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Redis :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현재가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41072"/>
                  </a:ext>
                </a:extLst>
              </a:tr>
              <a:tr h="1060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 뉴스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네이버 증권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’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뉴스 검색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BeautifulSoup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3550" lvl="1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DB : shin/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shinFood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eMart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873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EA3B91-4B1B-B1D1-1E2E-982E01B150F6}"/>
              </a:ext>
            </a:extLst>
          </p:cNvPr>
          <p:cNvSpPr txBox="1"/>
          <p:nvPr/>
        </p:nvSpPr>
        <p:spPr>
          <a:xfrm>
            <a:off x="844587" y="1039996"/>
            <a:ext cx="9558233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 algn="l" latinLnBrk="1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수집 기간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7800" lvl="1" algn="l" latinLnBrk="1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수집  단위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(minute)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63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3">
            <a:extLst>
              <a:ext uri="{FF2B5EF4-FFF2-40B4-BE49-F238E27FC236}">
                <a16:creationId xmlns:a16="http://schemas.microsoft.com/office/drawing/2014/main" id="{B8BD9AD9-11C2-9454-07B9-636494DFF302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33B14-7E68-03A7-419B-156A09980F90}"/>
              </a:ext>
            </a:extLst>
          </p:cNvPr>
          <p:cNvSpPr txBox="1"/>
          <p:nvPr/>
        </p:nvSpPr>
        <p:spPr>
          <a:xfrm>
            <a:off x="1540732" y="419992"/>
            <a:ext cx="565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데이터 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C607C5-8417-B517-7018-5D6196CF640F}"/>
              </a:ext>
            </a:extLst>
          </p:cNvPr>
          <p:cNvSpPr>
            <a:spLocks/>
          </p:cNvSpPr>
          <p:nvPr/>
        </p:nvSpPr>
        <p:spPr>
          <a:xfrm>
            <a:off x="538739" y="1577394"/>
            <a:ext cx="2710999" cy="4078468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094B58-69D2-DBED-6C82-B84A111C2DDE}"/>
              </a:ext>
            </a:extLst>
          </p:cNvPr>
          <p:cNvSpPr>
            <a:spLocks/>
          </p:cNvSpPr>
          <p:nvPr/>
        </p:nvSpPr>
        <p:spPr>
          <a:xfrm>
            <a:off x="8887299" y="1577393"/>
            <a:ext cx="2710999" cy="4078469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32BDD1-F306-2EBF-7DFE-A66C0B9CBFD9}"/>
              </a:ext>
            </a:extLst>
          </p:cNvPr>
          <p:cNvSpPr>
            <a:spLocks/>
          </p:cNvSpPr>
          <p:nvPr/>
        </p:nvSpPr>
        <p:spPr>
          <a:xfrm>
            <a:off x="3725125" y="1614291"/>
            <a:ext cx="4662139" cy="4078469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7F818D-26A8-C9D5-0210-DD8A4ACE26DF}"/>
              </a:ext>
            </a:extLst>
          </p:cNvPr>
          <p:cNvCxnSpPr>
            <a:cxnSpLocks/>
          </p:cNvCxnSpPr>
          <p:nvPr/>
        </p:nvCxnSpPr>
        <p:spPr>
          <a:xfrm>
            <a:off x="2822772" y="2888120"/>
            <a:ext cx="210046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B05485-8A4E-606C-A659-3B2176224876}"/>
              </a:ext>
            </a:extLst>
          </p:cNvPr>
          <p:cNvGrpSpPr/>
          <p:nvPr/>
        </p:nvGrpSpPr>
        <p:grpSpPr>
          <a:xfrm>
            <a:off x="5079867" y="1729816"/>
            <a:ext cx="1952653" cy="658721"/>
            <a:chOff x="5113701" y="2958693"/>
            <a:chExt cx="1952653" cy="658721"/>
          </a:xfrm>
        </p:grpSpPr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5F20523C-BE94-B129-D9C9-C4C2DC740E8C}"/>
                </a:ext>
              </a:extLst>
            </p:cNvPr>
            <p:cNvSpPr/>
            <p:nvPr/>
          </p:nvSpPr>
          <p:spPr>
            <a:xfrm>
              <a:off x="5113701" y="2958693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67CEE-FB81-E940-EB18-6E2D778D2A9C}"/>
                </a:ext>
              </a:extLst>
            </p:cNvPr>
            <p:cNvSpPr txBox="1"/>
            <p:nvPr/>
          </p:nvSpPr>
          <p:spPr>
            <a:xfrm>
              <a:off x="5579902" y="3211950"/>
              <a:ext cx="995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MariaDB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84B27A-B8F7-ED00-5A4B-11A048414F4E}"/>
              </a:ext>
            </a:extLst>
          </p:cNvPr>
          <p:cNvSpPr txBox="1"/>
          <p:nvPr/>
        </p:nvSpPr>
        <p:spPr>
          <a:xfrm>
            <a:off x="746920" y="2648209"/>
            <a:ext cx="228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종목 데이터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E7C98-7B3B-7579-DAF1-D5D308281462}"/>
              </a:ext>
            </a:extLst>
          </p:cNvPr>
          <p:cNvSpPr txBox="1"/>
          <p:nvPr/>
        </p:nvSpPr>
        <p:spPr>
          <a:xfrm>
            <a:off x="9247734" y="3708496"/>
            <a:ext cx="197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Picture 2" descr="데이터 모델링 - 무료 컴퓨터개 아이콘">
            <a:extLst>
              <a:ext uri="{FF2B5EF4-FFF2-40B4-BE49-F238E27FC236}">
                <a16:creationId xmlns:a16="http://schemas.microsoft.com/office/drawing/2014/main" id="{716D9663-BB1C-BBAA-F36C-E87D0C953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14" y="1971827"/>
            <a:ext cx="1565258" cy="17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9E1A7C-C80F-B6FE-F374-186E8C77271D}"/>
              </a:ext>
            </a:extLst>
          </p:cNvPr>
          <p:cNvSpPr/>
          <p:nvPr/>
        </p:nvSpPr>
        <p:spPr>
          <a:xfrm>
            <a:off x="5011814" y="2596688"/>
            <a:ext cx="2283566" cy="63448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CHART_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종목번호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EF8E62B-E59F-B60A-9F52-604EC79FCA41}"/>
              </a:ext>
            </a:extLst>
          </p:cNvPr>
          <p:cNvSpPr/>
          <p:nvPr/>
        </p:nvSpPr>
        <p:spPr>
          <a:xfrm>
            <a:off x="5049956" y="4872696"/>
            <a:ext cx="2143285" cy="63448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NEW_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종목번호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B7FD6A-B4E0-0176-E32F-82940C6F61DA}"/>
              </a:ext>
            </a:extLst>
          </p:cNvPr>
          <p:cNvCxnSpPr>
            <a:cxnSpLocks/>
          </p:cNvCxnSpPr>
          <p:nvPr/>
        </p:nvCxnSpPr>
        <p:spPr>
          <a:xfrm flipH="1">
            <a:off x="7282493" y="5189936"/>
            <a:ext cx="21756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219638-7C40-0D4D-9CB0-AAB233D6EE3A}"/>
              </a:ext>
            </a:extLst>
          </p:cNvPr>
          <p:cNvGrpSpPr/>
          <p:nvPr/>
        </p:nvGrpSpPr>
        <p:grpSpPr>
          <a:xfrm>
            <a:off x="3764930" y="5795605"/>
            <a:ext cx="4662139" cy="927222"/>
            <a:chOff x="3720220" y="5572281"/>
            <a:chExt cx="4662139" cy="92722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1FEA33-7FAC-8FB6-DEEB-049AA72ECD75}"/>
                </a:ext>
              </a:extLst>
            </p:cNvPr>
            <p:cNvSpPr>
              <a:spLocks/>
            </p:cNvSpPr>
            <p:nvPr/>
          </p:nvSpPr>
          <p:spPr>
            <a:xfrm>
              <a:off x="3720220" y="5572281"/>
              <a:ext cx="4662139" cy="927222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5CEC7C-B2EC-14B7-C366-A33A5AB0B257}"/>
                </a:ext>
              </a:extLst>
            </p:cNvPr>
            <p:cNvSpPr txBox="1"/>
            <p:nvPr/>
          </p:nvSpPr>
          <p:spPr>
            <a:xfrm>
              <a:off x="5482717" y="5820558"/>
              <a:ext cx="165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강화 학습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F7CC86-EA9E-0D6F-8F7C-2C25D2BD0585}"/>
              </a:ext>
            </a:extLst>
          </p:cNvPr>
          <p:cNvCxnSpPr>
            <a:cxnSpLocks/>
          </p:cNvCxnSpPr>
          <p:nvPr/>
        </p:nvCxnSpPr>
        <p:spPr>
          <a:xfrm>
            <a:off x="6140710" y="5597123"/>
            <a:ext cx="0" cy="3969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11EE1C-3331-C3B8-0B1E-91AAB6DFFEC4}"/>
              </a:ext>
            </a:extLst>
          </p:cNvPr>
          <p:cNvSpPr txBox="1"/>
          <p:nvPr/>
        </p:nvSpPr>
        <p:spPr>
          <a:xfrm>
            <a:off x="766255" y="1616875"/>
            <a:ext cx="228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31623-81C2-FCFC-44B1-E273C8E87101}"/>
              </a:ext>
            </a:extLst>
          </p:cNvPr>
          <p:cNvSpPr txBox="1"/>
          <p:nvPr/>
        </p:nvSpPr>
        <p:spPr>
          <a:xfrm>
            <a:off x="532171" y="3422968"/>
            <a:ext cx="266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환율 데이터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E49C45-26CB-CEE7-2198-85BA75FC6D9D}"/>
              </a:ext>
            </a:extLst>
          </p:cNvPr>
          <p:cNvSpPr txBox="1"/>
          <p:nvPr/>
        </p:nvSpPr>
        <p:spPr>
          <a:xfrm>
            <a:off x="736267" y="4137256"/>
            <a:ext cx="228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데이터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EC68F36-2159-4114-E31C-DE20AAD063A4}"/>
              </a:ext>
            </a:extLst>
          </p:cNvPr>
          <p:cNvSpPr/>
          <p:nvPr/>
        </p:nvSpPr>
        <p:spPr>
          <a:xfrm>
            <a:off x="5011814" y="3326804"/>
            <a:ext cx="2283566" cy="63448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_crawling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889D6F9-1225-3AA0-6CB9-4F88BA6DD58B}"/>
              </a:ext>
            </a:extLst>
          </p:cNvPr>
          <p:cNvSpPr/>
          <p:nvPr/>
        </p:nvSpPr>
        <p:spPr>
          <a:xfrm>
            <a:off x="4992359" y="4059688"/>
            <a:ext cx="2283566" cy="63448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종목이름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267068-97B0-AB7E-BA93-63E3CD9FFFEE}"/>
              </a:ext>
            </a:extLst>
          </p:cNvPr>
          <p:cNvCxnSpPr>
            <a:cxnSpLocks/>
          </p:cNvCxnSpPr>
          <p:nvPr/>
        </p:nvCxnSpPr>
        <p:spPr>
          <a:xfrm>
            <a:off x="3145641" y="3623023"/>
            <a:ext cx="17642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D51FC9-5B61-B273-0E6C-B0AC5CB9B4D7}"/>
              </a:ext>
            </a:extLst>
          </p:cNvPr>
          <p:cNvCxnSpPr>
            <a:cxnSpLocks/>
          </p:cNvCxnSpPr>
          <p:nvPr/>
        </p:nvCxnSpPr>
        <p:spPr>
          <a:xfrm>
            <a:off x="2822772" y="4310691"/>
            <a:ext cx="210046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49C257-DCA1-6102-BCDE-AED87A21CCBD}"/>
              </a:ext>
            </a:extLst>
          </p:cNvPr>
          <p:cNvCxnSpPr>
            <a:cxnSpLocks/>
          </p:cNvCxnSpPr>
          <p:nvPr/>
        </p:nvCxnSpPr>
        <p:spPr>
          <a:xfrm>
            <a:off x="7341227" y="3623023"/>
            <a:ext cx="184285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767516-7D32-C9AE-A5BB-8CDD732CCE97}"/>
              </a:ext>
            </a:extLst>
          </p:cNvPr>
          <p:cNvCxnSpPr>
            <a:cxnSpLocks/>
          </p:cNvCxnSpPr>
          <p:nvPr/>
        </p:nvCxnSpPr>
        <p:spPr>
          <a:xfrm flipV="1">
            <a:off x="7341227" y="4310691"/>
            <a:ext cx="1842858" cy="17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BFE735-11EA-EDD7-B73F-DA7C6BD3664D}"/>
              </a:ext>
            </a:extLst>
          </p:cNvPr>
          <p:cNvCxnSpPr>
            <a:cxnSpLocks/>
          </p:cNvCxnSpPr>
          <p:nvPr/>
        </p:nvCxnSpPr>
        <p:spPr>
          <a:xfrm>
            <a:off x="7370266" y="2888120"/>
            <a:ext cx="173917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FB7C1B-AB31-5316-B1FF-4656B269F5D1}"/>
              </a:ext>
            </a:extLst>
          </p:cNvPr>
          <p:cNvSpPr txBox="1"/>
          <p:nvPr/>
        </p:nvSpPr>
        <p:spPr>
          <a:xfrm>
            <a:off x="9319715" y="4989881"/>
            <a:ext cx="197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3BBBD8-12DD-CA38-9E6D-3A1A8756FF87}"/>
              </a:ext>
            </a:extLst>
          </p:cNvPr>
          <p:cNvCxnSpPr>
            <a:cxnSpLocks/>
          </p:cNvCxnSpPr>
          <p:nvPr/>
        </p:nvCxnSpPr>
        <p:spPr>
          <a:xfrm flipH="1">
            <a:off x="10236723" y="4434149"/>
            <a:ext cx="2154" cy="5557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461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3">
            <a:extLst>
              <a:ext uri="{FF2B5EF4-FFF2-40B4-BE49-F238E27FC236}">
                <a16:creationId xmlns:a16="http://schemas.microsoft.com/office/drawing/2014/main" id="{34721E0D-D88F-D33A-C739-A8F83FB5A711}"/>
              </a:ext>
            </a:extLst>
          </p:cNvPr>
          <p:cNvSpPr/>
          <p:nvPr/>
        </p:nvSpPr>
        <p:spPr>
          <a:xfrm>
            <a:off x="0" y="3949966"/>
            <a:ext cx="5272770" cy="139986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62EF-8946-A9FE-E64F-4C4EFB934F6C}"/>
              </a:ext>
            </a:extLst>
          </p:cNvPr>
          <p:cNvSpPr txBox="1"/>
          <p:nvPr/>
        </p:nvSpPr>
        <p:spPr>
          <a:xfrm>
            <a:off x="938363" y="2074678"/>
            <a:ext cx="118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Part 3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F2ED-3FD4-B4E5-4BAB-D9264237EE4D}"/>
              </a:ext>
            </a:extLst>
          </p:cNvPr>
          <p:cNvSpPr txBox="1"/>
          <p:nvPr/>
        </p:nvSpPr>
        <p:spPr>
          <a:xfrm>
            <a:off x="938363" y="2693996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50238-EA40-BCE4-C2D5-6C0D4F5F3807}"/>
              </a:ext>
            </a:extLst>
          </p:cNvPr>
          <p:cNvSpPr txBox="1"/>
          <p:nvPr/>
        </p:nvSpPr>
        <p:spPr>
          <a:xfrm>
            <a:off x="976305" y="32704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Reinforcement Learning  Modeling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5E305D1F-19AB-9FE6-2D43-22114FBEC845}"/>
              </a:ext>
            </a:extLst>
          </p:cNvPr>
          <p:cNvSpPr/>
          <p:nvPr/>
        </p:nvSpPr>
        <p:spPr>
          <a:xfrm>
            <a:off x="7074283" y="3960660"/>
            <a:ext cx="2753963" cy="139986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A8B00F06-16D8-D10A-4E31-F7F5EB8ED7D7}"/>
              </a:ext>
            </a:extLst>
          </p:cNvPr>
          <p:cNvSpPr/>
          <p:nvPr/>
        </p:nvSpPr>
        <p:spPr>
          <a:xfrm>
            <a:off x="4822374" y="3955313"/>
            <a:ext cx="2753963" cy="139986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C277B-4109-C613-96E6-1D273E873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9"/>
    </mc:Choice>
    <mc:Fallback xmlns="">
      <p:transition spd="slow" advTm="15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3">
            <a:extLst>
              <a:ext uri="{FF2B5EF4-FFF2-40B4-BE49-F238E27FC236}">
                <a16:creationId xmlns:a16="http://schemas.microsoft.com/office/drawing/2014/main" id="{C99BEC3F-FF8B-248F-346D-68B82999EA20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D7D78-DCA0-4455-A3F2-4012D8F83A81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274F8-D670-EAA7-904F-A8C93522D8B6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3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44232-8F56-8AD7-A0E3-DA29032CF25E}"/>
              </a:ext>
            </a:extLst>
          </p:cNvPr>
          <p:cNvSpPr txBox="1"/>
          <p:nvPr/>
        </p:nvSpPr>
        <p:spPr>
          <a:xfrm>
            <a:off x="1540732" y="419992"/>
            <a:ext cx="461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 모델링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강화학습이란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25B115-8902-F55D-6B49-F386B9EAB8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4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74">
        <p:fade/>
      </p:transition>
    </mc:Choice>
    <mc:Fallback xmlns="">
      <p:transition spd="med" advTm="8574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3">
            <a:extLst>
              <a:ext uri="{FF2B5EF4-FFF2-40B4-BE49-F238E27FC236}">
                <a16:creationId xmlns:a16="http://schemas.microsoft.com/office/drawing/2014/main" id="{C99BEC3F-FF8B-248F-346D-68B82999EA20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D7D78-DCA0-4455-A3F2-4012D8F83A81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274F8-D670-EAA7-904F-A8C93522D8B6}"/>
              </a:ext>
            </a:extLst>
          </p:cNvPr>
          <p:cNvSpPr txBox="1"/>
          <p:nvPr/>
        </p:nvSpPr>
        <p:spPr>
          <a:xfrm>
            <a:off x="589339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3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44232-8F56-8AD7-A0E3-DA29032CF25E}"/>
              </a:ext>
            </a:extLst>
          </p:cNvPr>
          <p:cNvSpPr txBox="1"/>
          <p:nvPr/>
        </p:nvSpPr>
        <p:spPr>
          <a:xfrm>
            <a:off x="1540732" y="419992"/>
            <a:ext cx="453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 모델링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매매 내역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25B115-8902-F55D-6B49-F386B9EAB8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585903-AF09-0557-F795-D026B16EBB81}"/>
              </a:ext>
            </a:extLst>
          </p:cNvPr>
          <p:cNvGrpSpPr/>
          <p:nvPr/>
        </p:nvGrpSpPr>
        <p:grpSpPr>
          <a:xfrm>
            <a:off x="547053" y="1567785"/>
            <a:ext cx="9096375" cy="4545389"/>
            <a:chOff x="547053" y="1567785"/>
            <a:chExt cx="9096375" cy="4545389"/>
          </a:xfrm>
        </p:grpSpPr>
        <p:pic>
          <p:nvPicPr>
            <p:cNvPr id="5" name="그림 4" descr="텍스트, 친필, 라인, 도표이(가) 표시된 사진&#10;&#10;자동 생성된 설명">
              <a:extLst>
                <a:ext uri="{FF2B5EF4-FFF2-40B4-BE49-F238E27FC236}">
                  <a16:creationId xmlns:a16="http://schemas.microsoft.com/office/drawing/2014/main" id="{168423BE-B9A2-4ABA-6687-3D9ADA07C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53" y="1567785"/>
              <a:ext cx="9096375" cy="4545389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1FD450-7C25-2CD8-D865-2FCE83AB98AC}"/>
                </a:ext>
              </a:extLst>
            </p:cNvPr>
            <p:cNvSpPr/>
            <p:nvPr/>
          </p:nvSpPr>
          <p:spPr>
            <a:xfrm>
              <a:off x="3677815" y="5673969"/>
              <a:ext cx="131107" cy="134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84D4EA8-59EC-78E8-F173-EE5626547D76}"/>
                </a:ext>
              </a:extLst>
            </p:cNvPr>
            <p:cNvSpPr/>
            <p:nvPr/>
          </p:nvSpPr>
          <p:spPr>
            <a:xfrm>
              <a:off x="4656985" y="4329039"/>
              <a:ext cx="131107" cy="134816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42B3F5-C160-EEC2-2540-AFB25C6344AD}"/>
                </a:ext>
              </a:extLst>
            </p:cNvPr>
            <p:cNvGrpSpPr/>
            <p:nvPr/>
          </p:nvGrpSpPr>
          <p:grpSpPr>
            <a:xfrm>
              <a:off x="8542173" y="1884712"/>
              <a:ext cx="790237" cy="677109"/>
              <a:chOff x="8542173" y="1884712"/>
              <a:chExt cx="790237" cy="67710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D39011D-2060-6CB8-9339-C7A0B6DEA759}"/>
                  </a:ext>
                </a:extLst>
              </p:cNvPr>
              <p:cNvGrpSpPr/>
              <p:nvPr/>
            </p:nvGrpSpPr>
            <p:grpSpPr>
              <a:xfrm>
                <a:off x="8542174" y="1884712"/>
                <a:ext cx="790236" cy="307777"/>
                <a:chOff x="8542174" y="1690402"/>
                <a:chExt cx="790236" cy="307777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4F2AF9D6-BD61-950F-FEB0-22DE65128302}"/>
                    </a:ext>
                  </a:extLst>
                </p:cNvPr>
                <p:cNvSpPr/>
                <p:nvPr/>
              </p:nvSpPr>
              <p:spPr>
                <a:xfrm>
                  <a:off x="8542174" y="1776883"/>
                  <a:ext cx="131107" cy="134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0B000C8-B3EA-C421-573A-98AD6CF96BF9}"/>
                    </a:ext>
                  </a:extLst>
                </p:cNvPr>
                <p:cNvSpPr txBox="1"/>
                <p:nvPr/>
              </p:nvSpPr>
              <p:spPr>
                <a:xfrm>
                  <a:off x="8673280" y="1690402"/>
                  <a:ext cx="6591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매수</a:t>
                  </a:r>
                  <a:endParaRPr lang="ko-KR" altLang="en-US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973DEB9-4518-3A38-CEAF-BC9704D570F1}"/>
                  </a:ext>
                </a:extLst>
              </p:cNvPr>
              <p:cNvGrpSpPr/>
              <p:nvPr/>
            </p:nvGrpSpPr>
            <p:grpSpPr>
              <a:xfrm>
                <a:off x="8542173" y="2254044"/>
                <a:ext cx="790237" cy="307777"/>
                <a:chOff x="8542173" y="2254044"/>
                <a:chExt cx="790237" cy="307777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580D181B-BD5B-4FC0-CCF9-CB128D3DFB03}"/>
                    </a:ext>
                  </a:extLst>
                </p:cNvPr>
                <p:cNvSpPr/>
                <p:nvPr/>
              </p:nvSpPr>
              <p:spPr>
                <a:xfrm>
                  <a:off x="8542173" y="2340525"/>
                  <a:ext cx="131107" cy="134816"/>
                </a:xfrm>
                <a:prstGeom prst="ellipse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24777B-87BF-3453-5051-4EFCD3DD886D}"/>
                    </a:ext>
                  </a:extLst>
                </p:cNvPr>
                <p:cNvSpPr txBox="1"/>
                <p:nvPr/>
              </p:nvSpPr>
              <p:spPr>
                <a:xfrm>
                  <a:off x="8673280" y="2254044"/>
                  <a:ext cx="6591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매도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1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74">
        <p:fade/>
      </p:transition>
    </mc:Choice>
    <mc:Fallback xmlns="">
      <p:transition spd="med" advTm="857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3">
            <a:extLst>
              <a:ext uri="{FF2B5EF4-FFF2-40B4-BE49-F238E27FC236}">
                <a16:creationId xmlns:a16="http://schemas.microsoft.com/office/drawing/2014/main" id="{34721E0D-D88F-D33A-C739-A8F83FB5A711}"/>
              </a:ext>
            </a:extLst>
          </p:cNvPr>
          <p:cNvSpPr/>
          <p:nvPr/>
        </p:nvSpPr>
        <p:spPr>
          <a:xfrm>
            <a:off x="0" y="3955313"/>
            <a:ext cx="5272770" cy="139986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62EF-8946-A9FE-E64F-4C4EFB934F6C}"/>
              </a:ext>
            </a:extLst>
          </p:cNvPr>
          <p:cNvSpPr txBox="1"/>
          <p:nvPr/>
        </p:nvSpPr>
        <p:spPr>
          <a:xfrm>
            <a:off x="938363" y="2074678"/>
            <a:ext cx="118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Part 4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F2ED-3FD4-B4E5-4BAB-D9264237EE4D}"/>
              </a:ext>
            </a:extLst>
          </p:cNvPr>
          <p:cNvSpPr txBox="1"/>
          <p:nvPr/>
        </p:nvSpPr>
        <p:spPr>
          <a:xfrm>
            <a:off x="938363" y="2693996"/>
            <a:ext cx="3422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 </a:t>
            </a:r>
            <a:r>
              <a:rPr lang="en-US" altLang="ko-KR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구축 </a:t>
            </a:r>
            <a:r>
              <a:rPr lang="en-US" altLang="ko-KR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50238-EA40-BCE4-C2D5-6C0D4F5F3807}"/>
              </a:ext>
            </a:extLst>
          </p:cNvPr>
          <p:cNvSpPr txBox="1"/>
          <p:nvPr/>
        </p:nvSpPr>
        <p:spPr>
          <a:xfrm>
            <a:off x="976305" y="32704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solidFill>
                  <a:srgbClr val="42424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Wep</a:t>
            </a:r>
            <a:r>
              <a:rPr lang="en-US" altLang="ko-KR" sz="1800" b="0" i="0" dirty="0">
                <a:solidFill>
                  <a:srgbClr val="42424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Development</a:t>
            </a: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5E305D1F-19AB-9FE6-2D43-22114FBEC845}"/>
              </a:ext>
            </a:extLst>
          </p:cNvPr>
          <p:cNvSpPr/>
          <p:nvPr/>
        </p:nvSpPr>
        <p:spPr>
          <a:xfrm>
            <a:off x="7074283" y="3960660"/>
            <a:ext cx="2753963" cy="139986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A8B00F06-16D8-D10A-4E31-F7F5EB8ED7D7}"/>
              </a:ext>
            </a:extLst>
          </p:cNvPr>
          <p:cNvSpPr/>
          <p:nvPr/>
        </p:nvSpPr>
        <p:spPr>
          <a:xfrm>
            <a:off x="4829234" y="3955313"/>
            <a:ext cx="2753963" cy="139986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EF8D2-CB9D-F8B6-147C-196ACE526B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"/>
    </mc:Choice>
    <mc:Fallback xmlns="">
      <p:transition spd="slow" advTm="217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7A1666A8-AF19-5EE0-AA8C-DFEB2264204A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629866" y="415150"/>
            <a:ext cx="84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Part4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509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구축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Redis &amp; </a:t>
            </a:r>
            <a:r>
              <a:rPr lang="en-US" altLang="ko-KR" b="1" spc="6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Websocket</a:t>
            </a:r>
            <a:endParaRPr lang="ko-KR" altLang="en-US" b="1" spc="6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7BDF10ED-B1E4-D569-1FF1-6734F20354CD}"/>
              </a:ext>
            </a:extLst>
          </p:cNvPr>
          <p:cNvSpPr/>
          <p:nvPr/>
        </p:nvSpPr>
        <p:spPr>
          <a:xfrm>
            <a:off x="419100" y="1215836"/>
            <a:ext cx="11356127" cy="530097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6A3991A-46AE-E233-AC38-613E9B6D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5" y="1668466"/>
            <a:ext cx="2731455" cy="41683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825D44-6735-B84E-ADDA-C60322877365}"/>
              </a:ext>
            </a:extLst>
          </p:cNvPr>
          <p:cNvSpPr txBox="1"/>
          <p:nvPr/>
        </p:nvSpPr>
        <p:spPr>
          <a:xfrm>
            <a:off x="1549199" y="5957010"/>
            <a:ext cx="1369286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[DB 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 화면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A5594C2-66E8-B3F7-1B0A-97238938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6" y="2660063"/>
            <a:ext cx="7185764" cy="22957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8C179A-B617-8D41-4698-56491CA971AD}"/>
              </a:ext>
            </a:extLst>
          </p:cNvPr>
          <p:cNvSpPr txBox="1"/>
          <p:nvPr/>
        </p:nvSpPr>
        <p:spPr>
          <a:xfrm>
            <a:off x="6140475" y="5836828"/>
            <a:ext cx="3200427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  <a:tabLst>
                <a:tab pos="3649345" algn="l"/>
              </a:tabLst>
            </a:pP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[WebSocket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 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Redis </a:t>
            </a:r>
            <a:r>
              <a:rPr lang="ko-KR" altLang="en-US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 코딩 화면</a:t>
            </a:r>
            <a:r>
              <a:rPr lang="en-US" altLang="ko-KR" sz="1400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62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2">
        <p:fade/>
      </p:transition>
    </mc:Choice>
    <mc:Fallback xmlns="">
      <p:transition spd="med" advTm="1182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3">
            <a:extLst>
              <a:ext uri="{FF2B5EF4-FFF2-40B4-BE49-F238E27FC236}">
                <a16:creationId xmlns:a16="http://schemas.microsoft.com/office/drawing/2014/main" id="{34721E0D-D88F-D33A-C739-A8F83FB5A711}"/>
              </a:ext>
            </a:extLst>
          </p:cNvPr>
          <p:cNvSpPr/>
          <p:nvPr/>
        </p:nvSpPr>
        <p:spPr>
          <a:xfrm>
            <a:off x="0" y="3949966"/>
            <a:ext cx="5272770" cy="139986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62EF-8946-A9FE-E64F-4C4EFB934F6C}"/>
              </a:ext>
            </a:extLst>
          </p:cNvPr>
          <p:cNvSpPr txBox="1"/>
          <p:nvPr/>
        </p:nvSpPr>
        <p:spPr>
          <a:xfrm>
            <a:off x="938363" y="2074678"/>
            <a:ext cx="118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Part 5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F2ED-3FD4-B4E5-4BAB-D9264237EE4D}"/>
              </a:ext>
            </a:extLst>
          </p:cNvPr>
          <p:cNvSpPr txBox="1"/>
          <p:nvPr/>
        </p:nvSpPr>
        <p:spPr>
          <a:xfrm>
            <a:off x="938363" y="2693996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 및 결론</a:t>
            </a:r>
            <a:endParaRPr lang="en-US" altLang="ko-KR" sz="3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50238-EA40-BCE4-C2D5-6C0D4F5F3807}"/>
              </a:ext>
            </a:extLst>
          </p:cNvPr>
          <p:cNvSpPr txBox="1"/>
          <p:nvPr/>
        </p:nvSpPr>
        <p:spPr>
          <a:xfrm>
            <a:off x="976305" y="32704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242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Room for improvement &amp; Conclusion</a:t>
            </a:r>
            <a:endParaRPr lang="en-US" altLang="ko-KR" sz="1800" b="0" i="0" dirty="0">
              <a:solidFill>
                <a:srgbClr val="424242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5E305D1F-19AB-9FE6-2D43-22114FBEC845}"/>
              </a:ext>
            </a:extLst>
          </p:cNvPr>
          <p:cNvSpPr/>
          <p:nvPr/>
        </p:nvSpPr>
        <p:spPr>
          <a:xfrm>
            <a:off x="7074283" y="3960660"/>
            <a:ext cx="2753963" cy="139986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A8B00F06-16D8-D10A-4E31-F7F5EB8ED7D7}"/>
              </a:ext>
            </a:extLst>
          </p:cNvPr>
          <p:cNvSpPr/>
          <p:nvPr/>
        </p:nvSpPr>
        <p:spPr>
          <a:xfrm>
            <a:off x="4829000" y="3955313"/>
            <a:ext cx="2753963" cy="139986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57AD8-15D5-434D-0331-F1DAACD8EE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5"/>
    </mc:Choice>
    <mc:Fallback xmlns="">
      <p:transition spd="slow" advTm="15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2837E9-7E40-22C5-2AC3-2CF555CE4FB1}"/>
              </a:ext>
            </a:extLst>
          </p:cNvPr>
          <p:cNvSpPr/>
          <p:nvPr/>
        </p:nvSpPr>
        <p:spPr>
          <a:xfrm>
            <a:off x="9779000" y="6591967"/>
            <a:ext cx="2353733" cy="266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1006207" y="305851"/>
            <a:ext cx="326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44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5EEC1-A75B-B00F-4926-4B5A919017C1}"/>
              </a:ext>
            </a:extLst>
          </p:cNvPr>
          <p:cNvGrpSpPr/>
          <p:nvPr/>
        </p:nvGrpSpPr>
        <p:grpSpPr>
          <a:xfrm>
            <a:off x="1921679" y="2172979"/>
            <a:ext cx="472585" cy="461665"/>
            <a:chOff x="1574316" y="2778755"/>
            <a:chExt cx="461665" cy="46166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98D7F54-7E4A-0D05-BCB9-F9380CD81D59}"/>
                </a:ext>
              </a:extLst>
            </p:cNvPr>
            <p:cNvSpPr/>
            <p:nvPr/>
          </p:nvSpPr>
          <p:spPr>
            <a:xfrm>
              <a:off x="1574316" y="2778755"/>
              <a:ext cx="461665" cy="461665"/>
            </a:xfrm>
            <a:prstGeom prst="ellipse">
              <a:avLst/>
            </a:prstGeom>
            <a:solidFill>
              <a:srgbClr val="ABC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E43283-2121-4A86-1A61-65FB81456B97}"/>
                </a:ext>
              </a:extLst>
            </p:cNvPr>
            <p:cNvSpPr txBox="1"/>
            <p:nvPr/>
          </p:nvSpPr>
          <p:spPr>
            <a:xfrm>
              <a:off x="1619039" y="27787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2526142" y="2203756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및 </a:t>
            </a:r>
            <a:r>
              <a:rPr lang="ko-KR" altLang="en-US" sz="2000" b="1" spc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2000" b="1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627D8-8325-BC5B-CB11-8B138EA05A98}"/>
              </a:ext>
            </a:extLst>
          </p:cNvPr>
          <p:cNvSpPr txBox="1"/>
          <p:nvPr/>
        </p:nvSpPr>
        <p:spPr>
          <a:xfrm>
            <a:off x="5037830" y="2234534"/>
            <a:ext cx="436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</a:t>
            </a:r>
            <a:r>
              <a:rPr lang="en-US" altLang="ko-KR" sz="1600" b="1" i="0" dirty="0">
                <a:solidFill>
                  <a:srgbClr val="42424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collection  &amp; </a:t>
            </a:r>
            <a:r>
              <a:rPr lang="en-US" altLang="ko-KR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ko-KR" altLang="en-US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DF56DF-B44B-40C8-550F-DF23DF8DDF0C}"/>
              </a:ext>
            </a:extLst>
          </p:cNvPr>
          <p:cNvGrpSpPr/>
          <p:nvPr/>
        </p:nvGrpSpPr>
        <p:grpSpPr>
          <a:xfrm>
            <a:off x="2348482" y="2952655"/>
            <a:ext cx="461665" cy="461665"/>
            <a:chOff x="1728505" y="3597724"/>
            <a:chExt cx="461665" cy="4616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9B7ACD0-7C52-E832-C72B-2C107B0F1311}"/>
                </a:ext>
              </a:extLst>
            </p:cNvPr>
            <p:cNvSpPr/>
            <p:nvPr/>
          </p:nvSpPr>
          <p:spPr>
            <a:xfrm>
              <a:off x="1728505" y="3597724"/>
              <a:ext cx="461665" cy="46166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FCD578-DE6D-7383-325C-08BF2EC0BF2B}"/>
                </a:ext>
              </a:extLst>
            </p:cNvPr>
            <p:cNvSpPr txBox="1"/>
            <p:nvPr/>
          </p:nvSpPr>
          <p:spPr>
            <a:xfrm>
              <a:off x="1768419" y="3597724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2867762" y="3009432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 모델링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040BD-E860-0196-0C58-05CF3998EAFD}"/>
              </a:ext>
            </a:extLst>
          </p:cNvPr>
          <p:cNvSpPr txBox="1"/>
          <p:nvPr/>
        </p:nvSpPr>
        <p:spPr>
          <a:xfrm>
            <a:off x="5531954" y="3040210"/>
            <a:ext cx="469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242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Reinforcement Learning </a:t>
            </a:r>
            <a:r>
              <a:rPr lang="en-US" altLang="ko-KR" sz="1600" b="1" dirty="0">
                <a:solidFill>
                  <a:srgbClr val="4242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Model</a:t>
            </a:r>
            <a:endParaRPr lang="ko-KR" altLang="en-US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C99BB4BA-9D27-DFD3-E36A-B24486A90B35}"/>
              </a:ext>
            </a:extLst>
          </p:cNvPr>
          <p:cNvSpPr/>
          <p:nvPr/>
        </p:nvSpPr>
        <p:spPr>
          <a:xfrm rot="10800000">
            <a:off x="3344513" y="5297855"/>
            <a:ext cx="2453843" cy="12966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597565AF-035E-8CA2-FA62-EE0B7F534550}"/>
              </a:ext>
            </a:extLst>
          </p:cNvPr>
          <p:cNvSpPr/>
          <p:nvPr/>
        </p:nvSpPr>
        <p:spPr>
          <a:xfrm rot="10800000">
            <a:off x="5427190" y="5289949"/>
            <a:ext cx="2453843" cy="1296669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1AFB2523-867B-250D-3242-C2BADF6A6314}"/>
              </a:ext>
            </a:extLst>
          </p:cNvPr>
          <p:cNvSpPr/>
          <p:nvPr/>
        </p:nvSpPr>
        <p:spPr>
          <a:xfrm rot="10800000">
            <a:off x="7493842" y="5295296"/>
            <a:ext cx="4698157" cy="1296669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72E574-620F-543D-09BF-E4F6B5286CE8}"/>
              </a:ext>
            </a:extLst>
          </p:cNvPr>
          <p:cNvGrpSpPr/>
          <p:nvPr/>
        </p:nvGrpSpPr>
        <p:grpSpPr>
          <a:xfrm>
            <a:off x="2770232" y="3761412"/>
            <a:ext cx="461665" cy="465760"/>
            <a:chOff x="2085187" y="4448504"/>
            <a:chExt cx="461665" cy="4657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BFE5971-BB21-00B7-1DB2-CDBB0F50FCB9}"/>
                </a:ext>
              </a:extLst>
            </p:cNvPr>
            <p:cNvSpPr/>
            <p:nvPr/>
          </p:nvSpPr>
          <p:spPr>
            <a:xfrm>
              <a:off x="2085187" y="4452599"/>
              <a:ext cx="461665" cy="461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18E74-CD70-3687-6618-24F77FD9A450}"/>
                </a:ext>
              </a:extLst>
            </p:cNvPr>
            <p:cNvSpPr txBox="1"/>
            <p:nvPr/>
          </p:nvSpPr>
          <p:spPr>
            <a:xfrm>
              <a:off x="2122697" y="4448504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C5A08F-7315-A8DC-646F-E2C97735E298}"/>
              </a:ext>
            </a:extLst>
          </p:cNvPr>
          <p:cNvSpPr txBox="1"/>
          <p:nvPr/>
        </p:nvSpPr>
        <p:spPr>
          <a:xfrm>
            <a:off x="3400238" y="379778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81E443-B648-F8FE-3CD3-4426F45810DF}"/>
              </a:ext>
            </a:extLst>
          </p:cNvPr>
          <p:cNvGrpSpPr/>
          <p:nvPr/>
        </p:nvGrpSpPr>
        <p:grpSpPr>
          <a:xfrm>
            <a:off x="1449094" y="1393303"/>
            <a:ext cx="472585" cy="461665"/>
            <a:chOff x="1204530" y="1908539"/>
            <a:chExt cx="461665" cy="4616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150C953-E1C7-80EF-9B6D-C5DCA306CCA8}"/>
                </a:ext>
              </a:extLst>
            </p:cNvPr>
            <p:cNvSpPr/>
            <p:nvPr/>
          </p:nvSpPr>
          <p:spPr>
            <a:xfrm>
              <a:off x="1204530" y="1908539"/>
              <a:ext cx="461665" cy="461665"/>
            </a:xfrm>
            <a:prstGeom prst="ellips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CF543F-9FD1-1267-8C8C-BDBA915270E5}"/>
                </a:ext>
              </a:extLst>
            </p:cNvPr>
            <p:cNvSpPr txBox="1"/>
            <p:nvPr/>
          </p:nvSpPr>
          <p:spPr>
            <a:xfrm>
              <a:off x="1249253" y="1908539"/>
              <a:ext cx="372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EC410E8-1892-DCA1-31E7-BD9AA12816A3}"/>
              </a:ext>
            </a:extLst>
          </p:cNvPr>
          <p:cNvSpPr txBox="1"/>
          <p:nvPr/>
        </p:nvSpPr>
        <p:spPr>
          <a:xfrm>
            <a:off x="2039590" y="1424080"/>
            <a:ext cx="207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ACEF4-3ACE-FE9F-72D0-28D6986133D1}"/>
              </a:ext>
            </a:extLst>
          </p:cNvPr>
          <p:cNvSpPr txBox="1"/>
          <p:nvPr/>
        </p:nvSpPr>
        <p:spPr>
          <a:xfrm>
            <a:off x="3145851" y="1454858"/>
            <a:ext cx="216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242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Introduction</a:t>
            </a:r>
            <a:endParaRPr lang="ko-KR" altLang="en-US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7B3FA64-E01F-29E7-A7C9-1569B8F26594}"/>
              </a:ext>
            </a:extLst>
          </p:cNvPr>
          <p:cNvGrpSpPr/>
          <p:nvPr/>
        </p:nvGrpSpPr>
        <p:grpSpPr>
          <a:xfrm>
            <a:off x="3231897" y="4558603"/>
            <a:ext cx="461665" cy="465760"/>
            <a:chOff x="2085187" y="4448504"/>
            <a:chExt cx="461665" cy="46576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476E96-A6A1-A065-EB61-3D3665691EE6}"/>
                </a:ext>
              </a:extLst>
            </p:cNvPr>
            <p:cNvSpPr/>
            <p:nvPr/>
          </p:nvSpPr>
          <p:spPr>
            <a:xfrm>
              <a:off x="2085187" y="4452599"/>
              <a:ext cx="461665" cy="461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1F86E1-3070-69C8-AEC0-ED2761AC11DB}"/>
                </a:ext>
              </a:extLst>
            </p:cNvPr>
            <p:cNvSpPr txBox="1"/>
            <p:nvPr/>
          </p:nvSpPr>
          <p:spPr>
            <a:xfrm>
              <a:off x="2122697" y="444850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E094A6-0381-2C46-6AD5-737640C323A3}"/>
              </a:ext>
            </a:extLst>
          </p:cNvPr>
          <p:cNvSpPr txBox="1"/>
          <p:nvPr/>
        </p:nvSpPr>
        <p:spPr>
          <a:xfrm>
            <a:off x="6418421" y="4647687"/>
            <a:ext cx="426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242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Room for improvement  &amp; </a:t>
            </a:r>
            <a:r>
              <a:rPr lang="en-US" altLang="ko-KR" sz="1600" b="1" i="0" dirty="0">
                <a:solidFill>
                  <a:srgbClr val="42424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Conclusion</a:t>
            </a:r>
            <a:endParaRPr lang="ko-KR" altLang="en-US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0DEEB-625C-32D0-B691-B730969F0234}"/>
              </a:ext>
            </a:extLst>
          </p:cNvPr>
          <p:cNvSpPr txBox="1"/>
          <p:nvPr/>
        </p:nvSpPr>
        <p:spPr>
          <a:xfrm>
            <a:off x="3892761" y="4616909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 및 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B36DF-1E78-C164-78DE-F3C65189BA8D}"/>
              </a:ext>
            </a:extLst>
          </p:cNvPr>
          <p:cNvSpPr txBox="1"/>
          <p:nvPr/>
        </p:nvSpPr>
        <p:spPr>
          <a:xfrm>
            <a:off x="4827257" y="3828559"/>
            <a:ext cx="469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242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Web Development</a:t>
            </a:r>
            <a:endParaRPr lang="ko-KR" altLang="en-US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69">
        <p:fade/>
      </p:transition>
    </mc:Choice>
    <mc:Fallback xmlns="">
      <p:transition spd="med" advTm="5769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오각형 3">
            <a:extLst>
              <a:ext uri="{FF2B5EF4-FFF2-40B4-BE49-F238E27FC236}">
                <a16:creationId xmlns:a16="http://schemas.microsoft.com/office/drawing/2014/main" id="{9B9A4842-954B-8BC6-9F3B-5BFC53BE67F9}"/>
              </a:ext>
            </a:extLst>
          </p:cNvPr>
          <p:cNvSpPr/>
          <p:nvPr/>
        </p:nvSpPr>
        <p:spPr>
          <a:xfrm>
            <a:off x="16833" y="306656"/>
            <a:ext cx="6781532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629866" y="415150"/>
            <a:ext cx="84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Part5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 및 결론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874D042-6AA0-525F-E485-5A737ECA2802}"/>
              </a:ext>
            </a:extLst>
          </p:cNvPr>
          <p:cNvGrpSpPr/>
          <p:nvPr/>
        </p:nvGrpSpPr>
        <p:grpSpPr>
          <a:xfrm>
            <a:off x="507410" y="1119809"/>
            <a:ext cx="11282054" cy="1522893"/>
            <a:chOff x="532258" y="1126435"/>
            <a:chExt cx="11282054" cy="15228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799E77-C1B7-C2C4-DC1E-20AAACFF7C99}"/>
                </a:ext>
              </a:extLst>
            </p:cNvPr>
            <p:cNvSpPr/>
            <p:nvPr/>
          </p:nvSpPr>
          <p:spPr>
            <a:xfrm>
              <a:off x="532258" y="1126435"/>
              <a:ext cx="11282054" cy="1522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02739D9-C1B2-C0B3-004C-6EF0D581DE78}"/>
                </a:ext>
              </a:extLst>
            </p:cNvPr>
            <p:cNvGrpSpPr/>
            <p:nvPr/>
          </p:nvGrpSpPr>
          <p:grpSpPr>
            <a:xfrm>
              <a:off x="532258" y="1217545"/>
              <a:ext cx="11282054" cy="1340673"/>
              <a:chOff x="532258" y="1175332"/>
              <a:chExt cx="11282054" cy="13406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36269D-1180-7E38-7F5F-F309448C7255}"/>
                  </a:ext>
                </a:extLst>
              </p:cNvPr>
              <p:cNvSpPr txBox="1"/>
              <p:nvPr/>
            </p:nvSpPr>
            <p:spPr>
              <a:xfrm>
                <a:off x="532258" y="122149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001</a:t>
                </a:r>
                <a:endParaRPr lang="ko-KR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F345A1-EADA-BDA5-6067-AC96A9AE5F7B}"/>
                  </a:ext>
                </a:extLst>
              </p:cNvPr>
              <p:cNvSpPr txBox="1"/>
              <p:nvPr/>
            </p:nvSpPr>
            <p:spPr>
              <a:xfrm>
                <a:off x="1432062" y="1221498"/>
                <a:ext cx="473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&gt;&gt;</a:t>
                </a:r>
                <a:endParaRPr lang="ko-KR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52B432-4B9A-D865-9080-8CF2C905A44F}"/>
                  </a:ext>
                </a:extLst>
              </p:cNvPr>
              <p:cNvSpPr txBox="1"/>
              <p:nvPr/>
            </p:nvSpPr>
            <p:spPr>
              <a:xfrm>
                <a:off x="2160598" y="1175332"/>
                <a:ext cx="3194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부족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A598CC-C389-4AFB-F9BF-41E0532989A9}"/>
                  </a:ext>
                </a:extLst>
              </p:cNvPr>
              <p:cNvSpPr txBox="1"/>
              <p:nvPr/>
            </p:nvSpPr>
            <p:spPr>
              <a:xfrm>
                <a:off x="2160597" y="1720531"/>
                <a:ext cx="9653715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프로젝트에 주제 선정에서 많은 시간을 소모하여 수집 및 개발 시간이 부족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증시 거래시간 제약 조건으로 인한 코드 검증 시간 부족 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A2745BA-AD29-563A-056B-0E0CED7405CE}"/>
              </a:ext>
            </a:extLst>
          </p:cNvPr>
          <p:cNvGrpSpPr/>
          <p:nvPr/>
        </p:nvGrpSpPr>
        <p:grpSpPr>
          <a:xfrm>
            <a:off x="507410" y="3130496"/>
            <a:ext cx="11282054" cy="1522893"/>
            <a:chOff x="532258" y="3121838"/>
            <a:chExt cx="11282054" cy="15228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F03483-58BA-657C-FA2E-9B6E89398C4F}"/>
                </a:ext>
              </a:extLst>
            </p:cNvPr>
            <p:cNvSpPr/>
            <p:nvPr/>
          </p:nvSpPr>
          <p:spPr>
            <a:xfrm>
              <a:off x="532258" y="3121838"/>
              <a:ext cx="11282054" cy="1522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E5E92E4-E733-D40F-0D17-C131B8057B36}"/>
                </a:ext>
              </a:extLst>
            </p:cNvPr>
            <p:cNvGrpSpPr/>
            <p:nvPr/>
          </p:nvGrpSpPr>
          <p:grpSpPr>
            <a:xfrm>
              <a:off x="532258" y="3212948"/>
              <a:ext cx="11282054" cy="1340673"/>
              <a:chOff x="532258" y="3121838"/>
              <a:chExt cx="11282054" cy="13406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02A664-8565-72AB-13E4-8751B79F7E6B}"/>
                  </a:ext>
                </a:extLst>
              </p:cNvPr>
              <p:cNvSpPr txBox="1"/>
              <p:nvPr/>
            </p:nvSpPr>
            <p:spPr>
              <a:xfrm>
                <a:off x="532258" y="3168004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002</a:t>
                </a:r>
                <a:endParaRPr lang="ko-KR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F1F6BB-2DD7-1A74-8E83-E50723C76977}"/>
                  </a:ext>
                </a:extLst>
              </p:cNvPr>
              <p:cNvSpPr txBox="1"/>
              <p:nvPr/>
            </p:nvSpPr>
            <p:spPr>
              <a:xfrm>
                <a:off x="1432062" y="3168004"/>
                <a:ext cx="473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&gt;&gt;</a:t>
                </a:r>
                <a:endParaRPr lang="ko-KR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02D405-3529-A728-4C15-E2C32DAB777C}"/>
                  </a:ext>
                </a:extLst>
              </p:cNvPr>
              <p:cNvSpPr txBox="1"/>
              <p:nvPr/>
            </p:nvSpPr>
            <p:spPr>
              <a:xfrm>
                <a:off x="2160598" y="3121838"/>
                <a:ext cx="3194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개념 학습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14E683-F13C-AB25-1D56-F48C536DEDD6}"/>
                  </a:ext>
                </a:extLst>
              </p:cNvPr>
              <p:cNvSpPr txBox="1"/>
              <p:nvPr/>
            </p:nvSpPr>
            <p:spPr>
              <a:xfrm>
                <a:off x="2160597" y="3667037"/>
                <a:ext cx="9653715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강화학습 개념에 대한 이해시간이 부족하여 개발하는데 어려움 겪음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이러한 경험을 토대로  공부와 개발을 병행하여 완성도 있는 프로그램 개발을 위한 노력을 하고자 함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28B0EE2-B7E4-8B8C-4B5A-AA3579964FF6}"/>
              </a:ext>
            </a:extLst>
          </p:cNvPr>
          <p:cNvGrpSpPr/>
          <p:nvPr/>
        </p:nvGrpSpPr>
        <p:grpSpPr>
          <a:xfrm>
            <a:off x="507410" y="5141182"/>
            <a:ext cx="11282054" cy="1522893"/>
            <a:chOff x="721102" y="5147808"/>
            <a:chExt cx="11282054" cy="152289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74FBDB-9B1A-0AAC-0D10-EFDC5CEF4683}"/>
                </a:ext>
              </a:extLst>
            </p:cNvPr>
            <p:cNvSpPr/>
            <p:nvPr/>
          </p:nvSpPr>
          <p:spPr>
            <a:xfrm>
              <a:off x="721102" y="5147808"/>
              <a:ext cx="11282054" cy="1522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9710B9F-1832-F640-1DF5-DF772AEDBFE9}"/>
                </a:ext>
              </a:extLst>
            </p:cNvPr>
            <p:cNvGrpSpPr/>
            <p:nvPr/>
          </p:nvGrpSpPr>
          <p:grpSpPr>
            <a:xfrm>
              <a:off x="721102" y="5238918"/>
              <a:ext cx="11282054" cy="1340673"/>
              <a:chOff x="532258" y="5038902"/>
              <a:chExt cx="11282054" cy="134067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B1B0FE-50FD-5130-5979-04418C536DCE}"/>
                  </a:ext>
                </a:extLst>
              </p:cNvPr>
              <p:cNvSpPr txBox="1"/>
              <p:nvPr/>
            </p:nvSpPr>
            <p:spPr>
              <a:xfrm>
                <a:off x="532258" y="50850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003</a:t>
                </a:r>
                <a:endParaRPr lang="ko-KR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FFF6EC-B39E-A4CC-7117-EBB9B9D0CE10}"/>
                  </a:ext>
                </a:extLst>
              </p:cNvPr>
              <p:cNvSpPr txBox="1"/>
              <p:nvPr/>
            </p:nvSpPr>
            <p:spPr>
              <a:xfrm>
                <a:off x="1432062" y="5085068"/>
                <a:ext cx="473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&gt;&gt;</a:t>
                </a:r>
                <a:endParaRPr lang="ko-KR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06EB7F-0C3A-6F1C-A24D-89E96FDEDC3F}"/>
                  </a:ext>
                </a:extLst>
              </p:cNvPr>
              <p:cNvSpPr txBox="1"/>
              <p:nvPr/>
            </p:nvSpPr>
            <p:spPr>
              <a:xfrm>
                <a:off x="2160598" y="5038902"/>
                <a:ext cx="3194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부가 기능 구현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79D65-DF11-FBB9-4892-9DAF7D81C9E8}"/>
                  </a:ext>
                </a:extLst>
              </p:cNvPr>
              <p:cNvSpPr txBox="1"/>
              <p:nvPr/>
            </p:nvSpPr>
            <p:spPr>
              <a:xfrm>
                <a:off x="2160597" y="5584101"/>
                <a:ext cx="9653715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고객의 편의성을 고려한 부가적인 기능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 *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수익률 실시간 알림 기능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 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시간 부족으로 구현하지 못함 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향후엔 모바일 애플리케이션을 기획하고 개발하여 고객의 편의성을 개선하고자 함 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C136CF1-D07E-848B-A6F0-584683B6E963}"/>
              </a:ext>
            </a:extLst>
          </p:cNvPr>
          <p:cNvCxnSpPr>
            <a:cxnSpLocks/>
          </p:cNvCxnSpPr>
          <p:nvPr/>
        </p:nvCxnSpPr>
        <p:spPr>
          <a:xfrm>
            <a:off x="1569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62AAFF5-AF21-8B96-2B32-22D8A2D6F4BC}"/>
              </a:ext>
            </a:extLst>
          </p:cNvPr>
          <p:cNvCxnSpPr>
            <a:cxnSpLocks/>
          </p:cNvCxnSpPr>
          <p:nvPr/>
        </p:nvCxnSpPr>
        <p:spPr>
          <a:xfrm>
            <a:off x="1569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2">
        <p:fade/>
      </p:transition>
    </mc:Choice>
    <mc:Fallback xmlns="">
      <p:transition spd="med" advTm="1182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오각형 3">
            <a:extLst>
              <a:ext uri="{FF2B5EF4-FFF2-40B4-BE49-F238E27FC236}">
                <a16:creationId xmlns:a16="http://schemas.microsoft.com/office/drawing/2014/main" id="{9B9A4842-954B-8BC6-9F3B-5BFC53BE67F9}"/>
              </a:ext>
            </a:extLst>
          </p:cNvPr>
          <p:cNvSpPr/>
          <p:nvPr/>
        </p:nvSpPr>
        <p:spPr>
          <a:xfrm>
            <a:off x="16833" y="306656"/>
            <a:ext cx="6781532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708414" y="415150"/>
            <a:ext cx="689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7BDF10ED-B1E4-D569-1FF1-6734F20354CD}"/>
              </a:ext>
            </a:extLst>
          </p:cNvPr>
          <p:cNvSpPr/>
          <p:nvPr/>
        </p:nvSpPr>
        <p:spPr>
          <a:xfrm>
            <a:off x="419100" y="1215836"/>
            <a:ext cx="11356127" cy="530097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2">
        <p:fade/>
      </p:transition>
    </mc:Choice>
    <mc:Fallback xmlns="">
      <p:transition spd="med" advTm="1182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76AFFE-0E5C-48C0-D913-5E9ECD4E0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90667" y="6553200"/>
            <a:ext cx="22013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C52-E639-B379-D506-37550A91A0BB}"/>
              </a:ext>
            </a:extLst>
          </p:cNvPr>
          <p:cNvSpPr txBox="1"/>
          <p:nvPr/>
        </p:nvSpPr>
        <p:spPr>
          <a:xfrm>
            <a:off x="745176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B484864C-0040-1BB6-B0B5-63E527074A78}"/>
              </a:ext>
            </a:extLst>
          </p:cNvPr>
          <p:cNvSpPr/>
          <p:nvPr/>
        </p:nvSpPr>
        <p:spPr>
          <a:xfrm>
            <a:off x="8366" y="306656"/>
            <a:ext cx="6604101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1D93-90AE-9BD9-8CF4-3927CE473853}"/>
              </a:ext>
            </a:extLst>
          </p:cNvPr>
          <p:cNvSpPr txBox="1"/>
          <p:nvPr/>
        </p:nvSpPr>
        <p:spPr>
          <a:xfrm>
            <a:off x="667886" y="415150"/>
            <a:ext cx="75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46B34-37B1-87B4-A771-78C8A5B2ECF5}"/>
              </a:ext>
            </a:extLst>
          </p:cNvPr>
          <p:cNvSpPr txBox="1"/>
          <p:nvPr/>
        </p:nvSpPr>
        <p:spPr>
          <a:xfrm>
            <a:off x="1540732" y="419992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6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5"/>
    </mc:Choice>
    <mc:Fallback xmlns="">
      <p:transition spd="slow" advTm="37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3">
            <a:extLst>
              <a:ext uri="{FF2B5EF4-FFF2-40B4-BE49-F238E27FC236}">
                <a16:creationId xmlns:a16="http://schemas.microsoft.com/office/drawing/2014/main" id="{34721E0D-D88F-D33A-C739-A8F83FB5A711}"/>
              </a:ext>
            </a:extLst>
          </p:cNvPr>
          <p:cNvSpPr/>
          <p:nvPr/>
        </p:nvSpPr>
        <p:spPr>
          <a:xfrm>
            <a:off x="0" y="3949966"/>
            <a:ext cx="5272770" cy="139986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62EF-8946-A9FE-E64F-4C4EFB934F6C}"/>
              </a:ext>
            </a:extLst>
          </p:cNvPr>
          <p:cNvSpPr txBox="1"/>
          <p:nvPr/>
        </p:nvSpPr>
        <p:spPr>
          <a:xfrm>
            <a:off x="938363" y="2074678"/>
            <a:ext cx="118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Part 1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F2ED-3FD4-B4E5-4BAB-D9264237EE4D}"/>
              </a:ext>
            </a:extLst>
          </p:cNvPr>
          <p:cNvSpPr txBox="1"/>
          <p:nvPr/>
        </p:nvSpPr>
        <p:spPr>
          <a:xfrm>
            <a:off x="938363" y="2693996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3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50238-EA40-BCE4-C2D5-6C0D4F5F3807}"/>
              </a:ext>
            </a:extLst>
          </p:cNvPr>
          <p:cNvSpPr txBox="1"/>
          <p:nvPr/>
        </p:nvSpPr>
        <p:spPr>
          <a:xfrm>
            <a:off x="976305" y="32704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242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5E305D1F-19AB-9FE6-2D43-22114FBEC845}"/>
              </a:ext>
            </a:extLst>
          </p:cNvPr>
          <p:cNvSpPr/>
          <p:nvPr/>
        </p:nvSpPr>
        <p:spPr>
          <a:xfrm>
            <a:off x="7074283" y="3960660"/>
            <a:ext cx="2753963" cy="139986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A8B00F06-16D8-D10A-4E31-F7F5EB8ED7D7}"/>
              </a:ext>
            </a:extLst>
          </p:cNvPr>
          <p:cNvSpPr/>
          <p:nvPr/>
        </p:nvSpPr>
        <p:spPr>
          <a:xfrm>
            <a:off x="4822374" y="3955313"/>
            <a:ext cx="2753963" cy="139986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49CF4-1B94-A645-858D-61D2DCBF86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9333"/>
            <a:ext cx="2252133" cy="27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"/>
    </mc:Choice>
    <mc:Fallback xmlns="">
      <p:transition spd="slow" advTm="10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가구, 의류, 의자, 디자인이(가) 표시된 사진&#10;&#10;자동 생성된 설명">
            <a:extLst>
              <a:ext uri="{FF2B5EF4-FFF2-40B4-BE49-F238E27FC236}">
                <a16:creationId xmlns:a16="http://schemas.microsoft.com/office/drawing/2014/main" id="{294BCB1C-9A63-1AB2-3100-50547706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74" y="2038260"/>
            <a:ext cx="7630590" cy="475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D9D6E2-DD50-58BE-91E8-108BAC31359B}"/>
              </a:ext>
            </a:extLst>
          </p:cNvPr>
          <p:cNvSpPr txBox="1"/>
          <p:nvPr/>
        </p:nvSpPr>
        <p:spPr>
          <a:xfrm>
            <a:off x="215383" y="379294"/>
            <a:ext cx="25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Question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2ECBA-9841-FDD0-F19A-39929D433254}"/>
              </a:ext>
            </a:extLst>
          </p:cNvPr>
          <p:cNvSpPr txBox="1"/>
          <p:nvPr/>
        </p:nvSpPr>
        <p:spPr>
          <a:xfrm>
            <a:off x="757250" y="1043717"/>
            <a:ext cx="10471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Targeting Stock Investment Trading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8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06">
        <p:fade/>
      </p:transition>
    </mc:Choice>
    <mc:Fallback xmlns="">
      <p:transition spd="med" advTm="420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3">
            <a:extLst>
              <a:ext uri="{FF2B5EF4-FFF2-40B4-BE49-F238E27FC236}">
                <a16:creationId xmlns:a16="http://schemas.microsoft.com/office/drawing/2014/main" id="{724C3836-9E3F-1E5A-34D9-A6B6F7C05B84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597806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EC20A-3B6F-FB63-1AE5-5BC996B8446E}"/>
              </a:ext>
            </a:extLst>
          </p:cNvPr>
          <p:cNvSpPr txBox="1"/>
          <p:nvPr/>
        </p:nvSpPr>
        <p:spPr>
          <a:xfrm>
            <a:off x="1549199" y="419992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및 방향성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C62D4-4D52-D6E8-596B-C2BC260A4880}"/>
              </a:ext>
            </a:extLst>
          </p:cNvPr>
          <p:cNvSpPr/>
          <p:nvPr/>
        </p:nvSpPr>
        <p:spPr>
          <a:xfrm>
            <a:off x="557560" y="1464374"/>
            <a:ext cx="3493756" cy="491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9F01A-EE3B-2440-0E36-9F19FC41046B}"/>
              </a:ext>
            </a:extLst>
          </p:cNvPr>
          <p:cNvSpPr/>
          <p:nvPr/>
        </p:nvSpPr>
        <p:spPr>
          <a:xfrm>
            <a:off x="4336112" y="1464374"/>
            <a:ext cx="3493756" cy="4911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B0F4B3-E34A-200E-618F-95B07640DA81}"/>
              </a:ext>
            </a:extLst>
          </p:cNvPr>
          <p:cNvSpPr/>
          <p:nvPr/>
        </p:nvSpPr>
        <p:spPr>
          <a:xfrm>
            <a:off x="8114663" y="1464374"/>
            <a:ext cx="3493756" cy="49112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259D3-116E-09D9-AA5F-59E0ACDC8BB9}"/>
              </a:ext>
            </a:extLst>
          </p:cNvPr>
          <p:cNvSpPr txBox="1"/>
          <p:nvPr/>
        </p:nvSpPr>
        <p:spPr>
          <a:xfrm>
            <a:off x="818918" y="542886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고객 원하는 종목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투자금액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0EF58-13A2-8AA0-CDC0-CBD3C68DE042}"/>
              </a:ext>
            </a:extLst>
          </p:cNvPr>
          <p:cNvSpPr txBox="1"/>
          <p:nvPr/>
        </p:nvSpPr>
        <p:spPr>
          <a:xfrm>
            <a:off x="5342179" y="542886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단기적 탐색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99490A-2DBA-FA09-631E-5A73866F39D4}"/>
              </a:ext>
            </a:extLst>
          </p:cNvPr>
          <p:cNvSpPr txBox="1"/>
          <p:nvPr/>
        </p:nvSpPr>
        <p:spPr>
          <a:xfrm>
            <a:off x="9000565" y="542886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매수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매도 예측</a:t>
            </a:r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10362FDF-94C4-34A9-E266-C71446EDDB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61" y="2318809"/>
            <a:ext cx="2220381" cy="2220381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03F23887-A696-AC6A-2179-8BE8ECB63F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15" y="2094028"/>
            <a:ext cx="2579131" cy="2579131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D099EA59-3B8F-6401-DC2D-7ED8FCEDA6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05" y="2027522"/>
            <a:ext cx="2511668" cy="25116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0C770-0ACE-AA39-F7E6-E308DC8CAD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8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9">
        <p:fade/>
      </p:transition>
    </mc:Choice>
    <mc:Fallback xmlns="">
      <p:transition spd="med" advTm="478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각형 3">
            <a:extLst>
              <a:ext uri="{FF2B5EF4-FFF2-40B4-BE49-F238E27FC236}">
                <a16:creationId xmlns:a16="http://schemas.microsoft.com/office/drawing/2014/main" id="{117A9A18-F6C3-0635-543A-79B7FAA5B2F8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597806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Part1 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98AE51-F8B0-9D99-AC5E-100042C0A659}"/>
              </a:ext>
            </a:extLst>
          </p:cNvPr>
          <p:cNvGrpSpPr/>
          <p:nvPr/>
        </p:nvGrpSpPr>
        <p:grpSpPr>
          <a:xfrm>
            <a:off x="176803" y="1163478"/>
            <a:ext cx="2875153" cy="5411658"/>
            <a:chOff x="169268" y="1163478"/>
            <a:chExt cx="2875153" cy="541165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2297B82-3DC9-7066-86F3-212D87112DC7}"/>
                </a:ext>
              </a:extLst>
            </p:cNvPr>
            <p:cNvGrpSpPr/>
            <p:nvPr/>
          </p:nvGrpSpPr>
          <p:grpSpPr>
            <a:xfrm>
              <a:off x="169268" y="1163478"/>
              <a:ext cx="2875153" cy="5411658"/>
              <a:chOff x="8570964" y="1139687"/>
              <a:chExt cx="2295816" cy="541165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22938A2-2AC6-917A-21EF-F381C16FD536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4116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465DA34-1BC8-647E-A4CC-D0372E6887DE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365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333CEB-25CD-8779-72EB-22EEEA9EED20}"/>
                </a:ext>
              </a:extLst>
            </p:cNvPr>
            <p:cNvSpPr txBox="1"/>
            <p:nvPr/>
          </p:nvSpPr>
          <p:spPr>
            <a:xfrm>
              <a:off x="1233986" y="1195228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C17E111-BE04-472A-2708-018A63E05F1B}"/>
              </a:ext>
            </a:extLst>
          </p:cNvPr>
          <p:cNvGrpSpPr/>
          <p:nvPr/>
        </p:nvGrpSpPr>
        <p:grpSpPr>
          <a:xfrm>
            <a:off x="3128756" y="1161987"/>
            <a:ext cx="2875153" cy="5411658"/>
            <a:chOff x="3154692" y="1163478"/>
            <a:chExt cx="2875153" cy="54116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FB9116-A683-A738-A8DE-F562363FE803}"/>
                </a:ext>
              </a:extLst>
            </p:cNvPr>
            <p:cNvGrpSpPr/>
            <p:nvPr/>
          </p:nvGrpSpPr>
          <p:grpSpPr>
            <a:xfrm>
              <a:off x="3154692" y="1163478"/>
              <a:ext cx="2875153" cy="5411658"/>
              <a:chOff x="8570964" y="1139687"/>
              <a:chExt cx="2295816" cy="541165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FDED06E-6C59-E3F0-2EE8-E358F24D1DCF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4116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8559BC-A6DA-6E46-FDAA-84FA6BEFC376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365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8B502B-EB92-9BC7-21EE-F40D96B6F20D}"/>
                </a:ext>
              </a:extLst>
            </p:cNvPr>
            <p:cNvSpPr txBox="1"/>
            <p:nvPr/>
          </p:nvSpPr>
          <p:spPr>
            <a:xfrm>
              <a:off x="3765205" y="1195228"/>
              <a:ext cx="1654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데이터분석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F34E4BF-2185-06CA-A300-C87EA7A807A1}"/>
              </a:ext>
            </a:extLst>
          </p:cNvPr>
          <p:cNvGrpSpPr/>
          <p:nvPr/>
        </p:nvGrpSpPr>
        <p:grpSpPr>
          <a:xfrm>
            <a:off x="6162156" y="1163478"/>
            <a:ext cx="2875153" cy="5411658"/>
            <a:chOff x="6162156" y="1163478"/>
            <a:chExt cx="2875153" cy="541165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76AED41-1415-19CC-410A-2CE72AE66E28}"/>
                </a:ext>
              </a:extLst>
            </p:cNvPr>
            <p:cNvGrpSpPr/>
            <p:nvPr/>
          </p:nvGrpSpPr>
          <p:grpSpPr>
            <a:xfrm>
              <a:off x="6162156" y="1163478"/>
              <a:ext cx="2875153" cy="5411658"/>
              <a:chOff x="8570964" y="1139687"/>
              <a:chExt cx="2295816" cy="541165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B15E2FC-B0C2-5AF5-7831-D484A9A24B7A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4116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67C149C-BAA5-AB5C-01A5-6CF34C6D97AF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365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2059C6-CCE0-49F4-F57D-826923559E34}"/>
                </a:ext>
              </a:extLst>
            </p:cNvPr>
            <p:cNvSpPr txBox="1"/>
            <p:nvPr/>
          </p:nvSpPr>
          <p:spPr>
            <a:xfrm>
              <a:off x="6741565" y="1195228"/>
              <a:ext cx="1716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연동 시스템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F2F05-1675-1021-C023-673C10FD50C3}"/>
              </a:ext>
            </a:extLst>
          </p:cNvPr>
          <p:cNvGrpSpPr/>
          <p:nvPr/>
        </p:nvGrpSpPr>
        <p:grpSpPr>
          <a:xfrm>
            <a:off x="9158600" y="1163478"/>
            <a:ext cx="2875153" cy="5411658"/>
            <a:chOff x="9158600" y="1163478"/>
            <a:chExt cx="2875153" cy="541165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A64CAC2-1422-C26E-E654-19A55CB09E00}"/>
                </a:ext>
              </a:extLst>
            </p:cNvPr>
            <p:cNvGrpSpPr/>
            <p:nvPr/>
          </p:nvGrpSpPr>
          <p:grpSpPr>
            <a:xfrm>
              <a:off x="9158600" y="1163478"/>
              <a:ext cx="2875153" cy="5411658"/>
              <a:chOff x="8570964" y="1139687"/>
              <a:chExt cx="2295816" cy="541165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D2DDF3A-5983-3FE0-F3B2-3B4AD7D40482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4116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E73B080-94B0-D873-9932-58C61EFBF51A}"/>
                  </a:ext>
                </a:extLst>
              </p:cNvPr>
              <p:cNvSpPr/>
              <p:nvPr/>
            </p:nvSpPr>
            <p:spPr>
              <a:xfrm>
                <a:off x="8570964" y="1139687"/>
                <a:ext cx="2295816" cy="5365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A5684C-0257-F9EC-3EEB-F569FAFF130A}"/>
                </a:ext>
              </a:extLst>
            </p:cNvPr>
            <p:cNvSpPr txBox="1"/>
            <p:nvPr/>
          </p:nvSpPr>
          <p:spPr>
            <a:xfrm>
              <a:off x="9803282" y="1195228"/>
              <a:ext cx="1585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구축</a:t>
              </a:r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E640125A-1E37-DE7C-5128-DD0AAD3B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5" y="4651461"/>
            <a:ext cx="2570077" cy="555263"/>
          </a:xfrm>
          <a:prstGeom prst="rect">
            <a:avLst/>
          </a:prstGeom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E90CFC0-E2B7-9142-A05F-A453A8757C7D}"/>
              </a:ext>
            </a:extLst>
          </p:cNvPr>
          <p:cNvGrpSpPr/>
          <p:nvPr/>
        </p:nvGrpSpPr>
        <p:grpSpPr>
          <a:xfrm>
            <a:off x="314164" y="5524520"/>
            <a:ext cx="2573098" cy="529410"/>
            <a:chOff x="305497" y="5894463"/>
            <a:chExt cx="2573098" cy="529410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2E3180D-C624-DEEE-9217-97D01D1FB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497" y="5894463"/>
              <a:ext cx="1898023" cy="523854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F54F9AD-EA71-1F86-4FC6-0503C6799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253" y="5902531"/>
              <a:ext cx="521342" cy="521342"/>
            </a:xfrm>
            <a:prstGeom prst="rect">
              <a:avLst/>
            </a:prstGeom>
          </p:spPr>
        </p:pic>
      </p:grpSp>
      <p:sp>
        <p:nvSpPr>
          <p:cNvPr id="82" name="AutoShape 6" descr="이베스트투자증권 - 나무위키">
            <a:extLst>
              <a:ext uri="{FF2B5EF4-FFF2-40B4-BE49-F238E27FC236}">
                <a16:creationId xmlns:a16="http://schemas.microsoft.com/office/drawing/2014/main" id="{28900431-AA85-FEF8-C029-F772F6E7F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AutoShape 12" descr="이베스트투자증권 로고">
            <a:extLst>
              <a:ext uri="{FF2B5EF4-FFF2-40B4-BE49-F238E27FC236}">
                <a16:creationId xmlns:a16="http://schemas.microsoft.com/office/drawing/2014/main" id="{16A7F4C6-C951-54B2-8D46-B94E80892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A07F60-0570-9C59-395E-6FD1F0D21132}"/>
              </a:ext>
            </a:extLst>
          </p:cNvPr>
          <p:cNvGrpSpPr/>
          <p:nvPr/>
        </p:nvGrpSpPr>
        <p:grpSpPr>
          <a:xfrm>
            <a:off x="270976" y="3767711"/>
            <a:ext cx="2659474" cy="565955"/>
            <a:chOff x="294994" y="4489906"/>
            <a:chExt cx="2659474" cy="56595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EFBF14F7-3B83-5C90-D86F-7AA1C6E2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994" y="4496257"/>
              <a:ext cx="1898023" cy="544977"/>
            </a:xfrm>
            <a:prstGeom prst="rect">
              <a:avLst/>
            </a:prstGeom>
          </p:spPr>
        </p:pic>
        <p:pic>
          <p:nvPicPr>
            <p:cNvPr id="80" name="Picture 24">
              <a:extLst>
                <a:ext uri="{FF2B5EF4-FFF2-40B4-BE49-F238E27FC236}">
                  <a16:creationId xmlns:a16="http://schemas.microsoft.com/office/drawing/2014/main" id="{6C29B704-FECB-D03F-F871-74AFB1A3C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513" y="4489906"/>
              <a:ext cx="565955" cy="565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4" name="Picture 16" descr="이베스트투자증권 | Seoul">
            <a:extLst>
              <a:ext uri="{FF2B5EF4-FFF2-40B4-BE49-F238E27FC236}">
                <a16:creationId xmlns:a16="http://schemas.microsoft.com/office/drawing/2014/main" id="{EBAA4DEB-5526-323B-99B8-795E6EB60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/>
          <a:srcRect/>
          <a:stretch/>
        </p:blipFill>
        <p:spPr bwMode="auto">
          <a:xfrm>
            <a:off x="254698" y="3733800"/>
            <a:ext cx="1403964" cy="6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78" descr="patches — Matplotlib 1.4.2 documentation">
            <a:extLst>
              <a:ext uri="{FF2B5EF4-FFF2-40B4-BE49-F238E27FC236}">
                <a16:creationId xmlns:a16="http://schemas.microsoft.com/office/drawing/2014/main" id="{FF01EB40-5D6A-5489-F289-79CD67D2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30" y="5061842"/>
            <a:ext cx="1960729" cy="3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80" descr="Tensorflow, 로고 아이콘 에 Vector Logo">
            <a:extLst>
              <a:ext uri="{FF2B5EF4-FFF2-40B4-BE49-F238E27FC236}">
                <a16:creationId xmlns:a16="http://schemas.microsoft.com/office/drawing/2014/main" id="{D6C143DA-A565-2772-6FB6-CFF6EB89D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0203" y="5506781"/>
            <a:ext cx="2537533" cy="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olab x PyTorch] 이미지 분류(Image Classification)">
            <a:extLst>
              <a:ext uri="{FF2B5EF4-FFF2-40B4-BE49-F238E27FC236}">
                <a16:creationId xmlns:a16="http://schemas.microsoft.com/office/drawing/2014/main" id="{D55D99BD-DF15-BCDE-181F-4AF84F30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98" y="2624361"/>
            <a:ext cx="1391247" cy="6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Huggingface] PreTrainedModel class">
            <a:extLst>
              <a:ext uri="{FF2B5EF4-FFF2-40B4-BE49-F238E27FC236}">
                <a16:creationId xmlns:a16="http://schemas.microsoft.com/office/drawing/2014/main" id="{FA00B1B8-E9A3-6B90-85DD-0DFAE71D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6" y="3939994"/>
            <a:ext cx="2413599" cy="4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BD702D-E1E2-F622-E1CD-F4D37E12C5F7}"/>
              </a:ext>
            </a:extLst>
          </p:cNvPr>
          <p:cNvGrpSpPr/>
          <p:nvPr/>
        </p:nvGrpSpPr>
        <p:grpSpPr>
          <a:xfrm>
            <a:off x="3540564" y="4454521"/>
            <a:ext cx="2189649" cy="506423"/>
            <a:chOff x="3270686" y="5341445"/>
            <a:chExt cx="2189649" cy="506423"/>
          </a:xfrm>
        </p:grpSpPr>
        <p:pic>
          <p:nvPicPr>
            <p:cNvPr id="90" name="Picture 74" descr="Pandas-logo - Pandas Python Logo PNG Image | Transparent PNG Free Download  on SeekPNG">
              <a:extLst>
                <a:ext uri="{FF2B5EF4-FFF2-40B4-BE49-F238E27FC236}">
                  <a16:creationId xmlns:a16="http://schemas.microsoft.com/office/drawing/2014/main" id="{360F6AEB-2DED-8178-722A-0BA935367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44628" y="5346156"/>
              <a:ext cx="715707" cy="501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8" descr="TA-Lib金融量化分析技术分析库（Technical Analysis Library）, 简介和安装指南- 知乎">
              <a:extLst>
                <a:ext uri="{FF2B5EF4-FFF2-40B4-BE49-F238E27FC236}">
                  <a16:creationId xmlns:a16="http://schemas.microsoft.com/office/drawing/2014/main" id="{4C96C3C7-1B33-D01E-F608-56CFCC14B4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70686" y="5341445"/>
              <a:ext cx="1356258" cy="506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B6793E-6B6E-1079-1E5C-C05B6860436E}"/>
              </a:ext>
            </a:extLst>
          </p:cNvPr>
          <p:cNvGrpSpPr/>
          <p:nvPr/>
        </p:nvGrpSpPr>
        <p:grpSpPr>
          <a:xfrm>
            <a:off x="3310176" y="3340204"/>
            <a:ext cx="2524283" cy="498893"/>
            <a:chOff x="3343396" y="3349702"/>
            <a:chExt cx="2524283" cy="498893"/>
          </a:xfrm>
        </p:grpSpPr>
        <p:pic>
          <p:nvPicPr>
            <p:cNvPr id="89" name="Picture 66" descr="First Step with Python – How to Install Anaconda &amp; Set Up New Environment(s)">
              <a:extLst>
                <a:ext uri="{FF2B5EF4-FFF2-40B4-BE49-F238E27FC236}">
                  <a16:creationId xmlns:a16="http://schemas.microsoft.com/office/drawing/2014/main" id="{03545F7D-93CB-C0E6-0F55-0EC251647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396" y="3349702"/>
              <a:ext cx="997786" cy="49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70" descr="Home - Keras Documentation">
              <a:extLst>
                <a:ext uri="{FF2B5EF4-FFF2-40B4-BE49-F238E27FC236}">
                  <a16:creationId xmlns:a16="http://schemas.microsoft.com/office/drawing/2014/main" id="{07444360-EE39-2C45-848A-8F55B3594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68" y="3429000"/>
              <a:ext cx="1275411" cy="370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그림 86" descr="텍스트, 로고, 클립아트, 그래픽이(가) 표시된 사진&#10;&#10;자동 생성된 설명">
            <a:extLst>
              <a:ext uri="{FF2B5EF4-FFF2-40B4-BE49-F238E27FC236}">
                <a16:creationId xmlns:a16="http://schemas.microsoft.com/office/drawing/2014/main" id="{B0B89E0A-6811-7757-B45C-0CEC94C5F51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7" y="2109767"/>
            <a:ext cx="435263" cy="486642"/>
          </a:xfrm>
          <a:prstGeom prst="rect">
            <a:avLst/>
          </a:prstGeom>
        </p:spPr>
      </p:pic>
      <p:pic>
        <p:nvPicPr>
          <p:cNvPr id="88" name="Picture 4" descr="Project Jupyter | Home">
            <a:extLst>
              <a:ext uri="{FF2B5EF4-FFF2-40B4-BE49-F238E27FC236}">
                <a16:creationId xmlns:a16="http://schemas.microsoft.com/office/drawing/2014/main" id="{5A1C7326-430C-C1D6-EC3F-9A950CCF3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51112" y="2114972"/>
            <a:ext cx="450507" cy="4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72" descr="Python] Process간 Numpy Array 공유하기 -1편">
            <a:extLst>
              <a:ext uri="{FF2B5EF4-FFF2-40B4-BE49-F238E27FC236}">
                <a16:creationId xmlns:a16="http://schemas.microsoft.com/office/drawing/2014/main" id="{909FA36F-F627-6E38-8D9D-4F7AA09E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47" y="5030008"/>
            <a:ext cx="471021" cy="4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4DCB956-DC81-D9B9-2C0F-F19145B1121A}"/>
              </a:ext>
            </a:extLst>
          </p:cNvPr>
          <p:cNvGrpSpPr/>
          <p:nvPr/>
        </p:nvGrpSpPr>
        <p:grpSpPr>
          <a:xfrm>
            <a:off x="269843" y="2171213"/>
            <a:ext cx="2661740" cy="405950"/>
            <a:chOff x="273749" y="3176048"/>
            <a:chExt cx="2661740" cy="405950"/>
          </a:xfrm>
        </p:grpSpPr>
        <p:pic>
          <p:nvPicPr>
            <p:cNvPr id="98" name="Picture 30" descr="beautifulsoup 모듈 - Dev-hwon's blog">
              <a:extLst>
                <a:ext uri="{FF2B5EF4-FFF2-40B4-BE49-F238E27FC236}">
                  <a16:creationId xmlns:a16="http://schemas.microsoft.com/office/drawing/2014/main" id="{E5B522C3-FEDA-4088-1C7A-C1B083CD58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29687" y="3176048"/>
              <a:ext cx="1205802" cy="40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32">
              <a:extLst>
                <a:ext uri="{FF2B5EF4-FFF2-40B4-BE49-F238E27FC236}">
                  <a16:creationId xmlns:a16="http://schemas.microsoft.com/office/drawing/2014/main" id="{9AAADDF9-20B4-405A-173A-F0384C847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49" y="3190447"/>
              <a:ext cx="1389783" cy="33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7B6718-0988-7F3A-B17C-812A674DE734}"/>
              </a:ext>
            </a:extLst>
          </p:cNvPr>
          <p:cNvGrpSpPr/>
          <p:nvPr/>
        </p:nvGrpSpPr>
        <p:grpSpPr>
          <a:xfrm>
            <a:off x="282116" y="2894958"/>
            <a:ext cx="2664612" cy="554958"/>
            <a:chOff x="282116" y="3258904"/>
            <a:chExt cx="2664612" cy="554958"/>
          </a:xfrm>
        </p:grpSpPr>
        <p:pic>
          <p:nvPicPr>
            <p:cNvPr id="71" name="Picture 2" descr="네이버 - NAVER - Google Play 앱">
              <a:extLst>
                <a:ext uri="{FF2B5EF4-FFF2-40B4-BE49-F238E27FC236}">
                  <a16:creationId xmlns:a16="http://schemas.microsoft.com/office/drawing/2014/main" id="{7D766456-CA24-D6EA-2C6B-8E724B1F6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671" y="3258904"/>
              <a:ext cx="551057" cy="55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네이버 증권 Desktop App for Mac and PC - WebCatalog">
              <a:extLst>
                <a:ext uri="{FF2B5EF4-FFF2-40B4-BE49-F238E27FC236}">
                  <a16:creationId xmlns:a16="http://schemas.microsoft.com/office/drawing/2014/main" id="{9A63AE65-784B-3AE3-AE42-091E84775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631" y="3261527"/>
              <a:ext cx="551057" cy="55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신한은행 로고">
              <a:extLst>
                <a:ext uri="{FF2B5EF4-FFF2-40B4-BE49-F238E27FC236}">
                  <a16:creationId xmlns:a16="http://schemas.microsoft.com/office/drawing/2014/main" id="{71D1C1AD-181A-3BC6-1469-362620A0E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16" y="3262805"/>
              <a:ext cx="1506630" cy="55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E9C8145-0D10-C6FD-3AE0-5E79D5B859B9}"/>
              </a:ext>
            </a:extLst>
          </p:cNvPr>
          <p:cNvGrpSpPr/>
          <p:nvPr/>
        </p:nvGrpSpPr>
        <p:grpSpPr>
          <a:xfrm>
            <a:off x="6325283" y="4278520"/>
            <a:ext cx="2597474" cy="731728"/>
            <a:chOff x="6284557" y="5038440"/>
            <a:chExt cx="2597474" cy="731728"/>
          </a:xfrm>
        </p:grpSpPr>
        <p:pic>
          <p:nvPicPr>
            <p:cNvPr id="113" name="Picture 54" descr="Github Logo Vector Art, Icons, and Graphics for Free Download">
              <a:extLst>
                <a:ext uri="{FF2B5EF4-FFF2-40B4-BE49-F238E27FC236}">
                  <a16:creationId xmlns:a16="http://schemas.microsoft.com/office/drawing/2014/main" id="{B2B0BDF2-9EF3-2A87-9777-A4A3A8DA2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557" y="5064100"/>
              <a:ext cx="1130562" cy="565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56">
              <a:extLst>
                <a:ext uri="{FF2B5EF4-FFF2-40B4-BE49-F238E27FC236}">
                  <a16:creationId xmlns:a16="http://schemas.microsoft.com/office/drawing/2014/main" id="{F6682EC7-3A78-B3DF-100E-E19C5A936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824" y="5107700"/>
              <a:ext cx="593207" cy="59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58" descr="Putty Icon in Super Flat Remix V1.08 Apps">
              <a:extLst>
                <a:ext uri="{FF2B5EF4-FFF2-40B4-BE49-F238E27FC236}">
                  <a16:creationId xmlns:a16="http://schemas.microsoft.com/office/drawing/2014/main" id="{51675A89-DB8B-2101-70E5-A0A6B130A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977" y="5038440"/>
              <a:ext cx="731728" cy="73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B9027A2-3AD3-E179-2DDF-0BFC2B6689B0}"/>
              </a:ext>
            </a:extLst>
          </p:cNvPr>
          <p:cNvGrpSpPr/>
          <p:nvPr/>
        </p:nvGrpSpPr>
        <p:grpSpPr>
          <a:xfrm>
            <a:off x="6456360" y="3303890"/>
            <a:ext cx="2335321" cy="658195"/>
            <a:chOff x="6377593" y="4336031"/>
            <a:chExt cx="2335321" cy="658195"/>
          </a:xfrm>
        </p:grpSpPr>
        <p:pic>
          <p:nvPicPr>
            <p:cNvPr id="111" name="Picture 26" descr="Official MariaDB Logos | MariaDB">
              <a:extLst>
                <a:ext uri="{FF2B5EF4-FFF2-40B4-BE49-F238E27FC236}">
                  <a16:creationId xmlns:a16="http://schemas.microsoft.com/office/drawing/2014/main" id="{E72F85EB-C78F-5595-FDAD-3332CECB6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680" y="4369423"/>
              <a:ext cx="691234" cy="56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60" descr="DBeaver - 편리한 DB 관리 도구">
              <a:extLst>
                <a:ext uri="{FF2B5EF4-FFF2-40B4-BE49-F238E27FC236}">
                  <a16:creationId xmlns:a16="http://schemas.microsoft.com/office/drawing/2014/main" id="{7C471E2F-37EE-31C6-C257-A8EA94FE2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593" y="4336031"/>
              <a:ext cx="1316390" cy="65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CC675F-9881-9BAB-5810-A2963BBB1B42}"/>
              </a:ext>
            </a:extLst>
          </p:cNvPr>
          <p:cNvGrpSpPr/>
          <p:nvPr/>
        </p:nvGrpSpPr>
        <p:grpSpPr>
          <a:xfrm>
            <a:off x="6411348" y="2110436"/>
            <a:ext cx="2425344" cy="877019"/>
            <a:chOff x="6456687" y="3463905"/>
            <a:chExt cx="2425344" cy="877019"/>
          </a:xfrm>
        </p:grpSpPr>
        <p:pic>
          <p:nvPicPr>
            <p:cNvPr id="110" name="Picture 24" descr="Redis, original, wordmark, logo Icon in Devicon">
              <a:extLst>
                <a:ext uri="{FF2B5EF4-FFF2-40B4-BE49-F238E27FC236}">
                  <a16:creationId xmlns:a16="http://schemas.microsoft.com/office/drawing/2014/main" id="{19C6FBA3-14BF-8EE4-817E-13AEF25FC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687" y="3592303"/>
              <a:ext cx="715985" cy="71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4">
              <a:extLst>
                <a:ext uri="{FF2B5EF4-FFF2-40B4-BE49-F238E27FC236}">
                  <a16:creationId xmlns:a16="http://schemas.microsoft.com/office/drawing/2014/main" id="{3B305EA1-8DD6-F8D6-7969-8CC6F8552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012" y="3463905"/>
              <a:ext cx="877019" cy="8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6" descr="리눅스 실습 for Beginner] CH_03. 리눅스 기본 사용법">
              <a:extLst>
                <a:ext uri="{FF2B5EF4-FFF2-40B4-BE49-F238E27FC236}">
                  <a16:creationId xmlns:a16="http://schemas.microsoft.com/office/drawing/2014/main" id="{48AF5E51-B3A6-F8AF-AB73-B0800ACF0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33180" y="3524682"/>
              <a:ext cx="554866" cy="78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12EF5D7-4EA7-D935-6F4E-794A223936E1}"/>
              </a:ext>
            </a:extLst>
          </p:cNvPr>
          <p:cNvGrpSpPr/>
          <p:nvPr/>
        </p:nvGrpSpPr>
        <p:grpSpPr>
          <a:xfrm>
            <a:off x="6456360" y="5326684"/>
            <a:ext cx="2472295" cy="761978"/>
            <a:chOff x="6511480" y="5740416"/>
            <a:chExt cx="2472295" cy="761978"/>
          </a:xfrm>
        </p:grpSpPr>
        <p:pic>
          <p:nvPicPr>
            <p:cNvPr id="112" name="Picture 30" descr="Centos, 로고 아이콘 에 Vector Logo">
              <a:extLst>
                <a:ext uri="{FF2B5EF4-FFF2-40B4-BE49-F238E27FC236}">
                  <a16:creationId xmlns:a16="http://schemas.microsoft.com/office/drawing/2014/main" id="{1A3DBD7B-4DFB-6AB2-553E-A2199B5C3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046" y="5908864"/>
              <a:ext cx="1095729" cy="54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클라우드] GCP(Google Cloud Platform) 에서 리눅스 생성 하기 - Wings on PC">
              <a:extLst>
                <a:ext uri="{FF2B5EF4-FFF2-40B4-BE49-F238E27FC236}">
                  <a16:creationId xmlns:a16="http://schemas.microsoft.com/office/drawing/2014/main" id="{B3CD5D1B-9825-0513-0297-9514F3F70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6162" y="5740416"/>
              <a:ext cx="1354630" cy="761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54" descr="구글 드라이브 - 무료 심벌 마크개 아이콘">
              <a:extLst>
                <a:ext uri="{FF2B5EF4-FFF2-40B4-BE49-F238E27FC236}">
                  <a16:creationId xmlns:a16="http://schemas.microsoft.com/office/drawing/2014/main" id="{E7531277-331A-08E1-66A7-A8FA23923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480" y="5847652"/>
              <a:ext cx="563057" cy="56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7FA44D45-854C-A960-DCAD-3D570047FF8B}"/>
              </a:ext>
            </a:extLst>
          </p:cNvPr>
          <p:cNvGrpSpPr/>
          <p:nvPr/>
        </p:nvGrpSpPr>
        <p:grpSpPr>
          <a:xfrm>
            <a:off x="9434033" y="3856884"/>
            <a:ext cx="2275945" cy="724113"/>
            <a:chOff x="9419311" y="4441888"/>
            <a:chExt cx="2275945" cy="724113"/>
          </a:xfrm>
        </p:grpSpPr>
        <p:pic>
          <p:nvPicPr>
            <p:cNvPr id="2057" name="Picture 8" descr="Html 5 - 무료 브랜드 및 로고개 아이콘">
              <a:extLst>
                <a:ext uri="{FF2B5EF4-FFF2-40B4-BE49-F238E27FC236}">
                  <a16:creationId xmlns:a16="http://schemas.microsoft.com/office/drawing/2014/main" id="{5707D887-3FD5-5A9F-83CE-2F25928DB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9311" y="4455432"/>
              <a:ext cx="688899" cy="688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ss - 무료 브랜드 및 로고개 아이콘">
              <a:extLst>
                <a:ext uri="{FF2B5EF4-FFF2-40B4-BE49-F238E27FC236}">
                  <a16:creationId xmlns:a16="http://schemas.microsoft.com/office/drawing/2014/main" id="{C4BFE5B3-16F1-5F9D-9F87-EA306EB96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9270" y="4450015"/>
              <a:ext cx="715986" cy="715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6" descr="Js Icon #243156 - Free Icons Library">
              <a:extLst>
                <a:ext uri="{FF2B5EF4-FFF2-40B4-BE49-F238E27FC236}">
                  <a16:creationId xmlns:a16="http://schemas.microsoft.com/office/drawing/2014/main" id="{FFC2906E-35A7-38BA-656A-8BCDDF2E8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3158" y="4441888"/>
              <a:ext cx="517100" cy="71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1" name="그룹 2070">
            <a:extLst>
              <a:ext uri="{FF2B5EF4-FFF2-40B4-BE49-F238E27FC236}">
                <a16:creationId xmlns:a16="http://schemas.microsoft.com/office/drawing/2014/main" id="{19CABA1A-7C1D-9969-5952-5ACD06567DB1}"/>
              </a:ext>
            </a:extLst>
          </p:cNvPr>
          <p:cNvGrpSpPr/>
          <p:nvPr/>
        </p:nvGrpSpPr>
        <p:grpSpPr>
          <a:xfrm>
            <a:off x="9266161" y="4712138"/>
            <a:ext cx="2611689" cy="537492"/>
            <a:chOff x="9264636" y="5233093"/>
            <a:chExt cx="2611689" cy="537492"/>
          </a:xfrm>
        </p:grpSpPr>
        <p:pic>
          <p:nvPicPr>
            <p:cNvPr id="2061" name="Picture 28" descr="Production-ready Websockets using Flask (Python) and Celery Worker and  Javascript - Progress Story">
              <a:extLst>
                <a:ext uri="{FF2B5EF4-FFF2-40B4-BE49-F238E27FC236}">
                  <a16:creationId xmlns:a16="http://schemas.microsoft.com/office/drawing/2014/main" id="{25B03522-BECC-4268-1EAB-ABAE882BF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4636" y="5264162"/>
              <a:ext cx="1350461" cy="506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50" descr="Apache Maven stacked logo transparent PNG - StickPNG">
              <a:extLst>
                <a:ext uri="{FF2B5EF4-FFF2-40B4-BE49-F238E27FC236}">
                  <a16:creationId xmlns:a16="http://schemas.microsoft.com/office/drawing/2014/main" id="{A6AEA773-371E-4F13-949F-5FA34DD36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291" y="5233093"/>
              <a:ext cx="1034034" cy="50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3" name="그룹 2072">
            <a:extLst>
              <a:ext uri="{FF2B5EF4-FFF2-40B4-BE49-F238E27FC236}">
                <a16:creationId xmlns:a16="http://schemas.microsoft.com/office/drawing/2014/main" id="{AF84632F-AA7B-122E-7C90-507E204FADAC}"/>
              </a:ext>
            </a:extLst>
          </p:cNvPr>
          <p:cNvGrpSpPr/>
          <p:nvPr/>
        </p:nvGrpSpPr>
        <p:grpSpPr>
          <a:xfrm>
            <a:off x="9297435" y="2970261"/>
            <a:ext cx="2549141" cy="755482"/>
            <a:chOff x="9325139" y="3547699"/>
            <a:chExt cx="2549141" cy="755482"/>
          </a:xfrm>
        </p:grpSpPr>
        <p:pic>
          <p:nvPicPr>
            <p:cNvPr id="2062" name="Picture 34" descr="Bootstrap full logo transparent PNG - StickPNG">
              <a:extLst>
                <a:ext uri="{FF2B5EF4-FFF2-40B4-BE49-F238E27FC236}">
                  <a16:creationId xmlns:a16="http://schemas.microsoft.com/office/drawing/2014/main" id="{37FA02C7-5960-98C2-568B-27ED77D56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5139" y="3612343"/>
              <a:ext cx="688898" cy="690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50" descr="Filter - Free technology icons">
              <a:extLst>
                <a:ext uri="{FF2B5EF4-FFF2-40B4-BE49-F238E27FC236}">
                  <a16:creationId xmlns:a16="http://schemas.microsoft.com/office/drawing/2014/main" id="{4BF7E20F-6784-3203-A0F6-3BCDA96AB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983" y="3605884"/>
              <a:ext cx="625230" cy="625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9" name="Picture 52" descr="로그인 - 무료 보안개 아이콘">
              <a:extLst>
                <a:ext uri="{FF2B5EF4-FFF2-40B4-BE49-F238E27FC236}">
                  <a16:creationId xmlns:a16="http://schemas.microsoft.com/office/drawing/2014/main" id="{25EC0F7F-D164-D384-3486-DFC57B5BA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3714" y="3547699"/>
              <a:ext cx="720566" cy="720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Highsoft - Media City Bergen">
            <a:extLst>
              <a:ext uri="{FF2B5EF4-FFF2-40B4-BE49-F238E27FC236}">
                <a16:creationId xmlns:a16="http://schemas.microsoft.com/office/drawing/2014/main" id="{5154242D-09A8-B607-589B-9C8AB92D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602" y="2182747"/>
            <a:ext cx="2637213" cy="65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이토치 모델 서빙하고 내보내기 (도커, 토치서브, 토치스크립트, ONNX 활용)">
            <a:extLst>
              <a:ext uri="{FF2B5EF4-FFF2-40B4-BE49-F238E27FC236}">
                <a16:creationId xmlns:a16="http://schemas.microsoft.com/office/drawing/2014/main" id="{41459A3E-65CE-6F2B-196D-5874479A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48" y="2212900"/>
            <a:ext cx="1077274" cy="2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BC0F2C-CA96-9188-27CC-65ED521D8185}"/>
              </a:ext>
            </a:extLst>
          </p:cNvPr>
          <p:cNvGrpSpPr/>
          <p:nvPr/>
        </p:nvGrpSpPr>
        <p:grpSpPr>
          <a:xfrm>
            <a:off x="9431992" y="5380773"/>
            <a:ext cx="2411181" cy="816905"/>
            <a:chOff x="9431992" y="5380773"/>
            <a:chExt cx="2411181" cy="816905"/>
          </a:xfrm>
        </p:grpSpPr>
        <p:pic>
          <p:nvPicPr>
            <p:cNvPr id="2067" name="Picture 42" descr="Java Icon Png #245848 - Free Icons Library">
              <a:extLst>
                <a:ext uri="{FF2B5EF4-FFF2-40B4-BE49-F238E27FC236}">
                  <a16:creationId xmlns:a16="http://schemas.microsoft.com/office/drawing/2014/main" id="{7EBD65DA-E116-AA53-D429-542BD08F5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7944" y="5423825"/>
              <a:ext cx="625229" cy="62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Application #1">
              <a:extLst>
                <a:ext uri="{FF2B5EF4-FFF2-40B4-BE49-F238E27FC236}">
                  <a16:creationId xmlns:a16="http://schemas.microsoft.com/office/drawing/2014/main" id="{7C3B5B38-A0FE-B0E1-B520-3F05F0E4A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1992" y="5380773"/>
              <a:ext cx="1556008" cy="81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>
            <a:extLst>
              <a:ext uri="{FF2B5EF4-FFF2-40B4-BE49-F238E27FC236}">
                <a16:creationId xmlns:a16="http://schemas.microsoft.com/office/drawing/2014/main" id="{3FA8AB0C-C6E2-A4CC-F921-46094849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11" y="2617655"/>
            <a:ext cx="1067048" cy="57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89">
        <p:fade/>
      </p:transition>
    </mc:Choice>
    <mc:Fallback xmlns="">
      <p:transition spd="med" advTm="888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3">
            <a:extLst>
              <a:ext uri="{FF2B5EF4-FFF2-40B4-BE49-F238E27FC236}">
                <a16:creationId xmlns:a16="http://schemas.microsoft.com/office/drawing/2014/main" id="{B3C26B3F-1C2C-1CD4-CBCE-A83873ABBCAB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565746" y="415150"/>
            <a:ext cx="975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 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B746A-B575-CAD5-3677-249FC15EAC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39867" y="6510867"/>
            <a:ext cx="2252133" cy="28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877A4D-D3FC-BF60-B11F-5C50FB65D4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023" y="1093313"/>
            <a:ext cx="10951953" cy="29154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                    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61FAE-E025-4296-3DAF-0D603FBEA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023" y="4202092"/>
            <a:ext cx="10951953" cy="231913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       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BB5A4-5AA1-7FEE-688B-943A2849E945}"/>
              </a:ext>
            </a:extLst>
          </p:cNvPr>
          <p:cNvSpPr txBox="1"/>
          <p:nvPr/>
        </p:nvSpPr>
        <p:spPr>
          <a:xfrm>
            <a:off x="648296" y="1121795"/>
            <a:ext cx="3761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&lt;Linux Google VM Computer&gt;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DB546-78ED-326F-17D5-C4E51451DD59}"/>
              </a:ext>
            </a:extLst>
          </p:cNvPr>
          <p:cNvSpPr txBox="1"/>
          <p:nvPr/>
        </p:nvSpPr>
        <p:spPr>
          <a:xfrm>
            <a:off x="648296" y="4205732"/>
            <a:ext cx="1037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&lt;Web&gt;</a:t>
            </a:r>
            <a:endParaRPr lang="ko-KR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35BAFD-F8F8-046B-B175-00651D98B67D}"/>
              </a:ext>
            </a:extLst>
          </p:cNvPr>
          <p:cNvSpPr txBox="1"/>
          <p:nvPr/>
        </p:nvSpPr>
        <p:spPr>
          <a:xfrm>
            <a:off x="8998280" y="2164570"/>
            <a:ext cx="64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5C3482F-E50B-F848-40F7-6484D5F77B54}"/>
              </a:ext>
            </a:extLst>
          </p:cNvPr>
          <p:cNvGrpSpPr/>
          <p:nvPr/>
        </p:nvGrpSpPr>
        <p:grpSpPr>
          <a:xfrm>
            <a:off x="9767172" y="4665368"/>
            <a:ext cx="1240937" cy="1513761"/>
            <a:chOff x="9839812" y="4821075"/>
            <a:chExt cx="1022919" cy="1247811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11614E4-15F1-48EF-34DB-051F7781EA61}"/>
                </a:ext>
              </a:extLst>
            </p:cNvPr>
            <p:cNvSpPr/>
            <p:nvPr/>
          </p:nvSpPr>
          <p:spPr>
            <a:xfrm>
              <a:off x="9839812" y="4821075"/>
              <a:ext cx="1022919" cy="1247811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AD10DA4-E142-982E-66B1-3FDF319CF125}"/>
                </a:ext>
              </a:extLst>
            </p:cNvPr>
            <p:cNvSpPr txBox="1"/>
            <p:nvPr/>
          </p:nvSpPr>
          <p:spPr>
            <a:xfrm>
              <a:off x="9965961" y="5121815"/>
              <a:ext cx="770625" cy="685001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거래내역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거래추천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회원정보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17C3E4C-53B5-1757-D48E-214346DCD42A}"/>
                </a:ext>
              </a:extLst>
            </p:cNvPr>
            <p:cNvSpPr/>
            <p:nvPr/>
          </p:nvSpPr>
          <p:spPr>
            <a:xfrm>
              <a:off x="9912479" y="4904802"/>
              <a:ext cx="877586" cy="10803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BBF4A2A7-57DA-3EB5-60B6-D4C9F19DE53B}"/>
              </a:ext>
            </a:extLst>
          </p:cNvPr>
          <p:cNvGrpSpPr/>
          <p:nvPr/>
        </p:nvGrpSpPr>
        <p:grpSpPr>
          <a:xfrm>
            <a:off x="5166895" y="4665368"/>
            <a:ext cx="1240937" cy="1513761"/>
            <a:chOff x="9839812" y="4821075"/>
            <a:chExt cx="1022919" cy="124781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2AC791C-DE36-56FD-4DE9-F6839E380728}"/>
                </a:ext>
              </a:extLst>
            </p:cNvPr>
            <p:cNvSpPr/>
            <p:nvPr/>
          </p:nvSpPr>
          <p:spPr>
            <a:xfrm>
              <a:off x="9839812" y="4821075"/>
              <a:ext cx="1022919" cy="1247811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FA446D6-4932-4B99-C171-48358E74E500}"/>
                </a:ext>
              </a:extLst>
            </p:cNvPr>
            <p:cNvSpPr txBox="1"/>
            <p:nvPr/>
          </p:nvSpPr>
          <p:spPr>
            <a:xfrm>
              <a:off x="10045242" y="5254703"/>
              <a:ext cx="612061" cy="482037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실시간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뉴스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AD1949D-8CFF-F62D-3EE7-4230272AC36F}"/>
                </a:ext>
              </a:extLst>
            </p:cNvPr>
            <p:cNvSpPr/>
            <p:nvPr/>
          </p:nvSpPr>
          <p:spPr>
            <a:xfrm>
              <a:off x="9912479" y="4904802"/>
              <a:ext cx="877586" cy="10803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1E7F063-DA95-675C-9647-6C8CE16DC257}"/>
              </a:ext>
            </a:extLst>
          </p:cNvPr>
          <p:cNvGrpSpPr/>
          <p:nvPr/>
        </p:nvGrpSpPr>
        <p:grpSpPr>
          <a:xfrm>
            <a:off x="1172487" y="4665368"/>
            <a:ext cx="1240937" cy="1513761"/>
            <a:chOff x="9803170" y="4821075"/>
            <a:chExt cx="1022919" cy="1247811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B445222-05E8-9911-B03A-D5B4774073D0}"/>
                </a:ext>
              </a:extLst>
            </p:cNvPr>
            <p:cNvSpPr/>
            <p:nvPr/>
          </p:nvSpPr>
          <p:spPr>
            <a:xfrm>
              <a:off x="9803170" y="4821075"/>
              <a:ext cx="1022919" cy="1247811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C3E9084-6551-DD9D-5DB8-4DE465880311}"/>
                </a:ext>
              </a:extLst>
            </p:cNvPr>
            <p:cNvSpPr txBox="1"/>
            <p:nvPr/>
          </p:nvSpPr>
          <p:spPr>
            <a:xfrm>
              <a:off x="10008599" y="5143145"/>
              <a:ext cx="612061" cy="685001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종목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실시간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67DADC5-6E47-B4E8-29C3-E2A732C68F27}"/>
                </a:ext>
              </a:extLst>
            </p:cNvPr>
            <p:cNvSpPr/>
            <p:nvPr/>
          </p:nvSpPr>
          <p:spPr>
            <a:xfrm>
              <a:off x="9875838" y="4904802"/>
              <a:ext cx="877586" cy="10803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DFC898E-F71B-0A73-4044-F9528F03F497}"/>
              </a:ext>
            </a:extLst>
          </p:cNvPr>
          <p:cNvGrpSpPr/>
          <p:nvPr/>
        </p:nvGrpSpPr>
        <p:grpSpPr>
          <a:xfrm rot="5400000">
            <a:off x="5158845" y="3979019"/>
            <a:ext cx="1217389" cy="314020"/>
            <a:chOff x="2207722" y="1999250"/>
            <a:chExt cx="1141487" cy="239066"/>
          </a:xfrm>
        </p:grpSpPr>
        <p:sp>
          <p:nvSpPr>
            <p:cNvPr id="169" name="빼기 기호 168">
              <a:extLst>
                <a:ext uri="{FF2B5EF4-FFF2-40B4-BE49-F238E27FC236}">
                  <a16:creationId xmlns:a16="http://schemas.microsoft.com/office/drawing/2014/main" id="{478D940B-81E7-0D11-E67C-E5119F5806FE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BAF8055E-A59F-6399-417C-E9E8F7BA4168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1" name="화살표: 오른쪽 170">
              <a:extLst>
                <a:ext uri="{FF2B5EF4-FFF2-40B4-BE49-F238E27FC236}">
                  <a16:creationId xmlns:a16="http://schemas.microsoft.com/office/drawing/2014/main" id="{225C5864-D89B-E469-A7C8-09AA84D76662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6338538-9C3A-917A-B5D9-892CAD9D1289}"/>
              </a:ext>
            </a:extLst>
          </p:cNvPr>
          <p:cNvGrpSpPr/>
          <p:nvPr/>
        </p:nvGrpSpPr>
        <p:grpSpPr>
          <a:xfrm rot="5400000">
            <a:off x="1146188" y="3979019"/>
            <a:ext cx="1217389" cy="314020"/>
            <a:chOff x="2207722" y="1999250"/>
            <a:chExt cx="1141487" cy="239066"/>
          </a:xfrm>
        </p:grpSpPr>
        <p:sp>
          <p:nvSpPr>
            <p:cNvPr id="173" name="빼기 기호 172">
              <a:extLst>
                <a:ext uri="{FF2B5EF4-FFF2-40B4-BE49-F238E27FC236}">
                  <a16:creationId xmlns:a16="http://schemas.microsoft.com/office/drawing/2014/main" id="{EBE91953-6E1F-9721-5A5D-C88B368789CF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58EB4B5B-819B-4BFB-EEED-37D5674699D8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5" name="화살표: 오른쪽 174">
              <a:extLst>
                <a:ext uri="{FF2B5EF4-FFF2-40B4-BE49-F238E27FC236}">
                  <a16:creationId xmlns:a16="http://schemas.microsoft.com/office/drawing/2014/main" id="{AFCEEF70-944B-B166-B450-B20DB715933C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680B443-A034-27CC-9F09-25E02035C7B9}"/>
              </a:ext>
            </a:extLst>
          </p:cNvPr>
          <p:cNvGrpSpPr/>
          <p:nvPr/>
        </p:nvGrpSpPr>
        <p:grpSpPr>
          <a:xfrm rot="5400000">
            <a:off x="9764392" y="3979019"/>
            <a:ext cx="1217389" cy="314020"/>
            <a:chOff x="2207722" y="1999250"/>
            <a:chExt cx="1141487" cy="239066"/>
          </a:xfrm>
        </p:grpSpPr>
        <p:sp>
          <p:nvSpPr>
            <p:cNvPr id="177" name="빼기 기호 176">
              <a:extLst>
                <a:ext uri="{FF2B5EF4-FFF2-40B4-BE49-F238E27FC236}">
                  <a16:creationId xmlns:a16="http://schemas.microsoft.com/office/drawing/2014/main" id="{5D60FDC7-C015-50B7-E68D-9F032E866471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8" name="이등변 삼각형 177">
              <a:extLst>
                <a:ext uri="{FF2B5EF4-FFF2-40B4-BE49-F238E27FC236}">
                  <a16:creationId xmlns:a16="http://schemas.microsoft.com/office/drawing/2014/main" id="{4464BA37-C082-9C85-4639-258CD0C52945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9" name="화살표: 오른쪽 178">
              <a:extLst>
                <a:ext uri="{FF2B5EF4-FFF2-40B4-BE49-F238E27FC236}">
                  <a16:creationId xmlns:a16="http://schemas.microsoft.com/office/drawing/2014/main" id="{10A8A74F-46F9-4A79-E969-057E70D60481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41284BA-E198-4A1D-CEA7-97460B8193D5}"/>
              </a:ext>
            </a:extLst>
          </p:cNvPr>
          <p:cNvSpPr/>
          <p:nvPr/>
        </p:nvSpPr>
        <p:spPr>
          <a:xfrm>
            <a:off x="9788634" y="1738898"/>
            <a:ext cx="1291796" cy="1943917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7A72042-3DA6-0CBC-B7B8-0B3EE21B50F1}"/>
              </a:ext>
            </a:extLst>
          </p:cNvPr>
          <p:cNvSpPr/>
          <p:nvPr/>
        </p:nvSpPr>
        <p:spPr>
          <a:xfrm>
            <a:off x="9853762" y="1816906"/>
            <a:ext cx="1161540" cy="178790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30B34C-964C-A502-86E8-1D8813C97E86}"/>
              </a:ext>
            </a:extLst>
          </p:cNvPr>
          <p:cNvSpPr txBox="1"/>
          <p:nvPr/>
        </p:nvSpPr>
        <p:spPr>
          <a:xfrm>
            <a:off x="10079307" y="2427273"/>
            <a:ext cx="710451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eBest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CCD3D15-36C7-A485-1A94-203430160ACF}"/>
              </a:ext>
            </a:extLst>
          </p:cNvPr>
          <p:cNvGrpSpPr/>
          <p:nvPr/>
        </p:nvGrpSpPr>
        <p:grpSpPr>
          <a:xfrm>
            <a:off x="7410411" y="1680770"/>
            <a:ext cx="1451463" cy="2017123"/>
            <a:chOff x="7410411" y="1680770"/>
            <a:chExt cx="1451463" cy="201712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F781E1-9053-E987-2892-F23810F32745}"/>
                </a:ext>
              </a:extLst>
            </p:cNvPr>
            <p:cNvSpPr/>
            <p:nvPr/>
          </p:nvSpPr>
          <p:spPr>
            <a:xfrm>
              <a:off x="7410411" y="1680770"/>
              <a:ext cx="1451463" cy="201712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460F5B-7963-58C9-7AB4-4CB408CB0DF2}"/>
                </a:ext>
              </a:extLst>
            </p:cNvPr>
            <p:cNvSpPr/>
            <p:nvPr/>
          </p:nvSpPr>
          <p:spPr>
            <a:xfrm>
              <a:off x="7490244" y="1749272"/>
              <a:ext cx="1291796" cy="187222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62AB38-3FE9-B4FC-C22B-4DD6CB31C891}"/>
                </a:ext>
              </a:extLst>
            </p:cNvPr>
            <p:cNvSpPr txBox="1"/>
            <p:nvPr/>
          </p:nvSpPr>
          <p:spPr>
            <a:xfrm>
              <a:off x="7646266" y="2499047"/>
              <a:ext cx="979755" cy="33855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강화 학습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793250-EBC9-786B-2440-633870E11199}"/>
              </a:ext>
            </a:extLst>
          </p:cNvPr>
          <p:cNvGrpSpPr/>
          <p:nvPr/>
        </p:nvGrpSpPr>
        <p:grpSpPr>
          <a:xfrm rot="10800000">
            <a:off x="8690757" y="2620039"/>
            <a:ext cx="1268009" cy="265564"/>
            <a:chOff x="2207722" y="1999250"/>
            <a:chExt cx="1141487" cy="239066"/>
          </a:xfrm>
        </p:grpSpPr>
        <p:sp>
          <p:nvSpPr>
            <p:cNvPr id="132" name="빼기 기호 131">
              <a:extLst>
                <a:ext uri="{FF2B5EF4-FFF2-40B4-BE49-F238E27FC236}">
                  <a16:creationId xmlns:a16="http://schemas.microsoft.com/office/drawing/2014/main" id="{C08B917B-6499-3957-6FA6-E72507768AE0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7E6FA71E-BE73-7392-CB4B-6A923A4D7ECA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화살표: 오른쪽 133">
              <a:extLst>
                <a:ext uri="{FF2B5EF4-FFF2-40B4-BE49-F238E27FC236}">
                  <a16:creationId xmlns:a16="http://schemas.microsoft.com/office/drawing/2014/main" id="{C5594ACD-1EE5-20E8-3853-1DBCF346A537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3F5B8D2-CC0D-70FD-BE40-09216C47D72D}"/>
              </a:ext>
            </a:extLst>
          </p:cNvPr>
          <p:cNvGrpSpPr/>
          <p:nvPr/>
        </p:nvGrpSpPr>
        <p:grpSpPr>
          <a:xfrm>
            <a:off x="8671858" y="2410499"/>
            <a:ext cx="1268009" cy="265564"/>
            <a:chOff x="2207722" y="1999250"/>
            <a:chExt cx="1141487" cy="239066"/>
          </a:xfrm>
        </p:grpSpPr>
        <p:sp>
          <p:nvSpPr>
            <p:cNvPr id="125" name="빼기 기호 124">
              <a:extLst>
                <a:ext uri="{FF2B5EF4-FFF2-40B4-BE49-F238E27FC236}">
                  <a16:creationId xmlns:a16="http://schemas.microsoft.com/office/drawing/2014/main" id="{481E31E4-59AB-A6D8-2D9C-123F267D1AC8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FF86C076-EB3F-BE0A-FC69-E3B60CB1C3CD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7F6E97C0-0E24-A242-E329-EE227537DA16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FEDF9-1B23-7A98-1ACD-358880A792D7}"/>
              </a:ext>
            </a:extLst>
          </p:cNvPr>
          <p:cNvGrpSpPr/>
          <p:nvPr/>
        </p:nvGrpSpPr>
        <p:grpSpPr>
          <a:xfrm>
            <a:off x="6305615" y="2556549"/>
            <a:ext cx="1268009" cy="265564"/>
            <a:chOff x="2207722" y="1999250"/>
            <a:chExt cx="1141487" cy="239066"/>
          </a:xfrm>
        </p:grpSpPr>
        <p:sp>
          <p:nvSpPr>
            <p:cNvPr id="120" name="빼기 기호 119">
              <a:extLst>
                <a:ext uri="{FF2B5EF4-FFF2-40B4-BE49-F238E27FC236}">
                  <a16:creationId xmlns:a16="http://schemas.microsoft.com/office/drawing/2014/main" id="{30D8771B-8D66-E4C4-B8DD-8B36B9CBCE69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18942E58-859E-4BF4-C72F-5405F920D2BD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EEC5079A-54F9-461E-9C3D-F9315F17E7E8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2FDC495-F4CD-EEA8-A9BA-671AB01BD4DB}"/>
              </a:ext>
            </a:extLst>
          </p:cNvPr>
          <p:cNvGrpSpPr/>
          <p:nvPr/>
        </p:nvGrpSpPr>
        <p:grpSpPr>
          <a:xfrm>
            <a:off x="5043791" y="1680770"/>
            <a:ext cx="1451463" cy="2017123"/>
            <a:chOff x="5043791" y="1680770"/>
            <a:chExt cx="1451463" cy="201712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1298464-6165-2C85-4A1B-5662AB2F7E57}"/>
                </a:ext>
              </a:extLst>
            </p:cNvPr>
            <p:cNvGrpSpPr/>
            <p:nvPr/>
          </p:nvGrpSpPr>
          <p:grpSpPr>
            <a:xfrm>
              <a:off x="5043791" y="1680770"/>
              <a:ext cx="1451463" cy="2017123"/>
              <a:chOff x="7574376" y="1689120"/>
              <a:chExt cx="1141487" cy="1931573"/>
            </a:xfrm>
            <a:solidFill>
              <a:schemeClr val="tx2"/>
            </a:solidFill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B6EB13A-64E2-88C0-CF92-C227E9BD4B2D}"/>
                  </a:ext>
                </a:extLst>
              </p:cNvPr>
              <p:cNvSpPr/>
              <p:nvPr/>
            </p:nvSpPr>
            <p:spPr>
              <a:xfrm>
                <a:off x="7574376" y="1689120"/>
                <a:ext cx="1141487" cy="1931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7312248-3FAF-6B43-B06F-9F4C12FB694E}"/>
                  </a:ext>
                </a:extLst>
              </p:cNvPr>
              <p:cNvSpPr/>
              <p:nvPr/>
            </p:nvSpPr>
            <p:spPr>
              <a:xfrm>
                <a:off x="7637160" y="1754717"/>
                <a:ext cx="1015919" cy="179281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EE019C-D994-B9B9-3761-9F095054E265}"/>
                </a:ext>
              </a:extLst>
            </p:cNvPr>
            <p:cNvSpPr txBox="1"/>
            <p:nvPr/>
          </p:nvSpPr>
          <p:spPr>
            <a:xfrm>
              <a:off x="5425518" y="2418534"/>
              <a:ext cx="688009" cy="584775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Maria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A8EB69C-533F-426B-F52A-485609741463}"/>
              </a:ext>
            </a:extLst>
          </p:cNvPr>
          <p:cNvGrpSpPr/>
          <p:nvPr/>
        </p:nvGrpSpPr>
        <p:grpSpPr>
          <a:xfrm>
            <a:off x="3940468" y="3195779"/>
            <a:ext cx="1268009" cy="265564"/>
            <a:chOff x="2207722" y="1999250"/>
            <a:chExt cx="1141487" cy="239066"/>
          </a:xfrm>
        </p:grpSpPr>
        <p:sp>
          <p:nvSpPr>
            <p:cNvPr id="108" name="빼기 기호 107">
              <a:extLst>
                <a:ext uri="{FF2B5EF4-FFF2-40B4-BE49-F238E27FC236}">
                  <a16:creationId xmlns:a16="http://schemas.microsoft.com/office/drawing/2014/main" id="{8C2B6090-5FFA-9B16-5BE7-8483E206F487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23659EFA-8BF2-546D-FCA2-BFD6FE873D72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7D814833-36A5-4F2D-43C6-864B890FEAB8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1F90B40-697B-33ED-FD90-5C06AB2FEA17}"/>
              </a:ext>
            </a:extLst>
          </p:cNvPr>
          <p:cNvGrpSpPr/>
          <p:nvPr/>
        </p:nvGrpSpPr>
        <p:grpSpPr>
          <a:xfrm>
            <a:off x="3940468" y="1996656"/>
            <a:ext cx="1268009" cy="265564"/>
            <a:chOff x="2207722" y="1999250"/>
            <a:chExt cx="1141487" cy="239066"/>
          </a:xfrm>
        </p:grpSpPr>
        <p:sp>
          <p:nvSpPr>
            <p:cNvPr id="112" name="빼기 기호 111">
              <a:extLst>
                <a:ext uri="{FF2B5EF4-FFF2-40B4-BE49-F238E27FC236}">
                  <a16:creationId xmlns:a16="http://schemas.microsoft.com/office/drawing/2014/main" id="{DC6EE92C-693D-4591-7D42-57DC4D922B91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2879DF1F-A877-6854-C828-2ABE2DA1B903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FE8213BF-2169-E992-36AA-D1F5080AC2FF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B5E1636-F9F5-5DAC-A712-75A4941154E9}"/>
              </a:ext>
            </a:extLst>
          </p:cNvPr>
          <p:cNvSpPr txBox="1"/>
          <p:nvPr/>
        </p:nvSpPr>
        <p:spPr>
          <a:xfrm>
            <a:off x="1793059" y="3920771"/>
            <a:ext cx="64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C5029166-2715-670A-8BAF-2EE6B2FACDCC}"/>
              </a:ext>
            </a:extLst>
          </p:cNvPr>
          <p:cNvGrpSpPr/>
          <p:nvPr/>
        </p:nvGrpSpPr>
        <p:grpSpPr>
          <a:xfrm>
            <a:off x="3082267" y="1620956"/>
            <a:ext cx="1246416" cy="976064"/>
            <a:chOff x="3082267" y="1620956"/>
            <a:chExt cx="1246416" cy="97606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7F640DAB-7B53-3119-E846-2E26C762BA33}"/>
                </a:ext>
              </a:extLst>
            </p:cNvPr>
            <p:cNvGrpSpPr/>
            <p:nvPr/>
          </p:nvGrpSpPr>
          <p:grpSpPr>
            <a:xfrm>
              <a:off x="3082267" y="1620956"/>
              <a:ext cx="1246416" cy="976064"/>
              <a:chOff x="2110989" y="1886414"/>
              <a:chExt cx="818478" cy="747919"/>
            </a:xfrm>
            <a:solidFill>
              <a:schemeClr val="tx2"/>
            </a:solidFill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1D9BE214-8CC0-AA7B-17AC-C3AFE270DE83}"/>
                  </a:ext>
                </a:extLst>
              </p:cNvPr>
              <p:cNvSpPr/>
              <p:nvPr/>
            </p:nvSpPr>
            <p:spPr>
              <a:xfrm>
                <a:off x="2110989" y="1886414"/>
                <a:ext cx="818478" cy="7479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B34F62CB-7645-C15D-E354-1F856D032CEB}"/>
                  </a:ext>
                </a:extLst>
              </p:cNvPr>
              <p:cNvSpPr/>
              <p:nvPr/>
            </p:nvSpPr>
            <p:spPr>
              <a:xfrm>
                <a:off x="2156007" y="1931430"/>
                <a:ext cx="728442" cy="65788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044B491-C622-F701-49A2-C387DC8A7EB7}"/>
                </a:ext>
              </a:extLst>
            </p:cNvPr>
            <p:cNvSpPr txBox="1"/>
            <p:nvPr/>
          </p:nvSpPr>
          <p:spPr>
            <a:xfrm>
              <a:off x="3334219" y="1939710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026D804-A5F7-A9C9-C515-3D6E2F935CD8}"/>
              </a:ext>
            </a:extLst>
          </p:cNvPr>
          <p:cNvGrpSpPr/>
          <p:nvPr/>
        </p:nvGrpSpPr>
        <p:grpSpPr>
          <a:xfrm>
            <a:off x="2199256" y="1999250"/>
            <a:ext cx="1141487" cy="239066"/>
            <a:chOff x="2207722" y="1999250"/>
            <a:chExt cx="1141487" cy="239066"/>
          </a:xfrm>
        </p:grpSpPr>
        <p:sp>
          <p:nvSpPr>
            <p:cNvPr id="100" name="빼기 기호 99">
              <a:extLst>
                <a:ext uri="{FF2B5EF4-FFF2-40B4-BE49-F238E27FC236}">
                  <a16:creationId xmlns:a16="http://schemas.microsoft.com/office/drawing/2014/main" id="{B3C61C16-3CBE-6B19-C224-8EA489AC3412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C9FF2EC5-AF2D-CAB4-AE6E-B9B2E1649071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976E42AE-7CDB-AB28-F264-184BF8D7DF6D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45B8B35D-D558-84FC-A3FB-ADD6E6BD8D0D}"/>
              </a:ext>
            </a:extLst>
          </p:cNvPr>
          <p:cNvGrpSpPr/>
          <p:nvPr/>
        </p:nvGrpSpPr>
        <p:grpSpPr>
          <a:xfrm>
            <a:off x="3082267" y="2866028"/>
            <a:ext cx="1246416" cy="976064"/>
            <a:chOff x="3082267" y="1620956"/>
            <a:chExt cx="1246416" cy="976064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CAEE9E9F-DA5E-C10A-9803-C62C4EBF1C74}"/>
                </a:ext>
              </a:extLst>
            </p:cNvPr>
            <p:cNvGrpSpPr/>
            <p:nvPr/>
          </p:nvGrpSpPr>
          <p:grpSpPr>
            <a:xfrm>
              <a:off x="3082267" y="1620956"/>
              <a:ext cx="1246416" cy="976064"/>
              <a:chOff x="2110989" y="1886414"/>
              <a:chExt cx="818478" cy="747919"/>
            </a:xfrm>
            <a:solidFill>
              <a:schemeClr val="tx2"/>
            </a:solidFill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B63CC57B-D14F-C7F0-6BED-D2F7648F5FF4}"/>
                  </a:ext>
                </a:extLst>
              </p:cNvPr>
              <p:cNvSpPr/>
              <p:nvPr/>
            </p:nvSpPr>
            <p:spPr>
              <a:xfrm>
                <a:off x="2110989" y="1886414"/>
                <a:ext cx="818478" cy="7479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8D952654-29E8-5003-323A-095D6163880F}"/>
                  </a:ext>
                </a:extLst>
              </p:cNvPr>
              <p:cNvSpPr/>
              <p:nvPr/>
            </p:nvSpPr>
            <p:spPr>
              <a:xfrm>
                <a:off x="2156007" y="1931430"/>
                <a:ext cx="728442" cy="65788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CC26AAB-6025-33D3-B2C0-D01AC15AA3A5}"/>
                </a:ext>
              </a:extLst>
            </p:cNvPr>
            <p:cNvSpPr txBox="1"/>
            <p:nvPr/>
          </p:nvSpPr>
          <p:spPr>
            <a:xfrm>
              <a:off x="3334219" y="1939710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C610287-3D49-448C-3C8E-F746E2498FCB}"/>
              </a:ext>
            </a:extLst>
          </p:cNvPr>
          <p:cNvGrpSpPr/>
          <p:nvPr/>
        </p:nvGrpSpPr>
        <p:grpSpPr>
          <a:xfrm>
            <a:off x="2199256" y="3205812"/>
            <a:ext cx="1141487" cy="239066"/>
            <a:chOff x="2207722" y="1999250"/>
            <a:chExt cx="1141487" cy="239066"/>
          </a:xfrm>
        </p:grpSpPr>
        <p:sp>
          <p:nvSpPr>
            <p:cNvPr id="104" name="빼기 기호 103">
              <a:extLst>
                <a:ext uri="{FF2B5EF4-FFF2-40B4-BE49-F238E27FC236}">
                  <a16:creationId xmlns:a16="http://schemas.microsoft.com/office/drawing/2014/main" id="{77B7128E-95BB-A161-720A-727E0C51DF8E}"/>
                </a:ext>
              </a:extLst>
            </p:cNvPr>
            <p:cNvSpPr/>
            <p:nvPr/>
          </p:nvSpPr>
          <p:spPr>
            <a:xfrm>
              <a:off x="2207722" y="2037084"/>
              <a:ext cx="1141487" cy="201232"/>
            </a:xfrm>
            <a:prstGeom prst="mathMinus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2627EE4C-FFE3-385B-A64E-C09E93F0846E}"/>
                </a:ext>
              </a:extLst>
            </p:cNvPr>
            <p:cNvSpPr/>
            <p:nvPr/>
          </p:nvSpPr>
          <p:spPr>
            <a:xfrm rot="5248502">
              <a:off x="3174843" y="2102555"/>
              <a:ext cx="130540" cy="87065"/>
            </a:xfrm>
            <a:prstGeom prst="triangle">
              <a:avLst>
                <a:gd name="adj" fmla="val 28188"/>
              </a:avLst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40B326D2-5056-79DF-6313-B96B89FC75A3}"/>
                </a:ext>
              </a:extLst>
            </p:cNvPr>
            <p:cNvSpPr/>
            <p:nvPr/>
          </p:nvSpPr>
          <p:spPr>
            <a:xfrm>
              <a:off x="2357324" y="1999250"/>
              <a:ext cx="933372" cy="190319"/>
            </a:xfrm>
            <a:prstGeom prst="rightArrow">
              <a:avLst>
                <a:gd name="adj1" fmla="val 4999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2299F70B-AFC6-65E7-9002-02EFEFA33FB2}"/>
              </a:ext>
            </a:extLst>
          </p:cNvPr>
          <p:cNvSpPr txBox="1"/>
          <p:nvPr/>
        </p:nvSpPr>
        <p:spPr>
          <a:xfrm>
            <a:off x="10427815" y="3920771"/>
            <a:ext cx="64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5134920-37B3-B378-D6D2-04DA3499C837}"/>
              </a:ext>
            </a:extLst>
          </p:cNvPr>
          <p:cNvGrpSpPr/>
          <p:nvPr/>
        </p:nvGrpSpPr>
        <p:grpSpPr>
          <a:xfrm>
            <a:off x="1172487" y="1615876"/>
            <a:ext cx="1246416" cy="976064"/>
            <a:chOff x="3082267" y="1620956"/>
            <a:chExt cx="1246416" cy="976064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03B798D5-0B78-FB28-A2CB-DAC6D7A3D95D}"/>
                </a:ext>
              </a:extLst>
            </p:cNvPr>
            <p:cNvGrpSpPr/>
            <p:nvPr/>
          </p:nvGrpSpPr>
          <p:grpSpPr>
            <a:xfrm>
              <a:off x="3082267" y="1620956"/>
              <a:ext cx="1246416" cy="976064"/>
              <a:chOff x="2110989" y="1886414"/>
              <a:chExt cx="818478" cy="747919"/>
            </a:xfrm>
            <a:solidFill>
              <a:schemeClr val="tx2"/>
            </a:solidFill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C21BCC6-69D3-57CF-FD4D-EB7A0A85CFF2}"/>
                  </a:ext>
                </a:extLst>
              </p:cNvPr>
              <p:cNvSpPr/>
              <p:nvPr/>
            </p:nvSpPr>
            <p:spPr>
              <a:xfrm>
                <a:off x="2110989" y="1886414"/>
                <a:ext cx="818478" cy="7479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E615DD9F-DB92-597C-F5D0-0D639970815D}"/>
                  </a:ext>
                </a:extLst>
              </p:cNvPr>
              <p:cNvSpPr/>
              <p:nvPr/>
            </p:nvSpPr>
            <p:spPr>
              <a:xfrm>
                <a:off x="2156007" y="1931430"/>
                <a:ext cx="728442" cy="65788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4B68211-A5BA-94B3-920B-A0DFFB6EA41D}"/>
                </a:ext>
              </a:extLst>
            </p:cNvPr>
            <p:cNvSpPr txBox="1"/>
            <p:nvPr/>
          </p:nvSpPr>
          <p:spPr>
            <a:xfrm>
              <a:off x="3148270" y="1705875"/>
              <a:ext cx="11144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각종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포털사이트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뉴스 수집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214547D0-7B31-CC3A-EFDE-EEEFC60F36BC}"/>
              </a:ext>
            </a:extLst>
          </p:cNvPr>
          <p:cNvGrpSpPr/>
          <p:nvPr/>
        </p:nvGrpSpPr>
        <p:grpSpPr>
          <a:xfrm>
            <a:off x="1172487" y="2860948"/>
            <a:ext cx="1246416" cy="976064"/>
            <a:chOff x="3082267" y="1620956"/>
            <a:chExt cx="1246416" cy="976064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F9C9184F-D33D-A961-6555-3CE3BF043067}"/>
                </a:ext>
              </a:extLst>
            </p:cNvPr>
            <p:cNvGrpSpPr/>
            <p:nvPr/>
          </p:nvGrpSpPr>
          <p:grpSpPr>
            <a:xfrm>
              <a:off x="3082267" y="1620956"/>
              <a:ext cx="1246416" cy="976064"/>
              <a:chOff x="2110989" y="1886414"/>
              <a:chExt cx="818478" cy="747919"/>
            </a:xfrm>
            <a:solidFill>
              <a:schemeClr val="tx2"/>
            </a:solidFill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D519E85F-30AC-6C55-105F-0D5A67EAEF2A}"/>
                  </a:ext>
                </a:extLst>
              </p:cNvPr>
              <p:cNvSpPr/>
              <p:nvPr/>
            </p:nvSpPr>
            <p:spPr>
              <a:xfrm>
                <a:off x="2110989" y="1886414"/>
                <a:ext cx="818478" cy="7479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79B161E-89F1-A5F1-7A74-D1739E93C833}"/>
                  </a:ext>
                </a:extLst>
              </p:cNvPr>
              <p:cNvSpPr/>
              <p:nvPr/>
            </p:nvSpPr>
            <p:spPr>
              <a:xfrm>
                <a:off x="2156007" y="1931430"/>
                <a:ext cx="728442" cy="65788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C90E6D6-2975-EB50-B820-57A36ED5C681}"/>
                </a:ext>
              </a:extLst>
            </p:cNvPr>
            <p:cNvSpPr txBox="1"/>
            <p:nvPr/>
          </p:nvSpPr>
          <p:spPr>
            <a:xfrm>
              <a:off x="3350251" y="1832155"/>
              <a:ext cx="710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eBest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API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0A2D819-30A4-F654-FBE3-A31C04F79EDE}"/>
              </a:ext>
            </a:extLst>
          </p:cNvPr>
          <p:cNvSpPr txBox="1"/>
          <p:nvPr/>
        </p:nvSpPr>
        <p:spPr>
          <a:xfrm>
            <a:off x="8998280" y="2840265"/>
            <a:ext cx="64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89">
        <p:fade/>
      </p:transition>
    </mc:Choice>
    <mc:Fallback xmlns="">
      <p:transition spd="med" advTm="888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923E3B75-5512-EAB6-91CF-057A83540F13}"/>
              </a:ext>
            </a:extLst>
          </p:cNvPr>
          <p:cNvSpPr/>
          <p:nvPr/>
        </p:nvSpPr>
        <p:spPr>
          <a:xfrm>
            <a:off x="-5469" y="306656"/>
            <a:ext cx="8904143" cy="59334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53643" y="482342"/>
            <a:ext cx="4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7A88A0-797D-77C0-0502-2166858B73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29208" y="6510934"/>
            <a:ext cx="3176776" cy="33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E976-1CE8-6302-77CD-F0AE68C564E3}"/>
              </a:ext>
            </a:extLst>
          </p:cNvPr>
          <p:cNvSpPr txBox="1"/>
          <p:nvPr/>
        </p:nvSpPr>
        <p:spPr>
          <a:xfrm>
            <a:off x="597806" y="415150"/>
            <a:ext cx="911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</a:t>
            </a:r>
            <a:endParaRPr lang="ko-KR" altLang="en-US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24F3-810F-0004-CB53-50BE8ADF2CEF}"/>
              </a:ext>
            </a:extLst>
          </p:cNvPr>
          <p:cNvSpPr txBox="1"/>
          <p:nvPr/>
        </p:nvSpPr>
        <p:spPr>
          <a:xfrm>
            <a:off x="1549199" y="419992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</a:t>
            </a:r>
            <a:r>
              <a:rPr lang="en-US" altLang="ko-KR" sz="2000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spc="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E46666-8547-23C4-2247-A5FBBABA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38354"/>
              </p:ext>
            </p:extLst>
          </p:nvPr>
        </p:nvGraphicFramePr>
        <p:xfrm>
          <a:off x="461432" y="1034833"/>
          <a:ext cx="11269135" cy="5468865"/>
        </p:xfrm>
        <a:graphic>
          <a:graphicData uri="http://schemas.openxmlformats.org/drawingml/2006/table">
            <a:tbl>
              <a:tblPr/>
              <a:tblGrid>
                <a:gridCol w="734625">
                  <a:extLst>
                    <a:ext uri="{9D8B030D-6E8A-4147-A177-3AD203B41FA5}">
                      <a16:colId xmlns:a16="http://schemas.microsoft.com/office/drawing/2014/main" val="2860839257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917852477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348033660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4017601727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2588019638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2051610394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2781945413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4001276756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1495500311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2372450756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2162683186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294896263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115166130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713933460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928873038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891173048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602173406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631039844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4177656824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050243262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652903568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4149779957"/>
                    </a:ext>
                  </a:extLst>
                </a:gridCol>
                <a:gridCol w="387728">
                  <a:extLst>
                    <a:ext uri="{9D8B030D-6E8A-4147-A177-3AD203B41FA5}">
                      <a16:colId xmlns:a16="http://schemas.microsoft.com/office/drawing/2014/main" val="1868348029"/>
                    </a:ext>
                  </a:extLst>
                </a:gridCol>
                <a:gridCol w="280782">
                  <a:extLst>
                    <a:ext uri="{9D8B030D-6E8A-4147-A177-3AD203B41FA5}">
                      <a16:colId xmlns:a16="http://schemas.microsoft.com/office/drawing/2014/main" val="4068146062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4286662743"/>
                    </a:ext>
                  </a:extLst>
                </a:gridCol>
                <a:gridCol w="344479">
                  <a:extLst>
                    <a:ext uri="{9D8B030D-6E8A-4147-A177-3AD203B41FA5}">
                      <a16:colId xmlns:a16="http://schemas.microsoft.com/office/drawing/2014/main" val="2593097356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1266957538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168487895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1158637538"/>
                    </a:ext>
                  </a:extLst>
                </a:gridCol>
                <a:gridCol w="308542">
                  <a:extLst>
                    <a:ext uri="{9D8B030D-6E8A-4147-A177-3AD203B41FA5}">
                      <a16:colId xmlns:a16="http://schemas.microsoft.com/office/drawing/2014/main" val="3715959565"/>
                    </a:ext>
                  </a:extLst>
                </a:gridCol>
              </a:tblGrid>
              <a:tr h="157504"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rtl="0" fontAlgn="ctr"/>
                      <a:r>
                        <a:rPr lang="ko-KR" altLang="en-US" sz="500" b="1">
                          <a:effectLst/>
                          <a:latin typeface="Arial" panose="020B0604020202020204" pitchFamily="34" charset="0"/>
                        </a:rPr>
                        <a:t>* </a:t>
                      </a:r>
                      <a:r>
                        <a:rPr lang="en-US" altLang="ko-KR" sz="500" b="1">
                          <a:effectLst/>
                          <a:latin typeface="Arial" panose="020B0604020202020204" pitchFamily="34" charset="0"/>
                        </a:rPr>
                        <a:t>2023</a:t>
                      </a:r>
                      <a:r>
                        <a:rPr lang="ko-KR" altLang="en-US" sz="500" b="1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500" b="1">
                          <a:effectLst/>
                          <a:latin typeface="Arial" panose="020B0604020202020204" pitchFamily="34" charset="0"/>
                        </a:rPr>
                        <a:t>07</a:t>
                      </a:r>
                      <a:r>
                        <a:rPr lang="ko-KR" altLang="en-US" sz="500" b="1">
                          <a:effectLst/>
                          <a:latin typeface="Arial" panose="020B0604020202020204" pitchFamily="34" charset="0"/>
                        </a:rPr>
                        <a:t>월 </a:t>
                      </a:r>
                    </a:p>
                  </a:txBody>
                  <a:tcPr marL="11403" marR="11403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1403" marR="11403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46691"/>
                  </a:ext>
                </a:extLst>
              </a:tr>
              <a:tr h="2004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분류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7409"/>
                  </a:ext>
                </a:extLst>
              </a:tr>
              <a:tr h="100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3814"/>
                  </a:ext>
                </a:extLst>
              </a:tr>
              <a:tr h="328500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데이터수집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과거뉴스 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키워드 포함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649587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종목별 과거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년치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56919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 err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코피스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년치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98175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 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USD,CNY)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11932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증권사 리포트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818484"/>
                  </a:ext>
                </a:extLst>
              </a:tr>
              <a:tr h="27352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 dirty="0" err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750" b="1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증권데이터 전처리</a:t>
                      </a:r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학습데이터로</a:t>
                      </a:r>
                      <a:r>
                        <a:rPr lang="en-US" altLang="ko-KR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7754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 데이터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분봉으로 병합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50527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종목 데이터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지표추가 및 기타 병합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68118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 데이터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USD,CNY)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74898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코스피 데이터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77579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chart(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실시간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)+sentiment(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감성분석 결과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05302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 데이터 </a:t>
                      </a:r>
                      <a:r>
                        <a:rPr lang="en-US" altLang="ko-KR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연결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782"/>
                  </a:ext>
                </a:extLst>
              </a:tr>
              <a:tr h="20046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텍스트처리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텍스트모델링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829019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750" b="0" dirty="0" err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750" b="0" dirty="0">
                        <a:solidFill>
                          <a:schemeClr val="tx2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5227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 평가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468364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연결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89030"/>
                  </a:ext>
                </a:extLst>
              </a:tr>
              <a:tr h="2004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중권사 </a:t>
                      </a:r>
                      <a:r>
                        <a:rPr lang="en-US" sz="750" b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매수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61342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매매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36603"/>
                  </a:ext>
                </a:extLst>
              </a:tr>
              <a:tr h="37524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강화 학습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모델링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1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750" b="1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50" b="1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750" b="1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02348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실시간 매수매도 연결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928605"/>
                  </a:ext>
                </a:extLst>
              </a:tr>
              <a:tr h="20046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50" b="1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웹구축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환경설정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62879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연동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231531"/>
                  </a:ext>
                </a:extLst>
              </a:tr>
              <a:tr h="200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0" dirty="0">
                          <a:solidFill>
                            <a:schemeClr val="tx2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디자인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시작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50" b="1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5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403" marR="1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853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929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24">
        <p:fade/>
      </p:transition>
    </mc:Choice>
    <mc:Fallback xmlns="">
      <p:transition spd="med" advTm="222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6|0.8|0.7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1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1.2|1.6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1.2|1.6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"/>
</p:tagLst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6505</TotalTime>
  <Words>1314</Words>
  <Application>Microsoft Office PowerPoint</Application>
  <PresentationFormat>와이드스크린</PresentationFormat>
  <Paragraphs>415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Pretendard</vt:lpstr>
      <vt:lpstr>Pretendard Black</vt:lpstr>
      <vt:lpstr>NanumGothic</vt:lpstr>
      <vt:lpstr>나눔고딕 Light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SEOYOUNG KIM</cp:lastModifiedBy>
  <cp:revision>191</cp:revision>
  <dcterms:created xsi:type="dcterms:W3CDTF">2023-04-24T02:25:46Z</dcterms:created>
  <dcterms:modified xsi:type="dcterms:W3CDTF">2023-08-03T08:09:56Z</dcterms:modified>
</cp:coreProperties>
</file>