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8" r:id="rId5"/>
    <p:sldId id="269" r:id="rId6"/>
    <p:sldId id="259" r:id="rId7"/>
    <p:sldId id="260" r:id="rId8"/>
    <p:sldId id="270" r:id="rId9"/>
    <p:sldId id="271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17" autoAdjust="0"/>
    <p:restoredTop sz="94660"/>
  </p:normalViewPr>
  <p:slideViewPr>
    <p:cSldViewPr snapToGrid="0">
      <p:cViewPr>
        <p:scale>
          <a:sx n="124" d="100"/>
          <a:sy n="124" d="100"/>
        </p:scale>
        <p:origin x="-570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7E29CCC-AB24-4FBD-92CB-80822545C2D5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31FDDB1-8082-4003-8A8E-5F75F4CCF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76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9CCC-AB24-4FBD-92CB-80822545C2D5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FDDB1-8082-4003-8A8E-5F75F4CCF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98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9CCC-AB24-4FBD-92CB-80822545C2D5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FDDB1-8082-4003-8A8E-5F75F4CCF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697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9CCC-AB24-4FBD-92CB-80822545C2D5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FDDB1-8082-4003-8A8E-5F75F4CCF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503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9CCC-AB24-4FBD-92CB-80822545C2D5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FDDB1-8082-4003-8A8E-5F75F4CCF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684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9CCC-AB24-4FBD-92CB-80822545C2D5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FDDB1-8082-4003-8A8E-5F75F4CCF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98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9CCC-AB24-4FBD-92CB-80822545C2D5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FDDB1-8082-4003-8A8E-5F75F4CCF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570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7E29CCC-AB24-4FBD-92CB-80822545C2D5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FDDB1-8082-4003-8A8E-5F75F4CCF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01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7E29CCC-AB24-4FBD-92CB-80822545C2D5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FDDB1-8082-4003-8A8E-5F75F4CCF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38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9CCC-AB24-4FBD-92CB-80822545C2D5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FDDB1-8082-4003-8A8E-5F75F4CCF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33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9CCC-AB24-4FBD-92CB-80822545C2D5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FDDB1-8082-4003-8A8E-5F75F4CCF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10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9CCC-AB24-4FBD-92CB-80822545C2D5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FDDB1-8082-4003-8A8E-5F75F4CCF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33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9CCC-AB24-4FBD-92CB-80822545C2D5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FDDB1-8082-4003-8A8E-5F75F4CCF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16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9CCC-AB24-4FBD-92CB-80822545C2D5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FDDB1-8082-4003-8A8E-5F75F4CCF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57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9CCC-AB24-4FBD-92CB-80822545C2D5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FDDB1-8082-4003-8A8E-5F75F4CCF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9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9CCC-AB24-4FBD-92CB-80822545C2D5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FDDB1-8082-4003-8A8E-5F75F4CCF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14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29CCC-AB24-4FBD-92CB-80822545C2D5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FDDB1-8082-4003-8A8E-5F75F4CCF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33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7E29CCC-AB24-4FBD-92CB-80822545C2D5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31FDDB1-8082-4003-8A8E-5F75F4CCFB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56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Html5 Tip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78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</a:t>
            </a:r>
            <a:r>
              <a:rPr lang="en-US" altLang="ko-KR" dirty="0" smtClean="0"/>
              <a:t>alt</a:t>
            </a:r>
            <a:r>
              <a:rPr lang="ko-KR" altLang="en-US" dirty="0" smtClean="0"/>
              <a:t>는 필수</a:t>
            </a:r>
            <a:r>
              <a:rPr lang="en-US" altLang="ko-KR" dirty="0" smtClean="0"/>
              <a:t>! </a:t>
            </a:r>
            <a:r>
              <a:rPr lang="ko-KR" altLang="en-US" dirty="0" smtClean="0"/>
              <a:t>크기를 지정해라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38200" y="2358345"/>
            <a:ext cx="1090322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Always add the </a:t>
            </a:r>
            <a:r>
              <a:rPr lang="ko-KR" altLang="en-US" sz="2800" dirty="0" smtClean="0">
                <a:solidFill>
                  <a:srgbClr val="FF0000"/>
                </a:solidFill>
              </a:rPr>
              <a:t>alt</a:t>
            </a:r>
            <a:r>
              <a:rPr lang="ko-KR" altLang="en-US" sz="2800" dirty="0" smtClean="0"/>
              <a:t> attribute to images. </a:t>
            </a:r>
            <a:endParaRPr lang="en-US" altLang="ko-KR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This attribute is important when the image for some reason cannot be displayed. </a:t>
            </a:r>
            <a:endParaRPr lang="en-US" altLang="ko-KR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Also, always </a:t>
            </a:r>
            <a:r>
              <a:rPr lang="ko-KR" altLang="en-US" sz="2800" dirty="0" smtClean="0">
                <a:solidFill>
                  <a:srgbClr val="FF0000"/>
                </a:solidFill>
              </a:rPr>
              <a:t>define image width</a:t>
            </a:r>
            <a:r>
              <a:rPr lang="ko-KR" altLang="en-US" sz="2800" dirty="0" smtClean="0"/>
              <a:t> and </a:t>
            </a:r>
            <a:r>
              <a:rPr lang="ko-KR" altLang="en-US" sz="2800" dirty="0" smtClean="0">
                <a:solidFill>
                  <a:srgbClr val="FF0000"/>
                </a:solidFill>
              </a:rPr>
              <a:t>height</a:t>
            </a:r>
            <a:r>
              <a:rPr lang="ko-KR" altLang="en-US" sz="2800" dirty="0" smtClean="0"/>
              <a:t>. </a:t>
            </a:r>
            <a:endParaRPr lang="en-US" altLang="ko-KR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It reduces flickering because the browser can reserve </a:t>
            </a:r>
            <a:r>
              <a:rPr lang="ko-KR" altLang="en-US" sz="2800" dirty="0" smtClean="0">
                <a:solidFill>
                  <a:srgbClr val="FF0000"/>
                </a:solidFill>
              </a:rPr>
              <a:t>space for the image before loading</a:t>
            </a:r>
            <a:r>
              <a:rPr lang="ko-KR" altLang="en-US" sz="2800" dirty="0" smtClean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4376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속성과 </a:t>
            </a:r>
            <a:r>
              <a:rPr lang="ko-KR" altLang="en-US" dirty="0" err="1" smtClean="0"/>
              <a:t>등호사이</a:t>
            </a:r>
            <a:r>
              <a:rPr lang="ko-KR" altLang="en-US" dirty="0" smtClean="0"/>
              <a:t> 공간을 절약하자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6257" y="2274828"/>
            <a:ext cx="10515600" cy="656318"/>
          </a:xfrm>
        </p:spPr>
        <p:txBody>
          <a:bodyPr/>
          <a:lstStyle/>
          <a:p>
            <a:r>
              <a:rPr lang="en-US" altLang="ko-KR" dirty="0" smtClean="0"/>
              <a:t>HTML5 allows spaces around equal signs. But space-less is easier to read, and groups entities better together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633" y="2931146"/>
            <a:ext cx="8166238" cy="366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5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들여쓰기는 </a:t>
            </a:r>
            <a:r>
              <a:rPr lang="ko-KR" altLang="en-US" dirty="0" err="1" smtClean="0"/>
              <a:t>두칸</a:t>
            </a:r>
            <a:r>
              <a:rPr lang="en-US" altLang="ko-KR" dirty="0" smtClean="0"/>
              <a:t>! </a:t>
            </a:r>
            <a:r>
              <a:rPr lang="ko-KR" altLang="en-US" dirty="0" err="1" smtClean="0"/>
              <a:t>탭키는</a:t>
            </a:r>
            <a:r>
              <a:rPr lang="ko-KR" altLang="en-US" dirty="0" smtClean="0"/>
              <a:t> 금물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36087" b="35626"/>
          <a:stretch/>
        </p:blipFill>
        <p:spPr>
          <a:xfrm>
            <a:off x="970723" y="1690688"/>
            <a:ext cx="4330148" cy="50417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67744" r="36087"/>
          <a:stretch/>
        </p:blipFill>
        <p:spPr>
          <a:xfrm>
            <a:off x="6259168" y="1690687"/>
            <a:ext cx="4249806" cy="247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6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Title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의미있게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&lt;title&gt; element is required in HTML5. Make the title as meaningful as possible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&lt;!DOCTYPE html&gt;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&lt;html </a:t>
            </a:r>
            <a:r>
              <a:rPr lang="en-US" altLang="ko-KR" dirty="0" err="1" smtClean="0"/>
              <a:t>lang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ko</a:t>
            </a:r>
            <a:r>
              <a:rPr lang="en-US" altLang="ko-KR" dirty="0" smtClean="0"/>
              <a:t>”&gt;</a:t>
            </a:r>
            <a:br>
              <a:rPr lang="en-US" altLang="ko-KR" dirty="0" smtClean="0"/>
            </a:br>
            <a:r>
              <a:rPr lang="en-US" altLang="ko-KR" dirty="0"/>
              <a:t>&lt;head&gt;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  &lt;meta charset="UTF-8"&gt;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  &lt;title&gt;HTML5 Syntax and Coding Style&lt;/title&gt;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&lt;/head&gt;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77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주석은 이렇게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122" y="1690688"/>
            <a:ext cx="8802756" cy="475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3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0029" y="365125"/>
            <a:ext cx="3076600" cy="178904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스타일은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</a:t>
            </a:r>
            <a:r>
              <a:rPr lang="ko-KR" altLang="en-US" dirty="0" smtClean="0"/>
              <a:t>이렇게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461" y="365125"/>
            <a:ext cx="7460974" cy="6267509"/>
          </a:xfrm>
          <a:prstGeom prst="rect">
            <a:avLst/>
          </a:prstGeom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82443" y="2524228"/>
            <a:ext cx="4151018" cy="35455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+mn-ea"/>
              </a:rPr>
              <a:t>선택</a:t>
            </a:r>
            <a:r>
              <a:rPr lang="ko-KR" altLang="en-US" sz="1600" dirty="0" err="1">
                <a:solidFill>
                  <a:srgbClr val="212121"/>
                </a:solidFill>
                <a:latin typeface="+mn-ea"/>
              </a:rPr>
              <a:t>자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+mn-ea"/>
              </a:rPr>
              <a:t>와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n-ea"/>
              </a:rPr>
              <a:t> 동일한 줄에 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+mn-ea"/>
              </a:rPr>
              <a:t>브래킷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n-ea"/>
              </a:rPr>
              <a:t> </a:t>
            </a:r>
            <a:r>
              <a: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n-ea"/>
              </a:rPr>
              <a:t>작성</a:t>
            </a: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n-ea"/>
              </a:rPr>
              <a:t>!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n-ea"/>
              </a:rPr>
              <a:t>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+mn-ea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n-ea"/>
              </a:rPr>
              <a:t>여는 괄호 앞에 </a:t>
            </a:r>
            <a:r>
              <a:rPr kumimoji="0" lang="ko-KR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12121"/>
                </a:solidFill>
                <a:effectLst/>
                <a:latin typeface="+mn-ea"/>
              </a:rPr>
              <a:t>한칸</a:t>
            </a:r>
            <a:r>
              <a: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n-ea"/>
              </a:rPr>
              <a:t> 띄고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n-ea"/>
              </a:rPr>
              <a:t>사용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+mn-ea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n-ea"/>
              </a:rPr>
              <a:t>두 개의 들여 쓰기 공간 사용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+mn-ea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n-ea"/>
              </a:rPr>
              <a:t>마지막 속성을 포함하여 각 속성 - 값 쌍 다음에 세미콜론을 사용</a:t>
            </a:r>
            <a:r>
              <a: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n-ea"/>
              </a:rPr>
              <a:t>하자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+mn-ea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n-ea"/>
              </a:rPr>
              <a:t>값에 공백이 포함 된 경우에만 값을 따옴표로 묶</a:t>
            </a:r>
            <a:r>
              <a: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n-ea"/>
              </a:rPr>
              <a:t>기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+mn-ea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n-ea"/>
              </a:rPr>
              <a:t>공백을 넣지 않고 새 줄에 닫는 괄호를 배치</a:t>
            </a:r>
            <a:r>
              <a: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n-ea"/>
              </a:rPr>
              <a:t>하자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n-ea"/>
              </a:rPr>
              <a:t>. 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+mn-ea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n-ea"/>
              </a:rPr>
              <a:t>80자 이상의 행 피</a:t>
            </a:r>
            <a:r>
              <a: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n-ea"/>
              </a:rPr>
              <a:t>할 것</a:t>
            </a:r>
            <a:endParaRPr kumimoji="0" lang="ko-KR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629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HTML5 </a:t>
            </a:r>
            <a:r>
              <a:rPr lang="ko-KR" altLang="en-US" dirty="0" smtClean="0"/>
              <a:t>레이아웃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Body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section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h1</a:t>
            </a:r>
            <a:r>
              <a:rPr lang="ko-KR" altLang="en-US" dirty="0" smtClean="0"/>
              <a:t>은 사이즈가 다르다</a:t>
            </a:r>
            <a:endParaRPr lang="en-US" altLang="ko-KR" dirty="0" smtClean="0"/>
          </a:p>
          <a:p>
            <a:r>
              <a:rPr lang="en-US" altLang="ko-KR" dirty="0" smtClean="0"/>
              <a:t>Section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en-US" altLang="ko-KR" dirty="0" smtClean="0"/>
              <a:t>h1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body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h2</a:t>
            </a:r>
          </a:p>
          <a:p>
            <a:r>
              <a:rPr lang="en-US" altLang="ko-KR" dirty="0" err="1" smtClean="0"/>
              <a:t>Hgroup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html5</a:t>
            </a:r>
            <a:r>
              <a:rPr lang="ko-KR" altLang="en-US" dirty="0" smtClean="0"/>
              <a:t>에서 사라짐</a:t>
            </a:r>
            <a:endParaRPr lang="en-US" altLang="ko-KR" dirty="0" smtClean="0"/>
          </a:p>
          <a:p>
            <a:r>
              <a:rPr lang="en-US" altLang="ko-KR" dirty="0" smtClean="0"/>
              <a:t>Header</a:t>
            </a:r>
            <a:r>
              <a:rPr lang="ko-KR" altLang="en-US" dirty="0" smtClean="0"/>
              <a:t>요소에는 문서의 큰 제목이나 </a:t>
            </a:r>
            <a:r>
              <a:rPr lang="ko-KR" altLang="en-US" dirty="0" err="1" smtClean="0"/>
              <a:t>내비게이션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검색폼</a:t>
            </a:r>
            <a:r>
              <a:rPr lang="ko-KR" altLang="en-US" dirty="0" smtClean="0"/>
              <a:t> 등의 내용을 포함할 수 있다</a:t>
            </a:r>
            <a:endParaRPr lang="en-US" altLang="ko-KR" dirty="0" smtClean="0"/>
          </a:p>
          <a:p>
            <a:r>
              <a:rPr lang="en-US" altLang="ko-KR" dirty="0" smtClean="0"/>
              <a:t>Footer</a:t>
            </a:r>
            <a:r>
              <a:rPr lang="ko-KR" altLang="en-US" dirty="0" smtClean="0"/>
              <a:t>요소는 작성자나 저작권에 대한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관련된 문서의 링크를 포함할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Nav</a:t>
            </a:r>
            <a:r>
              <a:rPr lang="ko-KR" altLang="en-US" dirty="0" smtClean="0"/>
              <a:t>는 주로 메인 </a:t>
            </a:r>
            <a:r>
              <a:rPr lang="ko-KR" altLang="en-US" dirty="0" err="1" smtClean="0"/>
              <a:t>내비게이션</a:t>
            </a:r>
            <a:r>
              <a:rPr lang="ko-KR" altLang="en-US" dirty="0" smtClean="0"/>
              <a:t> 의미를 줄 때 사용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51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문서선언은 항상 </a:t>
            </a:r>
            <a:r>
              <a:rPr lang="ko-KR" altLang="en-US" dirty="0" err="1" smtClean="0"/>
              <a:t>첫줄에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 Correct Document Type</a:t>
            </a:r>
          </a:p>
          <a:p>
            <a:r>
              <a:rPr lang="en-US" altLang="ko-KR" dirty="0"/>
              <a:t>Always declare the document type as the first line in your document:</a:t>
            </a:r>
          </a:p>
          <a:p>
            <a:r>
              <a:rPr lang="en-US" altLang="ko-KR" dirty="0"/>
              <a:t>&lt;!DOCTYPE html</a:t>
            </a:r>
            <a:r>
              <a:rPr lang="en-US" altLang="ko-KR" dirty="0" smtClean="0"/>
              <a:t>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93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200" dirty="0" smtClean="0"/>
              <a:t>html</a:t>
            </a:r>
            <a:r>
              <a:rPr lang="ko-KR" altLang="en-US" sz="3200" dirty="0" smtClean="0"/>
              <a:t> 태그는 소문자로 작성하라</a:t>
            </a:r>
            <a:r>
              <a:rPr lang="en-US" altLang="ko-KR" sz="3200" dirty="0" smtClean="0"/>
              <a:t>! – </a:t>
            </a:r>
            <a:r>
              <a:rPr lang="ko-KR" altLang="en-US" sz="3200" dirty="0" smtClean="0"/>
              <a:t>속성도 마찬가지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6069" y="2424357"/>
            <a:ext cx="6029739" cy="3419248"/>
          </a:xfrm>
        </p:spPr>
        <p:txBody>
          <a:bodyPr>
            <a:normAutofit/>
          </a:bodyPr>
          <a:lstStyle/>
          <a:p>
            <a:r>
              <a:rPr lang="en-US" altLang="ko-KR" dirty="0"/>
              <a:t>HTML5 allows mixing </a:t>
            </a:r>
            <a:r>
              <a:rPr lang="en-US" altLang="ko-KR" dirty="0" smtClean="0"/>
              <a:t>uppercase</a:t>
            </a:r>
            <a:br>
              <a:rPr lang="en-US" altLang="ko-KR" dirty="0" smtClean="0"/>
            </a:br>
            <a:r>
              <a:rPr lang="en-US" altLang="ko-KR" dirty="0" smtClean="0"/>
              <a:t>and </a:t>
            </a:r>
            <a:r>
              <a:rPr lang="en-US" altLang="ko-KR" dirty="0"/>
              <a:t>lowercase letters in element names.</a:t>
            </a:r>
          </a:p>
          <a:p>
            <a:r>
              <a:rPr lang="en-US" altLang="ko-KR" dirty="0"/>
              <a:t>We recommend using lowercase element names because:</a:t>
            </a:r>
          </a:p>
          <a:p>
            <a:r>
              <a:rPr lang="en-US" altLang="ko-KR" dirty="0"/>
              <a:t>Mixing uppercase and lowercase names is bad</a:t>
            </a:r>
          </a:p>
          <a:p>
            <a:r>
              <a:rPr lang="en-US" altLang="ko-KR" dirty="0"/>
              <a:t>Developers normally use lowercase names (as in XHTML)</a:t>
            </a:r>
          </a:p>
          <a:p>
            <a:r>
              <a:rPr lang="en-US" altLang="ko-KR" dirty="0"/>
              <a:t>Lowercase look cleaner</a:t>
            </a:r>
          </a:p>
          <a:p>
            <a:r>
              <a:rPr lang="en-US" altLang="ko-KR" dirty="0"/>
              <a:t>Lowercase are easier to write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808" y="1415255"/>
            <a:ext cx="53911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6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&lt;html&gt;&lt;head&gt;&lt;body&gt;</a:t>
            </a:r>
            <a:r>
              <a:rPr lang="ko-KR" altLang="en-US" dirty="0" smtClean="0"/>
              <a:t>생략하지 말자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HTML5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&lt;html&gt;&lt;head&gt;&lt;body&gt;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생략할수</a:t>
            </a:r>
            <a:r>
              <a:rPr lang="ko-KR" altLang="en-US" dirty="0" smtClean="0"/>
              <a:t> 있습니다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&lt;html&gt;</a:t>
            </a:r>
            <a:r>
              <a:rPr lang="ko-KR" altLang="en-US" dirty="0" smtClean="0"/>
              <a:t>은 스크린리더 및 검색엔진을 위한 언어를 선언하기 위해 생략하지 말자</a:t>
            </a:r>
            <a:r>
              <a:rPr lang="en-US" altLang="ko-KR" dirty="0" smtClean="0"/>
              <a:t>!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: &lt;html </a:t>
            </a:r>
            <a:r>
              <a:rPr lang="en-US" altLang="ko-KR" dirty="0" err="1" smtClean="0"/>
              <a:t>lang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ko-kr</a:t>
            </a:r>
            <a:r>
              <a:rPr lang="en-US" altLang="ko-KR" dirty="0" smtClean="0"/>
              <a:t>”&gt;</a:t>
            </a:r>
            <a:endParaRPr lang="en-US" altLang="ko-KR" dirty="0"/>
          </a:p>
          <a:p>
            <a:r>
              <a:rPr lang="en-US" altLang="ko-KR" dirty="0" smtClean="0"/>
              <a:t>&lt;head&gt;</a:t>
            </a:r>
            <a:r>
              <a:rPr lang="ko-KR" altLang="en-US" dirty="0" smtClean="0"/>
              <a:t>를 줄이면 문서의 복잡성을 </a:t>
            </a:r>
            <a:r>
              <a:rPr lang="ko-KR" altLang="en-US" dirty="0" err="1" smtClean="0"/>
              <a:t>줄일수</a:t>
            </a:r>
            <a:r>
              <a:rPr lang="ko-KR" altLang="en-US" dirty="0" smtClean="0"/>
              <a:t> 있으나 </a:t>
            </a:r>
            <a:r>
              <a:rPr lang="ko-KR" altLang="en-US" dirty="0" err="1" smtClean="0"/>
              <a:t>웹개발자들에게</a:t>
            </a:r>
            <a:r>
              <a:rPr lang="ko-KR" altLang="en-US" dirty="0" smtClean="0"/>
              <a:t> 익숙하지 않습니다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지침으로 </a:t>
            </a:r>
            <a:r>
              <a:rPr lang="ko-KR" altLang="en-US" dirty="0" err="1" smtClean="0"/>
              <a:t>확정될때까지</a:t>
            </a:r>
            <a:r>
              <a:rPr lang="en-US" altLang="ko-KR" dirty="0" smtClean="0"/>
              <a:t>…</a:t>
            </a:r>
            <a:r>
              <a:rPr lang="ko-KR" altLang="en-US" dirty="0" smtClean="0"/>
              <a:t>필수 권장</a:t>
            </a:r>
            <a:r>
              <a:rPr lang="en-US" altLang="ko-KR" dirty="0" smtClean="0"/>
              <a:t>!</a:t>
            </a:r>
          </a:p>
          <a:p>
            <a:r>
              <a:rPr lang="en-US" altLang="ko-KR" dirty="0" smtClean="0"/>
              <a:t>&lt;body&gt;</a:t>
            </a:r>
            <a:r>
              <a:rPr lang="ko-KR" altLang="en-US" dirty="0" smtClean="0"/>
              <a:t>를 생략하면 </a:t>
            </a:r>
            <a:r>
              <a:rPr lang="en-US" altLang="ko-KR" dirty="0" smtClean="0"/>
              <a:t>IE9</a:t>
            </a:r>
            <a:r>
              <a:rPr lang="ko-KR" altLang="en-US" dirty="0" smtClean="0"/>
              <a:t>이전의 구형브라우저에서 오류가 발생할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995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 simple </a:t>
            </a:r>
            <a:r>
              <a:rPr lang="en-US" altLang="ko-KR" dirty="0" smtClean="0"/>
              <a:t>syntax for external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&lt;style  </a:t>
            </a:r>
            <a:r>
              <a:rPr lang="en-US" altLang="ko-KR" dirty="0" err="1" smtClean="0"/>
              <a:t>rel</a:t>
            </a:r>
            <a:r>
              <a:rPr lang="en-US" altLang="ko-KR" dirty="0" smtClean="0"/>
              <a:t>=“stylesheet”  </a:t>
            </a:r>
            <a:r>
              <a:rPr lang="en-US" altLang="ko-KR" dirty="0" err="1" smtClean="0"/>
              <a:t>href</a:t>
            </a:r>
            <a:r>
              <a:rPr lang="en-US" altLang="ko-KR" dirty="0" smtClean="0"/>
              <a:t>=“style.css”&gt;</a:t>
            </a:r>
          </a:p>
          <a:p>
            <a:r>
              <a:rPr lang="en-US" altLang="ko-KR" dirty="0" smtClean="0"/>
              <a:t>&lt;script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=“script.js”&gt;&lt;/script&gt;</a:t>
            </a:r>
          </a:p>
          <a:p>
            <a:r>
              <a:rPr lang="en-US" altLang="ko-KR" dirty="0" smtClean="0"/>
              <a:t>Type</a:t>
            </a:r>
            <a:r>
              <a:rPr lang="ko-KR" altLang="en-US" dirty="0" smtClean="0"/>
              <a:t>은 필요하지 않아요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00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모든 요소는 닫아라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199" y="2536993"/>
            <a:ext cx="10889974" cy="1446501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Close All HTML Elements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HTML5, you don't have to close all elements (for example the 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element).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We recommend closing all HTML elements.</a:t>
            </a:r>
            <a:endParaRPr kumimoji="0" lang="ko-KR" altLang="ko-K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r="32487" b="53272"/>
          <a:stretch/>
        </p:blipFill>
        <p:spPr>
          <a:xfrm>
            <a:off x="1184826" y="4413876"/>
            <a:ext cx="4752148" cy="181149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1181" t="51960" r="30337" b="1312"/>
          <a:stretch/>
        </p:blipFill>
        <p:spPr>
          <a:xfrm>
            <a:off x="6283186" y="4413876"/>
            <a:ext cx="4820361" cy="181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7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Quote Attribute Values</a:t>
            </a:r>
            <a:br>
              <a:rPr lang="en-US" altLang="ko-KR" dirty="0" smtClean="0"/>
            </a:br>
            <a:r>
              <a:rPr lang="ko-KR" altLang="en-US" dirty="0" err="1" smtClean="0"/>
              <a:t>속성사용시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쌍따옴표</a:t>
            </a:r>
            <a:r>
              <a:rPr lang="ko-KR" altLang="en-US" dirty="0" smtClean="0"/>
              <a:t> 입력하기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1217" y="2855257"/>
            <a:ext cx="6039678" cy="277854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HTML5 </a:t>
            </a:r>
            <a:r>
              <a:rPr lang="en-US" altLang="ko-KR" dirty="0"/>
              <a:t>allows attribute values without quotes.</a:t>
            </a:r>
          </a:p>
          <a:p>
            <a:r>
              <a:rPr lang="en-US" altLang="ko-KR" dirty="0"/>
              <a:t>We recommend quoting attribute values because:</a:t>
            </a:r>
          </a:p>
          <a:p>
            <a:r>
              <a:rPr lang="en-US" altLang="ko-KR" dirty="0"/>
              <a:t>Mixing uppercase and lowercase values is bad</a:t>
            </a:r>
          </a:p>
          <a:p>
            <a:r>
              <a:rPr lang="en-US" altLang="ko-KR" dirty="0"/>
              <a:t>Quoted values are easier to read</a:t>
            </a:r>
          </a:p>
          <a:p>
            <a:r>
              <a:rPr lang="en-US" altLang="ko-KR" dirty="0"/>
              <a:t>You MUST use quotes if the value contains spaces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609" y="1955732"/>
            <a:ext cx="5099222" cy="457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8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&lt;a&gt;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&lt;button&gt;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&lt;!</a:t>
            </a:r>
            <a:r>
              <a:rPr lang="en-US" altLang="ko-KR" dirty="0" err="1" smtClean="0"/>
              <a:t>doctype</a:t>
            </a:r>
            <a:r>
              <a:rPr lang="en-US" altLang="ko-KR" dirty="0" smtClean="0"/>
              <a:t> html&gt;</a:t>
            </a:r>
            <a:endParaRPr lang="en-US" altLang="ko-KR" dirty="0"/>
          </a:p>
          <a:p>
            <a:r>
              <a:rPr lang="en-US" altLang="ko-KR" dirty="0"/>
              <a:t>&lt;title&gt;button&lt;/title&gt;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="#"&gt;&lt;button&gt;</a:t>
            </a:r>
            <a:r>
              <a:rPr lang="ko-KR" altLang="en-US" dirty="0"/>
              <a:t>버튼입니다</a:t>
            </a:r>
            <a:r>
              <a:rPr lang="en-US" altLang="ko-KR" dirty="0"/>
              <a:t>&lt;/button&gt;&lt;/a&gt;</a:t>
            </a:r>
          </a:p>
          <a:p>
            <a:r>
              <a:rPr lang="en-US" altLang="ko-KR" dirty="0"/>
              <a:t>&lt;/body</a:t>
            </a:r>
            <a:r>
              <a:rPr lang="en-US" altLang="ko-KR" dirty="0" smtClean="0"/>
              <a:t>&gt;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423" y="4774788"/>
            <a:ext cx="9733755" cy="137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16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&lt;button&gt;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&lt;a&gt;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r>
              <a:rPr lang="en-US" altLang="ko-KR" dirty="0"/>
              <a:t>&lt;title&gt;button&lt;/title&gt;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&lt;button&gt;&lt;a </a:t>
            </a:r>
            <a:r>
              <a:rPr lang="en-US" altLang="ko-KR" dirty="0" err="1"/>
              <a:t>href</a:t>
            </a:r>
            <a:r>
              <a:rPr lang="en-US" altLang="ko-KR" dirty="0"/>
              <a:t>="#"&gt;</a:t>
            </a:r>
            <a:r>
              <a:rPr lang="ko-KR" altLang="en-US" dirty="0"/>
              <a:t>버튼입니다</a:t>
            </a:r>
            <a:r>
              <a:rPr lang="en-US" altLang="ko-KR" dirty="0"/>
              <a:t>&lt;/a&gt;&lt;/button&gt;</a:t>
            </a:r>
          </a:p>
          <a:p>
            <a:r>
              <a:rPr lang="en-US" altLang="ko-KR" dirty="0"/>
              <a:t>&lt;/body&gt;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723"/>
          <a:stretch/>
        </p:blipFill>
        <p:spPr>
          <a:xfrm>
            <a:off x="1852551" y="4812290"/>
            <a:ext cx="9994577" cy="15053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350357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141</TotalTime>
  <Words>498</Words>
  <Application>Microsoft Office PowerPoint</Application>
  <PresentationFormat>사용자 지정</PresentationFormat>
  <Paragraphs>73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이온(회의실)</vt:lpstr>
      <vt:lpstr>Html5 Tip</vt:lpstr>
      <vt:lpstr>문서선언은 항상 첫줄에!</vt:lpstr>
      <vt:lpstr>html 태그는 소문자로 작성하라! – 속성도 마찬가지</vt:lpstr>
      <vt:lpstr>&lt;html&gt;&lt;head&gt;&lt;body&gt;생략하지 말자!</vt:lpstr>
      <vt:lpstr>Use simple syntax for external css, js</vt:lpstr>
      <vt:lpstr>모든 요소는 닫아라!</vt:lpstr>
      <vt:lpstr>Quote Attribute Values 속성사용시 쌍따옴표 입력하기!</vt:lpstr>
      <vt:lpstr>&lt;a&gt;와 &lt;button&gt;</vt:lpstr>
      <vt:lpstr>&lt;button&gt;과 &lt;a&gt;</vt:lpstr>
      <vt:lpstr>이미지 alt는 필수! 크기를 지정해라!</vt:lpstr>
      <vt:lpstr>속성과 등호사이 공간을 절약하자!</vt:lpstr>
      <vt:lpstr>들여쓰기는 두칸! 탭키는 금물!</vt:lpstr>
      <vt:lpstr>Title은 의미있게!</vt:lpstr>
      <vt:lpstr>주석은 이렇게!</vt:lpstr>
      <vt:lpstr>스타일은            이렇게!</vt:lpstr>
      <vt:lpstr>HTML5 레이아웃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Tip</dc:title>
  <dc:creator>mz.ms</dc:creator>
  <cp:lastModifiedBy>Windows 사용자</cp:lastModifiedBy>
  <cp:revision>12</cp:revision>
  <dcterms:created xsi:type="dcterms:W3CDTF">2018-04-13T10:45:48Z</dcterms:created>
  <dcterms:modified xsi:type="dcterms:W3CDTF">2019-06-17T01:15:56Z</dcterms:modified>
</cp:coreProperties>
</file>