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7" r:id="rId2"/>
    <p:sldId id="272" r:id="rId3"/>
    <p:sldId id="259" r:id="rId4"/>
    <p:sldId id="261" r:id="rId5"/>
    <p:sldId id="260" r:id="rId6"/>
    <p:sldId id="262" r:id="rId7"/>
    <p:sldId id="267" r:id="rId8"/>
    <p:sldId id="264" r:id="rId9"/>
    <p:sldId id="263" r:id="rId10"/>
    <p:sldId id="268" r:id="rId11"/>
    <p:sldId id="269" r:id="rId12"/>
    <p:sldId id="265" r:id="rId13"/>
    <p:sldId id="270" r:id="rId14"/>
    <p:sldId id="273" r:id="rId15"/>
    <p:sldId id="271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나눔고딕 ExtraBold" panose="020D0904000000000000" pitchFamily="50" charset="-127"/>
      <p:bold r:id="rId20"/>
    </p:embeddedFont>
    <p:embeddedFont>
      <p:font typeface="나눔고딕" panose="020D0604000000000000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3F1"/>
    <a:srgbClr val="D3E9E4"/>
    <a:srgbClr val="1E3746"/>
    <a:srgbClr val="FFFFFF"/>
    <a:srgbClr val="A3D9CB"/>
    <a:srgbClr val="B8E2D7"/>
    <a:srgbClr val="7DC9B5"/>
    <a:srgbClr val="D6EEE8"/>
    <a:srgbClr val="C8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5345" autoAdjust="0"/>
  </p:normalViewPr>
  <p:slideViewPr>
    <p:cSldViewPr snapToGrid="0">
      <p:cViewPr varScale="1">
        <p:scale>
          <a:sx n="87" d="100"/>
          <a:sy n="87" d="100"/>
        </p:scale>
        <p:origin x="114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CA973-3F9A-4A43-8246-F02EBE1AC4B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CA4BB-2C7F-4CD6-8395-BB9D8EB23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1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CA4BB-2C7F-4CD6-8395-BB9D8EB238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CA4BB-2C7F-4CD6-8395-BB9D8EB238E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79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E18D-7224-494E-8B91-FC88BDD9B59A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CB7A-119E-481A-9214-46A0CACE1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20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E18D-7224-494E-8B91-FC88BDD9B59A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CB7A-119E-481A-9214-46A0CACE1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57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E18D-7224-494E-8B91-FC88BDD9B59A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CB7A-119E-481A-9214-46A0CACE1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99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E18D-7224-494E-8B91-FC88BDD9B59A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CB7A-119E-481A-9214-46A0CACE1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82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E18D-7224-494E-8B91-FC88BDD9B59A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CB7A-119E-481A-9214-46A0CACE1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81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E18D-7224-494E-8B91-FC88BDD9B59A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CB7A-119E-481A-9214-46A0CACE1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26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E18D-7224-494E-8B91-FC88BDD9B59A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CB7A-119E-481A-9214-46A0CACE1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28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E18D-7224-494E-8B91-FC88BDD9B59A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CB7A-119E-481A-9214-46A0CACE1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0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E18D-7224-494E-8B91-FC88BDD9B59A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CB7A-119E-481A-9214-46A0CACE1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5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E18D-7224-494E-8B91-FC88BDD9B59A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CB7A-119E-481A-9214-46A0CACE1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4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E18D-7224-494E-8B91-FC88BDD9B59A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CB7A-119E-481A-9214-46A0CACE1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4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AE18D-7224-494E-8B91-FC88BDD9B59A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6CB7A-119E-481A-9214-46A0CACE1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63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oyounglee0105/Library_Web_Project" TargetMode="External"/><Relationship Id="rId2" Type="http://schemas.openxmlformats.org/officeDocument/2006/relationships/hyperlink" Target="https://young0105.tistory.com/category/My%20Project/Library%20Web%20Project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3545401"/>
          </a:xfrm>
          <a:prstGeom prst="rect">
            <a:avLst/>
          </a:prstGeom>
          <a:solidFill>
            <a:srgbClr val="D3E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4434529"/>
            <a:ext cx="12192000" cy="2423472"/>
          </a:xfrm>
          <a:prstGeom prst="rect">
            <a:avLst/>
          </a:prstGeom>
          <a:solidFill>
            <a:srgbClr val="D3E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7221" y="3666799"/>
            <a:ext cx="671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전자 도서관 웹 </a:t>
            </a:r>
            <a:r>
              <a:rPr lang="ko-KR" altLang="en-US" sz="3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</a:t>
            </a:r>
            <a:r>
              <a:rPr lang="ko-KR" altLang="en-US" sz="3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3360145"/>
            <a:ext cx="12192000" cy="99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7" t="1234" r="7792" b="1167"/>
          <a:stretch/>
        </p:blipFill>
        <p:spPr>
          <a:xfrm>
            <a:off x="7616709" y="2058460"/>
            <a:ext cx="3915294" cy="4509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67368" y="457667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이서영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7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4" t="27731" r="13258"/>
          <a:stretch/>
        </p:blipFill>
        <p:spPr>
          <a:xfrm>
            <a:off x="620617" y="1073926"/>
            <a:ext cx="5122844" cy="3084921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27717" r="13354" b="-1"/>
          <a:stretch/>
        </p:blipFill>
        <p:spPr>
          <a:xfrm>
            <a:off x="6415489" y="1073925"/>
            <a:ext cx="5155894" cy="3118177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grpSp>
        <p:nvGrpSpPr>
          <p:cNvPr id="7" name="그룹 6"/>
          <p:cNvGrpSpPr/>
          <p:nvPr/>
        </p:nvGrpSpPr>
        <p:grpSpPr>
          <a:xfrm>
            <a:off x="0" y="151346"/>
            <a:ext cx="12192000" cy="597802"/>
            <a:chOff x="0" y="173379"/>
            <a:chExt cx="12192000" cy="597802"/>
          </a:xfrm>
        </p:grpSpPr>
        <p:grpSp>
          <p:nvGrpSpPr>
            <p:cNvPr id="8" name="그룹 7"/>
            <p:cNvGrpSpPr/>
            <p:nvPr/>
          </p:nvGrpSpPr>
          <p:grpSpPr>
            <a:xfrm>
              <a:off x="0" y="173379"/>
              <a:ext cx="12192000" cy="597802"/>
              <a:chOff x="0" y="1847944"/>
              <a:chExt cx="12192000" cy="597802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0" y="1847944"/>
                <a:ext cx="12192000" cy="597802"/>
              </a:xfrm>
              <a:prstGeom prst="rect">
                <a:avLst/>
              </a:prstGeom>
              <a:solidFill>
                <a:srgbClr val="D3E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0" y="2308860"/>
                <a:ext cx="12192000" cy="657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54238" y="173379"/>
              <a:ext cx="3393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반납</a:t>
              </a: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3979845" y="1459833"/>
            <a:ext cx="563580" cy="3570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21" idx="3"/>
            <a:endCxn id="24" idx="1"/>
          </p:cNvCxnSpPr>
          <p:nvPr/>
        </p:nvCxnSpPr>
        <p:spPr>
          <a:xfrm>
            <a:off x="4543425" y="1638364"/>
            <a:ext cx="6308726" cy="80321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0852151" y="2263775"/>
            <a:ext cx="612774" cy="355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212323" y="5116060"/>
            <a:ext cx="7767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마이페이지에서 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서재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들어가면 대여 중인 도서와 대여 내역을 볼 수 있음</a:t>
            </a:r>
            <a:endParaRPr lang="en-US" altLang="ko-KR" b="1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b="1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반납하면 해당 도서는 다시 대여 가능한 상태로 변경됨</a:t>
            </a:r>
            <a:endParaRPr lang="en-US" altLang="ko-KR" b="1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243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350723" y="4850078"/>
            <a:ext cx="74887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비밀번호를 입력받은 후 정확하다면 회원 정보 수정 및 회원 탈퇴 가능</a:t>
            </a:r>
            <a:endParaRPr lang="en-US" altLang="ko-KR" b="1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아이디는 수정할 수 없음</a:t>
            </a:r>
            <a:endParaRPr lang="en-US" altLang="ko-KR" b="1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중복된 전화번호이거나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전화번호의 형식이 잘못되었다면 경고 창을 출력함</a:t>
            </a:r>
            <a:endParaRPr lang="en-US" altLang="ko-KR" b="1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8" t="27310" r="18273" b="53405"/>
          <a:stretch/>
        </p:blipFill>
        <p:spPr>
          <a:xfrm>
            <a:off x="3737013" y="1073927"/>
            <a:ext cx="4716138" cy="986227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6" t="27791" r="13755" b="27228"/>
          <a:stretch/>
        </p:blipFill>
        <p:spPr>
          <a:xfrm>
            <a:off x="3547433" y="2329265"/>
            <a:ext cx="5095299" cy="2301103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grpSp>
        <p:nvGrpSpPr>
          <p:cNvPr id="8" name="그룹 7"/>
          <p:cNvGrpSpPr/>
          <p:nvPr/>
        </p:nvGrpSpPr>
        <p:grpSpPr>
          <a:xfrm>
            <a:off x="0" y="151346"/>
            <a:ext cx="12192000" cy="597802"/>
            <a:chOff x="0" y="173379"/>
            <a:chExt cx="12192000" cy="597802"/>
          </a:xfrm>
        </p:grpSpPr>
        <p:grpSp>
          <p:nvGrpSpPr>
            <p:cNvPr id="9" name="그룹 8"/>
            <p:cNvGrpSpPr/>
            <p:nvPr/>
          </p:nvGrpSpPr>
          <p:grpSpPr>
            <a:xfrm>
              <a:off x="0" y="173379"/>
              <a:ext cx="12192000" cy="597802"/>
              <a:chOff x="0" y="1847944"/>
              <a:chExt cx="12192000" cy="597802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0" y="1847944"/>
                <a:ext cx="12192000" cy="597802"/>
              </a:xfrm>
              <a:prstGeom prst="rect">
                <a:avLst/>
              </a:prstGeom>
              <a:solidFill>
                <a:srgbClr val="D3E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0" y="2308860"/>
                <a:ext cx="12192000" cy="657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54238" y="173379"/>
              <a:ext cx="3393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회원 정보 수정</a:t>
              </a: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cxnSp>
        <p:nvCxnSpPr>
          <p:cNvPr id="15" name="직선 화살표 연결선 14"/>
          <p:cNvCxnSpPr/>
          <p:nvPr/>
        </p:nvCxnSpPr>
        <p:spPr>
          <a:xfrm>
            <a:off x="6096000" y="2009191"/>
            <a:ext cx="0" cy="53021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7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1" t="26988" r="15600" b="5542"/>
          <a:stretch/>
        </p:blipFill>
        <p:spPr>
          <a:xfrm>
            <a:off x="3028784" y="1071677"/>
            <a:ext cx="6134428" cy="4244579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grpSp>
        <p:nvGrpSpPr>
          <p:cNvPr id="8" name="그룹 7"/>
          <p:cNvGrpSpPr/>
          <p:nvPr/>
        </p:nvGrpSpPr>
        <p:grpSpPr>
          <a:xfrm>
            <a:off x="0" y="151346"/>
            <a:ext cx="12192000" cy="597802"/>
            <a:chOff x="0" y="173379"/>
            <a:chExt cx="12192000" cy="597802"/>
          </a:xfrm>
        </p:grpSpPr>
        <p:grpSp>
          <p:nvGrpSpPr>
            <p:cNvPr id="9" name="그룹 8"/>
            <p:cNvGrpSpPr/>
            <p:nvPr/>
          </p:nvGrpSpPr>
          <p:grpSpPr>
            <a:xfrm>
              <a:off x="0" y="173379"/>
              <a:ext cx="12192000" cy="597802"/>
              <a:chOff x="0" y="1847944"/>
              <a:chExt cx="12192000" cy="597802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0" y="1847944"/>
                <a:ext cx="12192000" cy="597802"/>
              </a:xfrm>
              <a:prstGeom prst="rect">
                <a:avLst/>
              </a:prstGeom>
              <a:solidFill>
                <a:srgbClr val="D3E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0" y="2308860"/>
                <a:ext cx="12192000" cy="657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54238" y="173379"/>
              <a:ext cx="3393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리뷰 작성</a:t>
              </a: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794830" y="5638785"/>
            <a:ext cx="860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대여한 기록이 있으면서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리뷰를 작성한 기록이 없는 도서에 대해서만 리뷰 작성 가능</a:t>
            </a: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90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3" t="27309" r="12001" b="7631"/>
          <a:stretch/>
        </p:blipFill>
        <p:spPr>
          <a:xfrm>
            <a:off x="7799980" y="1376805"/>
            <a:ext cx="3858302" cy="2284521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0" t="26988" r="7847" b="19518"/>
          <a:stretch/>
        </p:blipFill>
        <p:spPr>
          <a:xfrm>
            <a:off x="530275" y="1073921"/>
            <a:ext cx="6978359" cy="2890291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grpSp>
        <p:nvGrpSpPr>
          <p:cNvPr id="8" name="그룹 7"/>
          <p:cNvGrpSpPr/>
          <p:nvPr/>
        </p:nvGrpSpPr>
        <p:grpSpPr>
          <a:xfrm>
            <a:off x="0" y="151346"/>
            <a:ext cx="12192000" cy="597802"/>
            <a:chOff x="0" y="173379"/>
            <a:chExt cx="12192000" cy="597802"/>
          </a:xfrm>
        </p:grpSpPr>
        <p:grpSp>
          <p:nvGrpSpPr>
            <p:cNvPr id="9" name="그룹 8"/>
            <p:cNvGrpSpPr/>
            <p:nvPr/>
          </p:nvGrpSpPr>
          <p:grpSpPr>
            <a:xfrm>
              <a:off x="0" y="173379"/>
              <a:ext cx="12192000" cy="597802"/>
              <a:chOff x="0" y="1847944"/>
              <a:chExt cx="12192000" cy="597802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0" y="1847944"/>
                <a:ext cx="12192000" cy="597802"/>
              </a:xfrm>
              <a:prstGeom prst="rect">
                <a:avLst/>
              </a:prstGeom>
              <a:solidFill>
                <a:srgbClr val="D3E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0" y="2308860"/>
                <a:ext cx="12192000" cy="657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54238" y="173379"/>
              <a:ext cx="3393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리뷰 </a:t>
              </a:r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조회</a:t>
              </a: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71189" y="5116060"/>
            <a:ext cx="864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마이페이지에서 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리뷰 관리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들어가거나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도서의 상세 페이지에서 리뷰 조회 가능</a:t>
            </a:r>
            <a:endParaRPr lang="en-US" altLang="ko-KR" b="1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리뷰 관리에서 해당 리뷰를 삭제할 수 있음</a:t>
            </a:r>
            <a:endParaRPr lang="en-US" altLang="ko-KR" b="1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18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151346"/>
            <a:ext cx="12192000" cy="597802"/>
            <a:chOff x="0" y="173379"/>
            <a:chExt cx="12192000" cy="597802"/>
          </a:xfrm>
        </p:grpSpPr>
        <p:grpSp>
          <p:nvGrpSpPr>
            <p:cNvPr id="9" name="그룹 8"/>
            <p:cNvGrpSpPr/>
            <p:nvPr/>
          </p:nvGrpSpPr>
          <p:grpSpPr>
            <a:xfrm>
              <a:off x="0" y="173379"/>
              <a:ext cx="12192000" cy="597802"/>
              <a:chOff x="0" y="1847944"/>
              <a:chExt cx="12192000" cy="597802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0" y="1847944"/>
                <a:ext cx="12192000" cy="597802"/>
              </a:xfrm>
              <a:prstGeom prst="rect">
                <a:avLst/>
              </a:prstGeom>
              <a:solidFill>
                <a:srgbClr val="D3E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0" y="2308860"/>
                <a:ext cx="12192000" cy="657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54238" y="173379"/>
              <a:ext cx="3833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이미지 출처 및 개발자 주소</a:t>
              </a: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51123" y="2130489"/>
            <a:ext cx="102897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도서 표지 이미지 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알라딘</a:t>
            </a:r>
            <a:endParaRPr lang="en-US" altLang="ko-KR" b="1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버튼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리뷰 작성 버튼 이미지 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플래티콘</a:t>
            </a: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일지 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://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young0105.tistory.com/category/My%20Project/Library%20Web%20Project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깃허브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://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github.com/seoyounglee0105/Library_Web_Project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54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9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58896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endParaRPr lang="ko-KR" altLang="en-US" sz="800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64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151346"/>
            <a:ext cx="12192000" cy="597802"/>
            <a:chOff x="0" y="173379"/>
            <a:chExt cx="12192000" cy="597802"/>
          </a:xfrm>
        </p:grpSpPr>
        <p:grpSp>
          <p:nvGrpSpPr>
            <p:cNvPr id="10" name="그룹 9"/>
            <p:cNvGrpSpPr/>
            <p:nvPr/>
          </p:nvGrpSpPr>
          <p:grpSpPr>
            <a:xfrm>
              <a:off x="0" y="173379"/>
              <a:ext cx="12192000" cy="597802"/>
              <a:chOff x="0" y="1847944"/>
              <a:chExt cx="12192000" cy="597802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0" y="1847944"/>
                <a:ext cx="12192000" cy="597802"/>
              </a:xfrm>
              <a:prstGeom prst="rect">
                <a:avLst/>
              </a:prstGeom>
              <a:solidFill>
                <a:srgbClr val="D3E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0" y="2308860"/>
                <a:ext cx="12192000" cy="657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54238" y="173379"/>
              <a:ext cx="3393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개요</a:t>
              </a: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793913" y="2744619"/>
            <a:ext cx="8604173" cy="1700101"/>
            <a:chOff x="2225408" y="1984455"/>
            <a:chExt cx="8604173" cy="1700101"/>
          </a:xfrm>
        </p:grpSpPr>
        <p:sp>
          <p:nvSpPr>
            <p:cNvPr id="14" name="TextBox 13"/>
            <p:cNvSpPr txBox="1"/>
            <p:nvPr/>
          </p:nvSpPr>
          <p:spPr>
            <a:xfrm>
              <a:off x="4043190" y="1999844"/>
              <a:ext cx="6786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서적 조회</a:t>
              </a:r>
              <a:r>
                <a:rPr lang="en-US" altLang="ko-KR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r>
                <a:rPr lang="ko-KR" altLang="en-US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대여 및 반납 기능을 제공하는 전자 도서관을 웹으로 구현</a:t>
              </a:r>
              <a:endPara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43190" y="3299835"/>
              <a:ext cx="6786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2023/03/29 ~ 2023/04/04 </a:t>
              </a:r>
              <a:r>
                <a:rPr lang="en-US" altLang="ko-KR" b="1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b="1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총 </a:t>
              </a:r>
              <a:r>
                <a:rPr lang="en-US" altLang="ko-KR" b="1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r>
                <a:rPr lang="ko-KR" altLang="en-US" b="1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</a:t>
              </a:r>
              <a:r>
                <a:rPr lang="en-US" altLang="ko-KR" b="1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25408" y="1984455"/>
              <a:ext cx="1709910" cy="400110"/>
            </a:xfrm>
            <a:prstGeom prst="rect">
              <a:avLst/>
            </a:prstGeom>
            <a:solidFill>
              <a:srgbClr val="EAF3F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목표</a:t>
              </a:r>
              <a:endPara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25408" y="3284446"/>
              <a:ext cx="1709910" cy="400110"/>
            </a:xfrm>
            <a:prstGeom prst="rect">
              <a:avLst/>
            </a:prstGeom>
            <a:solidFill>
              <a:srgbClr val="EAF3F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기간</a:t>
              </a:r>
              <a:endPara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63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24" y="1073927"/>
            <a:ext cx="9043952" cy="5408551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0" y="151346"/>
            <a:ext cx="12192000" cy="597802"/>
            <a:chOff x="0" y="173379"/>
            <a:chExt cx="12192000" cy="597802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173379"/>
              <a:ext cx="12192000" cy="597802"/>
              <a:chOff x="0" y="1847944"/>
              <a:chExt cx="12192000" cy="597802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0" y="1847944"/>
                <a:ext cx="12192000" cy="597802"/>
              </a:xfrm>
              <a:prstGeom prst="rect">
                <a:avLst/>
              </a:prstGeom>
              <a:solidFill>
                <a:srgbClr val="D3E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0" y="2308860"/>
                <a:ext cx="12192000" cy="657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54238" y="173379"/>
              <a:ext cx="3393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테이블 설계</a:t>
              </a: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72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331" y="1073927"/>
            <a:ext cx="7403335" cy="4244579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grpSp>
        <p:nvGrpSpPr>
          <p:cNvPr id="7" name="그룹 6"/>
          <p:cNvGrpSpPr/>
          <p:nvPr/>
        </p:nvGrpSpPr>
        <p:grpSpPr>
          <a:xfrm>
            <a:off x="0" y="151346"/>
            <a:ext cx="12192000" cy="597802"/>
            <a:chOff x="0" y="173379"/>
            <a:chExt cx="12192000" cy="597802"/>
          </a:xfrm>
        </p:grpSpPr>
        <p:grpSp>
          <p:nvGrpSpPr>
            <p:cNvPr id="8" name="그룹 7"/>
            <p:cNvGrpSpPr/>
            <p:nvPr/>
          </p:nvGrpSpPr>
          <p:grpSpPr>
            <a:xfrm>
              <a:off x="0" y="173379"/>
              <a:ext cx="12192000" cy="597802"/>
              <a:chOff x="0" y="1847944"/>
              <a:chExt cx="12192000" cy="597802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0" y="1847944"/>
                <a:ext cx="12192000" cy="597802"/>
              </a:xfrm>
              <a:prstGeom prst="rect">
                <a:avLst/>
              </a:prstGeom>
              <a:solidFill>
                <a:srgbClr val="D3E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0" y="2308860"/>
                <a:ext cx="12192000" cy="657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54238" y="173379"/>
              <a:ext cx="3393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메인 화면 </a:t>
              </a:r>
              <a:r>
                <a:rPr lang="en-US" altLang="ko-KR" sz="2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</a:t>
              </a:r>
              <a:r>
                <a:rPr lang="ko-KR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추천 도서</a:t>
              </a:r>
              <a:r>
                <a:rPr lang="en-US" altLang="ko-KR" sz="2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)</a:t>
              </a: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496236" y="5643285"/>
            <a:ext cx="719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대여 횟수가 가장 많은 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도서 중 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개가 랜덤으로 출력되도록 함</a:t>
            </a:r>
            <a:endParaRPr lang="en-US" altLang="ko-KR" b="1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51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0" y="151346"/>
            <a:ext cx="12192000" cy="597802"/>
            <a:chOff x="0" y="173379"/>
            <a:chExt cx="12192000" cy="597802"/>
          </a:xfrm>
        </p:grpSpPr>
        <p:grpSp>
          <p:nvGrpSpPr>
            <p:cNvPr id="13" name="그룹 12"/>
            <p:cNvGrpSpPr/>
            <p:nvPr/>
          </p:nvGrpSpPr>
          <p:grpSpPr>
            <a:xfrm>
              <a:off x="0" y="173379"/>
              <a:ext cx="12192000" cy="597802"/>
              <a:chOff x="0" y="1847944"/>
              <a:chExt cx="12192000" cy="59780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0" y="1847944"/>
                <a:ext cx="12192000" cy="597802"/>
              </a:xfrm>
              <a:prstGeom prst="rect">
                <a:avLst/>
              </a:prstGeom>
              <a:solidFill>
                <a:srgbClr val="D3E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0" y="2308860"/>
                <a:ext cx="12192000" cy="657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4238" y="173379"/>
              <a:ext cx="3393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회원 가입과 로그인</a:t>
              </a:r>
              <a:endPara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861851" y="1856124"/>
            <a:ext cx="8391181" cy="3349128"/>
            <a:chOff x="1861851" y="1073927"/>
            <a:chExt cx="8391181" cy="3349128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25" t="27151" r="34257" b="24014"/>
            <a:stretch/>
          </p:blipFill>
          <p:spPr>
            <a:xfrm>
              <a:off x="1861851" y="1073927"/>
              <a:ext cx="3723701" cy="3349128"/>
            </a:xfrm>
            <a:prstGeom prst="rect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53" t="26867" r="34471" b="42771"/>
            <a:stretch/>
          </p:blipFill>
          <p:spPr>
            <a:xfrm>
              <a:off x="6606449" y="1707397"/>
              <a:ext cx="3646583" cy="2082188"/>
            </a:xfrm>
            <a:prstGeom prst="rect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15296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332" y="1073927"/>
            <a:ext cx="7403335" cy="4256917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grpSp>
        <p:nvGrpSpPr>
          <p:cNvPr id="11" name="그룹 10"/>
          <p:cNvGrpSpPr/>
          <p:nvPr/>
        </p:nvGrpSpPr>
        <p:grpSpPr>
          <a:xfrm>
            <a:off x="0" y="151346"/>
            <a:ext cx="12192000" cy="597802"/>
            <a:chOff x="0" y="173379"/>
            <a:chExt cx="12192000" cy="597802"/>
          </a:xfrm>
        </p:grpSpPr>
        <p:grpSp>
          <p:nvGrpSpPr>
            <p:cNvPr id="12" name="그룹 11"/>
            <p:cNvGrpSpPr/>
            <p:nvPr/>
          </p:nvGrpSpPr>
          <p:grpSpPr>
            <a:xfrm>
              <a:off x="0" y="173379"/>
              <a:ext cx="12192000" cy="597802"/>
              <a:chOff x="0" y="1847944"/>
              <a:chExt cx="12192000" cy="597802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0" y="1847944"/>
                <a:ext cx="12192000" cy="597802"/>
              </a:xfrm>
              <a:prstGeom prst="rect">
                <a:avLst/>
              </a:prstGeom>
              <a:solidFill>
                <a:srgbClr val="D3E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0" y="2308860"/>
                <a:ext cx="12192000" cy="657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54238" y="173379"/>
              <a:ext cx="3393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도서 조회</a:t>
              </a: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598144" y="5641036"/>
            <a:ext cx="699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카테고리별 조회 및 정렬 기능</a:t>
            </a:r>
            <a:endParaRPr lang="en-US" altLang="ko-KR" b="1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05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332" y="1073927"/>
            <a:ext cx="7403335" cy="4244579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grpSp>
        <p:nvGrpSpPr>
          <p:cNvPr id="7" name="그룹 6"/>
          <p:cNvGrpSpPr/>
          <p:nvPr/>
        </p:nvGrpSpPr>
        <p:grpSpPr>
          <a:xfrm>
            <a:off x="0" y="151346"/>
            <a:ext cx="12192000" cy="597802"/>
            <a:chOff x="0" y="173379"/>
            <a:chExt cx="12192000" cy="597802"/>
          </a:xfrm>
        </p:grpSpPr>
        <p:grpSp>
          <p:nvGrpSpPr>
            <p:cNvPr id="8" name="그룹 7"/>
            <p:cNvGrpSpPr/>
            <p:nvPr/>
          </p:nvGrpSpPr>
          <p:grpSpPr>
            <a:xfrm>
              <a:off x="0" y="173379"/>
              <a:ext cx="12192000" cy="597802"/>
              <a:chOff x="0" y="1847944"/>
              <a:chExt cx="12192000" cy="597802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0" y="1847944"/>
                <a:ext cx="12192000" cy="597802"/>
              </a:xfrm>
              <a:prstGeom prst="rect">
                <a:avLst/>
              </a:prstGeom>
              <a:solidFill>
                <a:srgbClr val="D3E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0" y="2308860"/>
                <a:ext cx="12192000" cy="657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54238" y="173379"/>
              <a:ext cx="3393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도서 조회</a:t>
              </a: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598144" y="5641036"/>
            <a:ext cx="699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 조회 기능</a:t>
            </a:r>
            <a:endParaRPr lang="en-US" altLang="ko-KR" b="1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978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481548" y="4850078"/>
            <a:ext cx="72289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도서 리스트에서 이미지 또는 책 제목을 클릭하면 상세 페이지로 이동함</a:t>
            </a:r>
            <a:endParaRPr lang="en-US" altLang="ko-KR" b="1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로그인이 되어 있고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대여 가능할 때에만 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대여하기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버튼이 활성화됨</a:t>
            </a: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대여 시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대여 횟수가 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증가하고 대여 불가 상태가 됨 </a:t>
            </a:r>
            <a:endParaRPr lang="en-US" altLang="ko-KR" b="1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20617" y="1073927"/>
            <a:ext cx="10950766" cy="3117774"/>
            <a:chOff x="632155" y="2390660"/>
            <a:chExt cx="10950766" cy="311777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53" t="7768" r="3047" b="8460"/>
            <a:stretch/>
          </p:blipFill>
          <p:spPr>
            <a:xfrm>
              <a:off x="6427027" y="2390660"/>
              <a:ext cx="5155894" cy="3117774"/>
            </a:xfrm>
            <a:prstGeom prst="rect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</p:pic>
        <p:grpSp>
          <p:nvGrpSpPr>
            <p:cNvPr id="8" name="그룹 7"/>
            <p:cNvGrpSpPr/>
            <p:nvPr/>
          </p:nvGrpSpPr>
          <p:grpSpPr>
            <a:xfrm>
              <a:off x="632155" y="2390660"/>
              <a:ext cx="5122844" cy="3106758"/>
              <a:chOff x="1272299" y="2383316"/>
              <a:chExt cx="4553639" cy="2761563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445" t="7447" r="2863" b="8443"/>
              <a:stretch/>
            </p:blipFill>
            <p:spPr>
              <a:xfrm>
                <a:off x="1272299" y="2383316"/>
                <a:ext cx="4553639" cy="2761563"/>
              </a:xfrm>
              <a:prstGeom prst="rect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2743199" y="3647808"/>
                <a:ext cx="748330" cy="583893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" name="직선 화살표 연결선 10"/>
            <p:cNvCxnSpPr>
              <a:stCxn id="7" idx="3"/>
              <a:endCxn id="14" idx="1"/>
            </p:cNvCxnSpPr>
            <p:nvPr/>
          </p:nvCxnSpPr>
          <p:spPr>
            <a:xfrm flipV="1">
              <a:off x="3128789" y="3966761"/>
              <a:ext cx="4952541" cy="174893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8081330" y="3824231"/>
              <a:ext cx="963517" cy="28506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0" y="151346"/>
            <a:ext cx="12192000" cy="597802"/>
            <a:chOff x="0" y="173379"/>
            <a:chExt cx="12192000" cy="597802"/>
          </a:xfrm>
        </p:grpSpPr>
        <p:grpSp>
          <p:nvGrpSpPr>
            <p:cNvPr id="22" name="그룹 21"/>
            <p:cNvGrpSpPr/>
            <p:nvPr/>
          </p:nvGrpSpPr>
          <p:grpSpPr>
            <a:xfrm>
              <a:off x="0" y="173379"/>
              <a:ext cx="12192000" cy="597802"/>
              <a:chOff x="0" y="1847944"/>
              <a:chExt cx="12192000" cy="597802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0" y="1847944"/>
                <a:ext cx="12192000" cy="597802"/>
              </a:xfrm>
              <a:prstGeom prst="rect">
                <a:avLst/>
              </a:prstGeom>
              <a:solidFill>
                <a:srgbClr val="D3E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0" y="2308860"/>
                <a:ext cx="12192000" cy="657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54238" y="173379"/>
              <a:ext cx="3393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대여</a:t>
              </a: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55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" t="25060" r="38876" b="3935"/>
          <a:stretch/>
        </p:blipFill>
        <p:spPr>
          <a:xfrm>
            <a:off x="3002879" y="1071677"/>
            <a:ext cx="6186239" cy="4246829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grpSp>
        <p:nvGrpSpPr>
          <p:cNvPr id="8" name="그룹 7"/>
          <p:cNvGrpSpPr/>
          <p:nvPr/>
        </p:nvGrpSpPr>
        <p:grpSpPr>
          <a:xfrm>
            <a:off x="0" y="151346"/>
            <a:ext cx="12192000" cy="597802"/>
            <a:chOff x="0" y="173379"/>
            <a:chExt cx="12192000" cy="597802"/>
          </a:xfrm>
        </p:grpSpPr>
        <p:grpSp>
          <p:nvGrpSpPr>
            <p:cNvPr id="9" name="그룹 8"/>
            <p:cNvGrpSpPr/>
            <p:nvPr/>
          </p:nvGrpSpPr>
          <p:grpSpPr>
            <a:xfrm>
              <a:off x="0" y="173379"/>
              <a:ext cx="12192000" cy="597802"/>
              <a:chOff x="0" y="1847944"/>
              <a:chExt cx="12192000" cy="597802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0" y="1847944"/>
                <a:ext cx="12192000" cy="597802"/>
              </a:xfrm>
              <a:prstGeom prst="rect">
                <a:avLst/>
              </a:prstGeom>
              <a:solidFill>
                <a:srgbClr val="D3E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0" y="2308860"/>
                <a:ext cx="12192000" cy="657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54238" y="173379"/>
              <a:ext cx="3393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마이페이지</a:t>
              </a: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598144" y="5641036"/>
            <a:ext cx="6995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우측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상단의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마이페이지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누르면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마이페이지로 이동함</a:t>
            </a:r>
            <a:endParaRPr lang="en-US" altLang="ko-KR" b="1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b="1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간략한 회원 정보를 보여주며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전화번호 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자리는 가림</a:t>
            </a: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123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259</Words>
  <Application>Microsoft Office PowerPoint</Application>
  <PresentationFormat>와이드스크린</PresentationFormat>
  <Paragraphs>53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나눔고딕 ExtraBold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GGG</dc:creator>
  <cp:lastModifiedBy>GGG</cp:lastModifiedBy>
  <cp:revision>40</cp:revision>
  <dcterms:created xsi:type="dcterms:W3CDTF">2023-04-04T04:57:56Z</dcterms:created>
  <dcterms:modified xsi:type="dcterms:W3CDTF">2023-04-05T07:31:46Z</dcterms:modified>
</cp:coreProperties>
</file>