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1812F2-6C64-4293-A195-5E980CEE38C1}">
  <a:tblStyle styleId="{721812F2-6C64-4293-A195-5E980CEE38C1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" name="Google Shape;39;p1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76338" y="1233488"/>
            <a:ext cx="4445000" cy="3333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371594"/>
            <a:ext cx="7772400" cy="1294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mbria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-17929" y="6630593"/>
            <a:ext cx="3479068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None/>
              <a:defRPr b="1"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690" y="0"/>
            <a:ext cx="946310" cy="99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1" y="307863"/>
            <a:ext cx="9101137" cy="69227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77800" y="1050464"/>
            <a:ext cx="8770257" cy="5126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0" y="26445"/>
            <a:ext cx="4545874" cy="257534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-17929" y="6630593"/>
            <a:ext cx="3479068" cy="216173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691" y="0"/>
            <a:ext cx="946310" cy="10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1628800"/>
            <a:ext cx="9144000" cy="52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-1"/>
            <a:ext cx="4558937" cy="31350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558936" y="0"/>
            <a:ext cx="4585064" cy="31350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619359"/>
            <a:ext cx="3441701" cy="242375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5702302" y="6615626"/>
            <a:ext cx="3441699" cy="24237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1000"/>
              <a:buFont typeface="Cambria"/>
              <a:buNone/>
            </a:pPr>
            <a:r>
              <a:rPr b="1" i="0" lang="ko-KR" sz="1000" u="none" cap="none" strike="noStrike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Information and Communication Engineering</a:t>
            </a:r>
            <a:endParaRPr b="1" i="0" sz="1000" u="none" cap="none" strike="noStrike">
              <a:solidFill>
                <a:srgbClr val="07164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441701" y="6619358"/>
            <a:ext cx="2260601" cy="2386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77800" y="6630593"/>
            <a:ext cx="30861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mbria"/>
              <a:buNone/>
              <a:defRPr b="1" i="0" sz="1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97690" y="0"/>
            <a:ext cx="946310" cy="99888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-269214" y="-515258"/>
            <a:ext cx="9682429" cy="713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3" y="2186791"/>
            <a:ext cx="9143998" cy="128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3200"/>
              <a:buFont typeface="Cambria"/>
              <a:buNone/>
            </a:pPr>
            <a:r>
              <a:rPr lang="ko-KR" sz="32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빅데이터 분석</a:t>
            </a:r>
            <a:br>
              <a:rPr lang="ko-KR" sz="32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lang="ko-KR" sz="24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- 의사결정트리 (트리 모델)</a:t>
            </a:r>
            <a:endParaRPr b="0" sz="2400">
              <a:solidFill>
                <a:srgbClr val="07164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" y="4439431"/>
            <a:ext cx="9144000" cy="2181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안진현</a:t>
            </a:r>
            <a:endParaRPr>
              <a:solidFill>
                <a:srgbClr val="07164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1</a:t>
            </a:r>
            <a:endParaRPr b="1"/>
          </a:p>
        </p:txBody>
      </p:sp>
      <p:sp>
        <p:nvSpPr>
          <p:cNvPr id="45" name="Google Shape;45;p5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29" name="Google Shape;129;p14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연속적인 값을 갖는 속성 분할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다양한 속성 분할 방법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가장 많이 쓰는 방법으로, </a:t>
            </a:r>
            <a:r>
              <a:rPr b="1"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목적 변수의 값이 변할 때를 우선 기준점으로정함</a:t>
            </a:r>
            <a:endParaRPr b="1"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해당 기준점은 경계값들의 평균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4965" y="2564716"/>
            <a:ext cx="7124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39" name="Google Shape;139;p15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연속적인 값을 갖는 속성 분할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다양한 속성 분할 방법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여러 기준점 중에서  각 기준점 대로 분할 했을 때, </a:t>
            </a:r>
            <a:r>
              <a:rPr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가장 큰 정보이득 (표준화된 정보이득, 지니지수)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을 얻는 기준점을 찾아서 해당 기준점을 분할 속성의 기준으로 결정 (이진분할의 경우)</a:t>
            </a:r>
            <a:endParaRPr/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위 정보이득을 계산하면 각각 0.3059, 0.1813, 0.5916, 0.8631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다른 속성인 STREAM, SLOPE의 정보이득은 0.3059, 0.5774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🡪 Elevation 속성의 4175를 기준점으로 분할 (Elevation&lt;4175, Elevation&gt;4175)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158" y="2407899"/>
            <a:ext cx="4177145" cy="169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49" name="Google Shape;149;p16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회귀 트리 (목적변수가 연속적인 값을 갖는 경우)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정보이득, 지니계수 🡪 분산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분할의 기준이 되었던 정보이득과 지니계수가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분산으로 바뀜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 (목적변수가 연속적임에 따라, 분산으로 바뀌게됨)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최종 결과는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같은 그룹내의 학습 데이터들의 평균값으로 예측하게 됨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1180" y="2955832"/>
            <a:ext cx="4361033" cy="290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59" name="Google Shape;159;p17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회귀 트리 (목적변수가 연속적인 값을 갖는 경우)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정보이득, 지니계수 🡪 분산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분할의 기준이 되었던 정보이득과 지니계수가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분산으로 바뀜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 (목적변수가 연속적임에 따라, 분산으로 바뀌게됨)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최종 결과는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같은 그룹내의 학습 데이터들의 평균값으로 예측하게 됨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926" y="2813922"/>
            <a:ext cx="79724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7327641" y="2528091"/>
            <a:ext cx="1816359" cy="4003618"/>
          </a:xfrm>
          <a:prstGeom prst="rect">
            <a:avLst/>
          </a:prstGeom>
          <a:noFill/>
          <a:ln cap="flat" cmpd="sng" w="381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439123" y="2534312"/>
            <a:ext cx="1816359" cy="4003618"/>
          </a:xfrm>
          <a:prstGeom prst="rect">
            <a:avLst/>
          </a:prstGeom>
          <a:noFill/>
          <a:ln cap="flat" cmpd="sng" w="381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71" name="Google Shape;171;p18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회귀 트리 (목적변수가 연속적인 값을 갖는 경우)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정보이득, 지니계수 🡪 분산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분할의 기준이 되었던 정보이득과 지니계수가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분산으로 바뀜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 (목적변수가 연속적임에 따라, 분산으로 바뀌게됨)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🡪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SEASON과 WORK_DAY 중 분할 속성을  선택해야 하는데,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기존의 정보이득이 아래와 같은 분산으로 대체 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🡪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SEASON이 더 낮은 분산 값을 보여서,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먼저 SEASON으로 선택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최종 결과는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같은 그룹내의 학습 데이터들의 평균값으로 예측하게 됨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415" y="3503645"/>
            <a:ext cx="7748642" cy="119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81" name="Google Shape;181;p19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회귀 트리 (목적변수가 연속적인 값을 갖는 경우)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정보이득, 지니계수 🡪 분산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분할의 기준이 되었던 정보이득과 지니계수가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분산으로 바뀜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 (목적변수가 연속적임에 따라, 분산으로 바뀌게됨)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최종 결과는 </a:t>
            </a: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같은 그룹내의 학습 데이터들의 평균값으로 예측하게 됨</a:t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여기까지만, 분기해서 트리를 완성할 경우, 각 그룹의</a:t>
            </a:r>
            <a:r>
              <a:rPr b="1"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평균값으로 예측 </a:t>
            </a:r>
            <a:endParaRPr b="1"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(800+826+900)/3, (2100+4740+4900)/3, (3000+5800+6200)/3, (2910+2880+2820)/3</a:t>
            </a:r>
            <a:endParaRPr/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15" y="2771776"/>
            <a:ext cx="80010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 구현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91" name="Google Shape;191;p20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DecisionTreeClassifier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Option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criterion: 지니지수, 엔트로피 같은 기준 (log loss는 교차 엔트로피, 표준화된 엔트로피는 포함되지 않았음)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splitter: 각 속성별 분할하는 기준점 (best가 기본값이며, 우리가 배운 방법)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max_depth: 트리 최대 깊이</a:t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max_leaf_nodes: 트리의 최대 잎 노드 개수</a:t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min_samples_split: 각 노드가 분할되기 위한 최소 데이터 개수</a:t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min_samples_leaf: 잎노드의 최소 데이터 개수</a:t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tree.plot_tree</a:t>
            </a:r>
            <a:endParaRPr b="1" sz="2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트리의 분할 기준과, 각 그룹의 데이터 개수 및 클래스별 개수, 지니지수와 같은 기준값을 나타내줌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가지치기 (사후가지치기 지원하지 않음)</a:t>
            </a:r>
            <a:endParaRPr sz="20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강의 계획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53" name="Google Shape;53;p6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4" name="Google Shape;54;p6"/>
          <p:cNvGraphicFramePr/>
          <p:nvPr/>
        </p:nvGraphicFramePr>
        <p:xfrm>
          <a:off x="821094" y="1140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{721812F2-6C64-4293-A195-5E980CEE38C1}</a:tableStyleId>
              </a:tblPr>
              <a:tblGrid>
                <a:gridCol w="699800"/>
                <a:gridCol w="4456925"/>
                <a:gridCol w="2578350"/>
              </a:tblGrid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주차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강의 내용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시험 및 과제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오리엔테이션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넘파이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판다스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평가과제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데이터 정제 및 준비 – (1/2)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데이터 정제 및 준비 – (2/2)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그래프와 시각화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평가과제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데이터 집계와 그룹 연산 - (1/2)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데이터 집계와 그룹 연산 - (2/2)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중간고사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최소 제곱법 모델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로지스틱 회귀 모델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평가과제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라쏘, 릿지 회귀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트리 모델 – (1/2)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트리 모델 – (2/2)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mbria"/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평가 과제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기타 모델 – (1/2)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기타 모델 – (2/2)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400" u="none" cap="none" strike="noStrike">
                          <a:solidFill>
                            <a:schemeClr val="dk1"/>
                          </a:solidFill>
                        </a:rPr>
                        <a:t>기말고사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62" name="Google Shape;62;p7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트리 가지치기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가지치기의 필요성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클래스의 마지막 노드인 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잎 노드(leaf node)의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개수를 개발자가 직접 결정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Malgun Gothic"/>
                <a:ea typeface="Malgun Gothic"/>
                <a:cs typeface="Malgun Gothic"/>
                <a:sym typeface="Malgun Gothic"/>
              </a:rPr>
              <a:t>만일 </a:t>
            </a: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데이터가 1개로 이루어진 잎 노드가 많다면,</a:t>
            </a:r>
            <a:r>
              <a:rPr lang="ko-KR" sz="14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과대적합되어 있는 상태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ko-KR" sz="1400">
                <a:latin typeface="Malgun Gothic"/>
                <a:ea typeface="Malgun Gothic"/>
                <a:cs typeface="Malgun Gothic"/>
                <a:sym typeface="Malgun Gothic"/>
              </a:rPr>
              <a:t>반대로, </a:t>
            </a: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잎 노드에 불순도가 </a:t>
            </a:r>
            <a:r>
              <a:rPr lang="ko-KR" sz="1400">
                <a:latin typeface="Malgun Gothic"/>
                <a:ea typeface="Malgun Gothic"/>
                <a:cs typeface="Malgun Gothic"/>
                <a:sym typeface="Malgun Gothic"/>
              </a:rPr>
              <a:t>너무 높다면, 훈련 데이터를 잘 학습하지 못하여 </a:t>
            </a: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과소적합되어있는 상태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🡪"/>
            </a:pPr>
            <a:r>
              <a:rPr b="1" lang="ko-KR" sz="1400">
                <a:latin typeface="Malgun Gothic"/>
                <a:ea typeface="Malgun Gothic"/>
                <a:cs typeface="Malgun Gothic"/>
                <a:sym typeface="Malgun Gothic"/>
              </a:rPr>
              <a:t>잎 노드</a:t>
            </a:r>
            <a:r>
              <a:rPr lang="ko-KR" sz="1400">
                <a:latin typeface="Malgun Gothic"/>
                <a:ea typeface="Malgun Gothic"/>
                <a:cs typeface="Malgun Gothic"/>
                <a:sym typeface="Malgun Gothic"/>
              </a:rPr>
              <a:t> 개수가 중요함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트리 가지치기(tree pruning) : 의사결정트리의 마지막 노드의 개수를 지정하여 트리의 깊이를 조정하는 방법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71" name="Google Shape;71;p8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트리 가지치기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9840" lvl="1" marL="1142790" rtl="0" algn="l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6182D6"/>
              </a:buClr>
              <a:buSzPts val="1800"/>
              <a:buFont typeface="Noto Sans Symbols"/>
              <a:buChar char="▪"/>
            </a:pPr>
            <a:r>
              <a:rPr b="1" lang="ko-KR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사전 가지치기(pre,-pruning) : </a:t>
            </a:r>
            <a:r>
              <a:rPr lang="ko-KR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처음 트리를 만들 때</a:t>
            </a:r>
            <a:r>
              <a:rPr lang="ko-KR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트리의 깊이나 마지막 노드의 최소 개수 등을 </a:t>
            </a:r>
            <a:r>
              <a:rPr b="1" lang="ko-KR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사전에 결정하여 입력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데이터 분석가가 하이퍼 매개변수로 모든 값을 입력해야 하는 점이 어려움</a:t>
            </a:r>
            <a:endParaRPr/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계산 효율이 좋고 작은 데이터셋에서도 쉽게 작동</a:t>
            </a:r>
            <a:endParaRPr/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사용자가 </a:t>
            </a:r>
            <a:r>
              <a:rPr b="1" lang="ko-K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중요한 속성 값을 놓치거나 과소적합 문제 </a:t>
            </a:r>
            <a:r>
              <a:rPr lang="ko-KR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발생할 수 있다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80" name="Google Shape;80;p9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트리 가지치기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9840" lvl="1" marL="1142790" rtl="0" algn="l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6182D6"/>
              </a:buClr>
              <a:buSzPts val="1800"/>
              <a:buFont typeface="Noto Sans Symbols"/>
              <a:buChar char="▪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사후 가지치기(post-pruning) : </a:t>
            </a: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트리를 먼저 생성한 후</a:t>
            </a:r>
            <a:r>
              <a:rPr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실험적으로 하이퍼 매개변수를 조정</a:t>
            </a:r>
            <a:endParaRPr/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하나의 지표를 정해두고 실험적으로 다양한 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하이퍼 매개변수를 조정하며 최적의 값을 찾음</a:t>
            </a:r>
            <a:endParaRPr/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‘최종 노드의 개수’</a:t>
            </a: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‘트리의 깊이’</a:t>
            </a: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또는 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‘선택되는 속성의 개수’ </a:t>
            </a: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등을 하이퍼 매개변수로 보고 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조정하며 성능을 비교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89" name="Google Shape;89;p10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트리 가지치기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99840" lvl="1" marL="1142790" rtl="0" algn="l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6182D6"/>
              </a:buClr>
              <a:buSzPts val="1800"/>
              <a:buFont typeface="Noto Sans Symbols"/>
              <a:buChar char="▪"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사후 가지치기(post-pruning) : </a:t>
            </a: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트리를 먼저 생성한 후</a:t>
            </a:r>
            <a:r>
              <a:rPr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실험적으로 하이퍼 매개변수를 조정</a:t>
            </a:r>
            <a:endParaRPr/>
          </a:p>
          <a:p>
            <a:pPr indent="-342719" lvl="2" marL="1485720" rtl="0" algn="l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전체 노드 개수를 조정하면서, 훈련셋과 테스트셋의 성능 비교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686" y="2552276"/>
            <a:ext cx="5644049" cy="392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99" name="Google Shape;99;p11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연속적인 값을 갖는 속성 분할 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635" y="1867747"/>
            <a:ext cx="80010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/>
          <p:nvPr/>
        </p:nvSpPr>
        <p:spPr>
          <a:xfrm>
            <a:off x="5113176" y="1803918"/>
            <a:ext cx="1816359" cy="4003618"/>
          </a:xfrm>
          <a:prstGeom prst="rect">
            <a:avLst/>
          </a:prstGeom>
          <a:noFill/>
          <a:ln cap="flat" cmpd="sng" w="381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10" name="Google Shape;110;p12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연속적인 값을 갖는 속성 분할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다양한 속성 분할 방법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모든 데이터를 기준점으로 하여 데이터를 나누기 : 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너무 많은 기준점이 생겨 과대적합 문제가 발생하거나 분류의 정확도가 떨어짐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통계적 수치로 중위값이나 4분위수를 기준점으로 나누기 : </a:t>
            </a:r>
            <a:r>
              <a:rPr lang="ko-KR" sz="1400">
                <a:latin typeface="Cambria"/>
                <a:ea typeface="Cambria"/>
                <a:cs typeface="Cambria"/>
                <a:sym typeface="Cambria"/>
              </a:rPr>
              <a:t>50% 혹은 25%씩 데이터를 나눠서 분류 기준을 변경. 과소적합 문제가 발생하여 분류의 성능을 떨어뜨릴 수 있음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Cambria"/>
              <a:ea typeface="Cambria"/>
              <a:cs typeface="Cambria"/>
              <a:sym typeface="Cambri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가장 많이 쓰는 방법으로, </a:t>
            </a:r>
            <a:r>
              <a:rPr b="1"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목적 변수의 값이 변할 때를 기준점으로 삼아 분할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130629" y="320070"/>
            <a:ext cx="9013372" cy="68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648"/>
              </a:buClr>
              <a:buSzPts val="2800"/>
              <a:buFont typeface="Cambria"/>
              <a:buNone/>
            </a:pPr>
            <a:r>
              <a:rPr lang="ko-KR" sz="2800">
                <a:solidFill>
                  <a:srgbClr val="071648"/>
                </a:solidFill>
                <a:latin typeface="Cambria"/>
                <a:ea typeface="Cambria"/>
                <a:cs typeface="Cambria"/>
                <a:sym typeface="Cambria"/>
              </a:rPr>
              <a:t>의사결정트리의 확장</a:t>
            </a:r>
            <a:endParaRPr/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3530236" y="6641829"/>
            <a:ext cx="2057400" cy="216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ko-KR"/>
              <a:t>‹#›</a:t>
            </a:fld>
            <a:endParaRPr b="1"/>
          </a:p>
        </p:txBody>
      </p:sp>
      <p:sp>
        <p:nvSpPr>
          <p:cNvPr id="119" name="Google Shape;119;p13"/>
          <p:cNvSpPr txBox="1"/>
          <p:nvPr/>
        </p:nvSpPr>
        <p:spPr>
          <a:xfrm>
            <a:off x="2" y="6621111"/>
            <a:ext cx="34391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Jinhyun Ahn</a:t>
            </a:r>
            <a:endParaRPr b="1" i="0" sz="1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177800" y="1050464"/>
            <a:ext cx="8770257" cy="577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연속적인 값을 갖는 속성 분할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다양한 속성 분할 방법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ko-KR" sz="1400">
                <a:latin typeface="Cambria"/>
                <a:ea typeface="Cambria"/>
                <a:cs typeface="Cambria"/>
                <a:sym typeface="Cambria"/>
              </a:rPr>
              <a:t>가장 많이 쓰는 방법으로, </a:t>
            </a:r>
            <a:r>
              <a:rPr b="1" lang="ko-KR" sz="1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목적 변수의 값이 변할 때를 기준점으로 삼아 분할</a:t>
            </a: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36" y="2365663"/>
            <a:ext cx="6934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