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2" r:id="rId5"/>
    <p:sldId id="265" r:id="rId6"/>
    <p:sldId id="257" r:id="rId7"/>
    <p:sldId id="258" r:id="rId8"/>
    <p:sldId id="259" r:id="rId9"/>
    <p:sldId id="260" r:id="rId10"/>
    <p:sldId id="264" r:id="rId11"/>
    <p:sldId id="261" r:id="rId12"/>
    <p:sldId id="263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1" r:id="rId26"/>
    <p:sldId id="280" r:id="rId27"/>
    <p:sldId id="283" r:id="rId28"/>
    <p:sldId id="284" r:id="rId29"/>
    <p:sldId id="268" r:id="rId30"/>
    <p:sldId id="293" r:id="rId31"/>
    <p:sldId id="286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724E-333A-908F-4BEB-7D693DA22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B45E8-9EEE-30B5-2545-C37A2284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6DAB1-969D-7AB1-E871-6BD3BD0B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3216-8B00-9866-FB43-4CDC45B4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64D7-ED83-674D-E05C-D4F61107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9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79ED-921D-5AD4-FCBA-B598F823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5BA36-2DA8-8CDD-0877-57743DB67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8D6F-7BF1-EAFC-8151-78FD077E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8ACA-8A33-D8BA-BCBD-F3ED84F9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EF6D5-02B9-6D77-4719-555E759A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3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03198-33C1-A9B5-AD9B-2B755554C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9189F-4603-663D-72BC-A92E040BE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640D-0F31-B071-3BF8-058BE56E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1D9A-72E3-D298-794D-66BA915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2AAF-9D08-A5C5-09B4-11C38EEC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4544-21C1-C6EB-9E6A-3BF114E2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8283-CA10-B7C0-4E79-D9B69D63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69063-39F9-D4EA-0F3A-6D2CE3B0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9ED4-ECB4-94DD-ADD3-D61557C5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8F15-C359-7632-F065-4E97DF53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6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86AE-2769-2041-209D-767D5EC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E8953-5964-619D-9C35-7A382ABE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9414-3CF3-DD78-B848-92061B3F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B39D-E425-A985-4B2F-E2B35AF7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BBCD-999F-B9A1-C85C-C6098F5D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88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8E0B-AFDE-B6C6-FFAF-D921BA26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B635-C51A-73E1-3FBB-1FC1C4C0E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056F1-24D4-9312-F4D6-3DBF3675B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F5798-CD29-36A7-4F8A-6ED1AD43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39A51-67AD-CA21-1266-5FDCC2F3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1D7E4-E116-A050-D646-F46E17A3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5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DA55-30A3-1082-56C1-2AD48386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9594-5242-97D3-455A-A3873E79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5C8B-6293-D080-9CE1-8BC36AA8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B74FA-2AC4-35F9-F483-2A57396F6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09944-BFF8-5086-74F8-C6E476FE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1C3D3-EEF2-B11B-F556-317E1071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0740A-13B8-7187-4094-182D46C9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0446A-BC6F-53F7-5E29-EF7F0A22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66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1076-FF1F-9910-8C79-11B98E3D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05638-0C01-EE5B-EE14-BEB73420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FECA-8408-0E4F-B17E-82D89BB1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3B757-1002-2F19-27BC-2852CFBC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3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EC11C-D0F4-2BDB-0350-299FC90A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85041-AEF7-2CBF-36FB-41482295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7FF9A-7B14-7A65-332E-1EE7B8FD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6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4890-36A0-A9A9-879E-349A49C0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A6B8-CBEA-84DA-CE73-3F1AFF8E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14C22-1314-B81F-6F10-4FA501839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5EA76-E03C-9C6F-16C9-7A1A6082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CE17C-7A27-E22F-D67D-0FCC7E8A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2BEA-D9DE-0109-6806-7B602D16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84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1E3C-9F51-5410-04CA-73CC0E4E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3B63-B11F-23A6-C5E6-5E9033525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EEF8A-B7E7-53D8-2005-9EF68348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D67F3-1B07-B13F-E99E-48443095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29A39-550B-3008-0966-DEFF78E4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73DDB-B361-FA22-763E-BD3D8065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1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3B364-D609-E254-7002-43830307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656C-B05C-6C0A-584E-45B92B57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D3C8-7E83-00E0-B62F-0A81C0A6A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08314-F7EC-4F7C-AB7C-F6C25CEB6E3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A80D-8C54-30E0-C3AD-60EABF692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C84C8-067D-377C-7E0F-37FB73360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6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47ED-87D7-D619-52CA-A7EA1564D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Security with JWT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EED2F-28F9-F5DE-E654-E11156D1F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6E69-7717-3FD1-2019-B0959147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a signature ensure authenticity?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5511-047E-C264-475E-5F1A4DDB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01"/>
            <a:ext cx="10515600" cy="46666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A signature can only be created by someone possessing a secret key, and the original payload. </a:t>
            </a:r>
          </a:p>
          <a:p>
            <a:pPr algn="l"/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Signatures are generally formed by combining the data to be signed with a secret key</a:t>
            </a:r>
          </a:p>
          <a:p>
            <a:pPr lvl="1"/>
            <a:r>
              <a:rPr lang="en-US" dirty="0">
                <a:solidFill>
                  <a:srgbClr val="41484E"/>
                </a:solidFill>
                <a:latin typeface="Barlow" panose="020F0502020204030204" pitchFamily="2" charset="0"/>
              </a:rPr>
              <a:t>B</a:t>
            </a:r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y appending them together and hashing them (HS256), or </a:t>
            </a:r>
          </a:p>
          <a:p>
            <a:pPr lvl="1"/>
            <a:r>
              <a:rPr lang="en-US" dirty="0">
                <a:solidFill>
                  <a:srgbClr val="41484E"/>
                </a:solidFill>
                <a:latin typeface="Barlow" panose="020F0502020204030204" pitchFamily="2" charset="0"/>
              </a:rPr>
              <a:t>B</a:t>
            </a:r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y encrypting a representation of that data (a hash) using the secret key (RS256).</a:t>
            </a:r>
          </a:p>
          <a:p>
            <a:r>
              <a:rPr lang="en-IN" dirty="0"/>
              <a:t>HS256 </a:t>
            </a:r>
          </a:p>
          <a:p>
            <a:pPr lvl="1"/>
            <a:r>
              <a:rPr lang="en-IN" dirty="0"/>
              <a:t>Symmetric signing method</a:t>
            </a:r>
          </a:p>
          <a:p>
            <a:pPr lvl="1"/>
            <a:r>
              <a:rPr lang="en-IN" dirty="0"/>
              <a:t>Secret key is shared between the sender and the receiver</a:t>
            </a:r>
          </a:p>
          <a:p>
            <a:r>
              <a:rPr lang="en-IN" dirty="0"/>
              <a:t>RS256</a:t>
            </a:r>
          </a:p>
          <a:p>
            <a:pPr lvl="1"/>
            <a:r>
              <a:rPr lang="en-IN" dirty="0"/>
              <a:t>Asymmetric signing method</a:t>
            </a:r>
          </a:p>
          <a:p>
            <a:pPr lvl="1"/>
            <a:r>
              <a:rPr lang="en-IN" dirty="0"/>
              <a:t>Sender uses the private key and recipient uses the public key</a:t>
            </a:r>
          </a:p>
        </p:txBody>
      </p:sp>
    </p:spTree>
    <p:extLst>
      <p:ext uri="{BB962C8B-B14F-4D97-AF65-F5344CB8AC3E}">
        <p14:creationId xmlns:p14="http://schemas.microsoft.com/office/powerpoint/2010/main" val="10477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1614-7AE3-A7A0-EE93-3EB28ACC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A62F-7268-EB7A-29F4-D8AC8557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know the structure refer</a:t>
            </a:r>
          </a:p>
          <a:p>
            <a:pPr lvl="1"/>
            <a:r>
              <a:rPr lang="en-IN" dirty="0"/>
              <a:t>www.jwt.io</a:t>
            </a:r>
          </a:p>
        </p:txBody>
      </p:sp>
    </p:spTree>
    <p:extLst>
      <p:ext uri="{BB962C8B-B14F-4D97-AF65-F5344CB8AC3E}">
        <p14:creationId xmlns:p14="http://schemas.microsoft.com/office/powerpoint/2010/main" val="364461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79CD74F-7CD2-92A4-D127-197C4C1FB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Security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7CA6574-BE1A-8A3C-D1A8-0AFFFF676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6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03EB-17D9-F347-16C4-ABCFBFBA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3460-256B-6BC0-AAE4-279D9E9D5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98"/>
            <a:ext cx="10515600" cy="462556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242424"/>
                </a:solidFill>
                <a:latin typeface="source-serif-pro"/>
              </a:rPr>
              <a:t>A 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framework that focuses on providing both authentication and authorization (or access-controls) to Java applications.</a:t>
            </a:r>
          </a:p>
          <a:p>
            <a:r>
              <a:rPr lang="en-US" i="1" dirty="0">
                <a:solidFill>
                  <a:srgbClr val="242424"/>
                </a:solidFill>
                <a:latin typeface="source-serif-pro"/>
              </a:rPr>
              <a:t>Core Concept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Authentication</a:t>
            </a:r>
          </a:p>
          <a:p>
            <a:pPr lvl="2"/>
            <a:r>
              <a:rPr lang="en-US" dirty="0">
                <a:solidFill>
                  <a:srgbClr val="242424"/>
                </a:solidFill>
                <a:latin typeface="source-serif-pro"/>
              </a:rPr>
              <a:t>V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alidating your credentials like User Name/User ID and password to verify your identity.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system determines whether you are what you say you are using your credentials.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Authorization</a:t>
            </a:r>
          </a:p>
          <a:p>
            <a:pPr lvl="2"/>
            <a:r>
              <a:rPr lang="en-US" dirty="0">
                <a:solidFill>
                  <a:srgbClr val="242424"/>
                </a:solidFill>
                <a:latin typeface="source-serif-pro"/>
              </a:rPr>
              <a:t>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etermine whether the authenticated user has access to particular resources. 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verifies your rights to grant you access to resources such as information, databases, files, etc. 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Authorization usually comes after authentication which confirms your privileges to perform.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64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B11A-E47F-4283-0DEF-E03A6343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3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3D85-4D96-7329-1C22-84648502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Spring Boot 3 has lot of changes in the Spring Security module.</a:t>
            </a:r>
          </a:p>
          <a:p>
            <a:r>
              <a:rPr lang="en-IN" dirty="0"/>
              <a:t>Lot of classes are deprecated from the Spring Boot 2.0.</a:t>
            </a:r>
          </a:p>
          <a:p>
            <a:r>
              <a:rPr lang="en-IN" dirty="0"/>
              <a:t>The </a:t>
            </a:r>
            <a:r>
              <a:rPr lang="en-IN" dirty="0" err="1"/>
              <a:t>WebSecurityConfigureAdapter</a:t>
            </a:r>
            <a:r>
              <a:rPr lang="en-IN" dirty="0"/>
              <a:t> is no longer supported.</a:t>
            </a:r>
          </a:p>
          <a:p>
            <a:r>
              <a:rPr lang="en-IN" dirty="0"/>
              <a:t>In Spring Boot 2 </a:t>
            </a:r>
          </a:p>
          <a:p>
            <a:pPr marL="914400" lvl="2" indent="0">
              <a:buNone/>
            </a:pPr>
            <a:r>
              <a:rPr lang="en-IN" dirty="0"/>
              <a:t>@Configuration</a:t>
            </a:r>
          </a:p>
          <a:p>
            <a:pPr marL="914400" lvl="2" indent="0">
              <a:buNone/>
            </a:pPr>
            <a:r>
              <a:rPr lang="en-IN" dirty="0"/>
              <a:t>public class </a:t>
            </a:r>
            <a:r>
              <a:rPr lang="en-IN" dirty="0" err="1"/>
              <a:t>SecurityConfiguration</a:t>
            </a:r>
            <a:r>
              <a:rPr lang="en-IN" dirty="0"/>
              <a:t> extends </a:t>
            </a:r>
            <a:r>
              <a:rPr lang="en-IN" dirty="0" err="1"/>
              <a:t>WebSecurityConfigurerAdapter</a:t>
            </a: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IN" dirty="0"/>
              <a:t>    @Override</a:t>
            </a:r>
          </a:p>
          <a:p>
            <a:pPr marL="914400" lvl="2" indent="0">
              <a:buNone/>
            </a:pPr>
            <a:r>
              <a:rPr lang="en-IN" dirty="0"/>
              <a:t>    protected void configure(</a:t>
            </a:r>
            <a:r>
              <a:rPr lang="en-IN" dirty="0" err="1"/>
              <a:t>HttpSecurity</a:t>
            </a:r>
            <a:r>
              <a:rPr lang="en-IN" dirty="0"/>
              <a:t> http) throws Exception {</a:t>
            </a:r>
          </a:p>
          <a:p>
            <a:pPr marL="914400" lvl="2" indent="0">
              <a:buNone/>
            </a:pPr>
            <a:r>
              <a:rPr lang="en-IN" dirty="0"/>
              <a:t>        http</a:t>
            </a:r>
          </a:p>
          <a:p>
            <a:pPr marL="914400" lvl="2" indent="0">
              <a:buNone/>
            </a:pPr>
            <a:r>
              <a:rPr lang="en-IN" dirty="0"/>
              <a:t>            .</a:t>
            </a:r>
            <a:r>
              <a:rPr lang="en-IN" dirty="0" err="1"/>
              <a:t>authorizeHttpRequests</a:t>
            </a:r>
            <a:r>
              <a:rPr lang="en-IN" dirty="0"/>
              <a:t>((</a:t>
            </a:r>
            <a:r>
              <a:rPr lang="en-IN" dirty="0" err="1"/>
              <a:t>authz</a:t>
            </a:r>
            <a:r>
              <a:rPr lang="en-IN" dirty="0"/>
              <a:t>) -&gt; </a:t>
            </a:r>
            <a:r>
              <a:rPr lang="en-IN" dirty="0" err="1"/>
              <a:t>authz</a:t>
            </a:r>
            <a:endParaRPr lang="en-IN" dirty="0"/>
          </a:p>
          <a:p>
            <a:pPr marL="914400" lvl="2" indent="0">
              <a:buNone/>
            </a:pPr>
            <a:r>
              <a:rPr lang="en-IN" dirty="0"/>
              <a:t>                .</a:t>
            </a:r>
            <a:r>
              <a:rPr lang="en-IN" dirty="0" err="1"/>
              <a:t>anyRequest</a:t>
            </a:r>
            <a:r>
              <a:rPr lang="en-IN" dirty="0"/>
              <a:t>().authenticated()</a:t>
            </a:r>
          </a:p>
          <a:p>
            <a:pPr marL="914400" lvl="2" indent="0">
              <a:buNone/>
            </a:pPr>
            <a:r>
              <a:rPr lang="en-IN" dirty="0"/>
              <a:t>            )</a:t>
            </a:r>
          </a:p>
          <a:p>
            <a:pPr marL="914400" lvl="2" indent="0">
              <a:buNone/>
            </a:pPr>
            <a:r>
              <a:rPr lang="en-IN" dirty="0"/>
              <a:t>            .</a:t>
            </a:r>
            <a:r>
              <a:rPr lang="en-IN" dirty="0" err="1"/>
              <a:t>httpBasic</a:t>
            </a:r>
            <a:r>
              <a:rPr lang="en-IN" dirty="0"/>
              <a:t>(</a:t>
            </a:r>
            <a:r>
              <a:rPr lang="en-IN" dirty="0" err="1"/>
              <a:t>withDefaults</a:t>
            </a:r>
            <a:r>
              <a:rPr lang="en-IN" dirty="0"/>
              <a:t>());</a:t>
            </a:r>
          </a:p>
          <a:p>
            <a:pPr marL="914400" lvl="2" indent="0">
              <a:buNone/>
            </a:pPr>
            <a:r>
              <a:rPr lang="en-IN" dirty="0"/>
              <a:t>    }</a:t>
            </a:r>
          </a:p>
          <a:p>
            <a:pPr marL="914400" lvl="2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90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B7D6-824B-B830-B67B-CAC24538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E2DE5-5E4F-2DF1-E776-F0DA20EE4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05" y="1438382"/>
            <a:ext cx="10515599" cy="47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2C80-B304-98FE-2527-6EAB822D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get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B83C-AF68-E682-24B6-A6146BEC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Add the maven dependency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org.springframework.boot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&gt;spring-boot-starter-security&lt;/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IN" dirty="0"/>
              <a:t>Start the spring boot application</a:t>
            </a:r>
          </a:p>
          <a:p>
            <a:r>
              <a:rPr lang="en-IN" dirty="0"/>
              <a:t>Access an endpoint.</a:t>
            </a:r>
          </a:p>
          <a:p>
            <a:r>
              <a:rPr lang="en-IN" dirty="0"/>
              <a:t>Prompt for username and password will be asked</a:t>
            </a:r>
          </a:p>
          <a:p>
            <a:r>
              <a:rPr lang="en-IN" dirty="0"/>
              <a:t>Enter “user” as username and for password provide the password given in the console</a:t>
            </a:r>
          </a:p>
          <a:p>
            <a:r>
              <a:rPr lang="en-IN" dirty="0"/>
              <a:t>Now you can access all the endpoints.</a:t>
            </a:r>
          </a:p>
        </p:txBody>
      </p:sp>
    </p:spTree>
    <p:extLst>
      <p:ext uri="{BB962C8B-B14F-4D97-AF65-F5344CB8AC3E}">
        <p14:creationId xmlns:p14="http://schemas.microsoft.com/office/powerpoint/2010/main" val="178326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C0B4-616F-5331-527B-2C28FCF0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Configure username/password in </a:t>
            </a:r>
            <a:r>
              <a:rPr lang="en-IN" dirty="0" err="1"/>
              <a:t>application.properties</a:t>
            </a:r>
            <a:r>
              <a:rPr lang="en-IN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6253-0E97-B5DB-44EB-AE8E3C75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Now try to configure the user name and password in </a:t>
            </a:r>
            <a:r>
              <a:rPr lang="en-IN" dirty="0" err="1"/>
              <a:t>application.properties</a:t>
            </a:r>
            <a:r>
              <a:rPr lang="en-IN" dirty="0"/>
              <a:t> file.</a:t>
            </a:r>
          </a:p>
          <a:p>
            <a:pPr marL="457200" lvl="1" indent="0">
              <a:buNone/>
            </a:pPr>
            <a:r>
              <a:rPr lang="en-IN" dirty="0"/>
              <a:t>spring.security.user.name=test</a:t>
            </a:r>
          </a:p>
          <a:p>
            <a:pPr marL="457200" lvl="1" indent="0">
              <a:buNone/>
            </a:pPr>
            <a:r>
              <a:rPr lang="en-IN" dirty="0" err="1"/>
              <a:t>spring.security.user.password</a:t>
            </a:r>
            <a:r>
              <a:rPr lang="en-IN" dirty="0"/>
              <a:t>=test</a:t>
            </a:r>
          </a:p>
          <a:p>
            <a:r>
              <a:rPr lang="en-IN" dirty="0"/>
              <a:t>Now restart the application.</a:t>
            </a:r>
          </a:p>
          <a:p>
            <a:r>
              <a:rPr lang="en-IN" dirty="0"/>
              <a:t>While accessing an endpoint provide username as test and password as test when prompted.</a:t>
            </a:r>
          </a:p>
          <a:p>
            <a:r>
              <a:rPr lang="en-IN" dirty="0"/>
              <a:t>Now you can access all the endpoints.</a:t>
            </a:r>
          </a:p>
          <a:p>
            <a:r>
              <a:rPr lang="en-IN" dirty="0"/>
              <a:t>In </a:t>
            </a:r>
            <a:r>
              <a:rPr lang="en-IN" dirty="0" err="1"/>
              <a:t>application.properties</a:t>
            </a:r>
            <a:r>
              <a:rPr lang="en-IN" dirty="0"/>
              <a:t> file we can only configure one username and password.</a:t>
            </a:r>
          </a:p>
          <a:p>
            <a:r>
              <a:rPr lang="en-IN" dirty="0"/>
              <a:t>If we need multiple username and password, configure it in a configuration class.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7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C360-7BF9-9441-B967-B0F1229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Configure username/password in the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A713-DCB4-66B1-80C4-FCFD51CB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Create a class </a:t>
            </a:r>
            <a:r>
              <a:rPr lang="en-IN" dirty="0" err="1"/>
              <a:t>SecurityConfig</a:t>
            </a:r>
            <a:endParaRPr lang="en-IN" dirty="0"/>
          </a:p>
          <a:p>
            <a:r>
              <a:rPr lang="en-IN" dirty="0"/>
              <a:t>Annotate it with @Configuration and @EnableWebSecurity</a:t>
            </a:r>
          </a:p>
          <a:p>
            <a:r>
              <a:rPr lang="en-IN" dirty="0"/>
              <a:t>Configure </a:t>
            </a:r>
            <a:r>
              <a:rPr lang="en-IN" dirty="0" err="1"/>
              <a:t>UserDetailsService</a:t>
            </a:r>
            <a:r>
              <a:rPr lang="en-IN" dirty="0"/>
              <a:t> Bean as follows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withUsername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"Emma"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.password(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.encode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"Watson"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.roles(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"ADMIN"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withUsername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"user123"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.password(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.encode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"pass123"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.roles(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"USER, ADMIN"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InMemoryUserDetailsManager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We return </a:t>
            </a:r>
            <a:r>
              <a:rPr lang="en-IN" dirty="0" err="1"/>
              <a:t>InMemoryUserDetails</a:t>
            </a:r>
            <a:r>
              <a:rPr lang="en-IN" dirty="0"/>
              <a:t> object as the </a:t>
            </a:r>
            <a:r>
              <a:rPr lang="en-IN" dirty="0" err="1"/>
              <a:t>UserDetails</a:t>
            </a:r>
            <a:r>
              <a:rPr lang="en-IN" dirty="0"/>
              <a:t> are maintained in-memory</a:t>
            </a:r>
          </a:p>
        </p:txBody>
      </p:sp>
    </p:spTree>
    <p:extLst>
      <p:ext uri="{BB962C8B-B14F-4D97-AF65-F5344CB8AC3E}">
        <p14:creationId xmlns:p14="http://schemas.microsoft.com/office/powerpoint/2010/main" val="120753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C360-7BF9-9441-B967-B0F1229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Configure username/password in the Configuration class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A713-DCB4-66B1-80C4-FCFD51CB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dirty="0"/>
              <a:t>Keep the passwords encoded</a:t>
            </a:r>
          </a:p>
          <a:p>
            <a:r>
              <a:rPr lang="en-IN" dirty="0"/>
              <a:t>So configure the </a:t>
            </a:r>
            <a:r>
              <a:rPr lang="en-IN" dirty="0" err="1"/>
              <a:t>PasswordEncoder</a:t>
            </a:r>
            <a:r>
              <a:rPr lang="en-IN" dirty="0"/>
              <a:t> Bean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BCryptPasswordEncoder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Pass this to the </a:t>
            </a:r>
            <a:r>
              <a:rPr lang="en-IN" dirty="0" err="1"/>
              <a:t>userDetailsService</a:t>
            </a:r>
            <a:r>
              <a:rPr lang="en-IN" dirty="0"/>
              <a:t>() method and encode the passwords.</a:t>
            </a:r>
          </a:p>
        </p:txBody>
      </p:sp>
    </p:spTree>
    <p:extLst>
      <p:ext uri="{BB962C8B-B14F-4D97-AF65-F5344CB8AC3E}">
        <p14:creationId xmlns:p14="http://schemas.microsoft.com/office/powerpoint/2010/main" val="367699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9EFD-7E78-790F-4EF8-EF561678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API security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0EBE-5036-62E8-D2D3-6C3E8AA8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security plays a crucial role in modern software and applications.</a:t>
            </a:r>
          </a:p>
          <a:p>
            <a:r>
              <a:rPr lang="en-US" dirty="0"/>
              <a:t>By their very nature, REST APIs are exposed to the open internet, making them highly susceptible to cyberattacks. </a:t>
            </a:r>
          </a:p>
          <a:p>
            <a:r>
              <a:rPr lang="en-US" dirty="0"/>
              <a:t>So</a:t>
            </a:r>
          </a:p>
          <a:p>
            <a:pPr lvl="1"/>
            <a:r>
              <a:rPr lang="en-US" dirty="0"/>
              <a:t>Protect sensitive data transferred between services</a:t>
            </a:r>
          </a:p>
          <a:p>
            <a:pPr lvl="1"/>
            <a:r>
              <a:rPr lang="en-US" dirty="0"/>
              <a:t>Safeguard user privacy</a:t>
            </a:r>
          </a:p>
          <a:p>
            <a:pPr lvl="1"/>
            <a:r>
              <a:rPr lang="en-US" dirty="0"/>
              <a:t>Prevent malicious actors from disrupting critical business operations through an attack.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8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F03D-A8B2-E66A-4BA2-7396F60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3. Configure secured endpoints in the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943C-E52A-BEE2-9CF8-2A04E843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96" y="1825625"/>
            <a:ext cx="10994204" cy="4351338"/>
          </a:xfrm>
        </p:spPr>
        <p:txBody>
          <a:bodyPr/>
          <a:lstStyle/>
          <a:p>
            <a:r>
              <a:rPr lang="en-IN" dirty="0"/>
              <a:t>Configure a </a:t>
            </a:r>
            <a:r>
              <a:rPr lang="en-IN" dirty="0" err="1"/>
              <a:t>SecurityFilterChain</a:t>
            </a:r>
            <a:r>
              <a:rPr lang="en-IN" dirty="0"/>
              <a:t> bean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HttpSecurity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.disable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authorizeHttpRequests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					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.requestMatchers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"/swagger-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ui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/authors/**"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permitAll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anyRequest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.authenticated())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formLogin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Customizer.</a:t>
            </a:r>
            <a:r>
              <a:rPr lang="en-IN" sz="2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withDefaults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44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A129-BA24-0283-8018-1823FECC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Configure role based authorization to the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3C11-E2B2-49CA-0789-EF8BB87C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controller class specify the role access for each endpoint</a:t>
            </a:r>
          </a:p>
          <a:p>
            <a:pPr lvl="1"/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@PreAuthorize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"hasAuthority(‘ROLE_ADMIN’)"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@PreAuthorize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"hasAuthority(‘ROLE_USER’)"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dirty="0"/>
              <a:t>In the </a:t>
            </a:r>
            <a:r>
              <a:rPr lang="en-IN" dirty="0" err="1"/>
              <a:t>SecurityConfig</a:t>
            </a:r>
            <a:r>
              <a:rPr lang="en-IN" dirty="0"/>
              <a:t> class use @EnableMethodSecurity</a:t>
            </a:r>
          </a:p>
          <a:p>
            <a:r>
              <a:rPr lang="en-IN" dirty="0"/>
              <a:t>Now test the application for role based authorization of endpoints</a:t>
            </a:r>
          </a:p>
        </p:txBody>
      </p:sp>
    </p:spTree>
    <p:extLst>
      <p:ext uri="{BB962C8B-B14F-4D97-AF65-F5344CB8AC3E}">
        <p14:creationId xmlns:p14="http://schemas.microsoft.com/office/powerpoint/2010/main" val="248142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FA0-D81F-0D94-9662-2C3F709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Username/password from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9084-017E-C880-B88F-12CD0BF6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0"/>
            <a:ext cx="10515600" cy="527064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the usernames/passwords are hardcoded in the </a:t>
            </a:r>
            <a:r>
              <a:rPr lang="en-IN" dirty="0" err="1"/>
              <a:t>UserDetailsService</a:t>
            </a:r>
            <a:r>
              <a:rPr lang="en-IN" dirty="0"/>
              <a:t> Bean in </a:t>
            </a:r>
            <a:r>
              <a:rPr lang="en-IN" dirty="0" err="1"/>
              <a:t>SecurityConfig</a:t>
            </a:r>
            <a:r>
              <a:rPr lang="en-IN" dirty="0"/>
              <a:t> class.</a:t>
            </a:r>
          </a:p>
          <a:p>
            <a:r>
              <a:rPr lang="en-IN" dirty="0"/>
              <a:t>But these username/passwords should be in the DB</a:t>
            </a:r>
          </a:p>
          <a:p>
            <a:r>
              <a:rPr lang="en-IN" dirty="0"/>
              <a:t>So create </a:t>
            </a:r>
          </a:p>
          <a:p>
            <a:pPr lvl="1"/>
            <a:r>
              <a:rPr lang="en-IN" dirty="0"/>
              <a:t>Entity class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@NoArgsConstructor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@AllArgsConstructor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@Data</a:t>
            </a:r>
            <a:b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@Entity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@Table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"roles_details"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@Id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@GeneratedValue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(strategy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GenerationType.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IDENTITY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@Column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"role_id"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roleId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@Column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"role_name"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roleName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97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FA0-D81F-0D94-9662-2C3F709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Username/password from DB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9084-017E-C880-B88F-12CD0BF6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1"/>
            <a:ext cx="10515600" cy="4789952"/>
          </a:xfrm>
        </p:spPr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@NoArgsConstructor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@AllArgsConstructor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@Data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@Table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"user_info_details"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@Id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@GeneratedValue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(strategy =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GenerationType.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email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@ManyToMany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@JoinTable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"user_info_roles_details"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joinColumns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@JoinColumn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inverseJoinColumns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@JoinColumn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"rolesId"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DaoRepository</a:t>
            </a:r>
            <a:endParaRPr lang="en-IN" dirty="0"/>
          </a:p>
          <a:p>
            <a:pPr lvl="1"/>
            <a:endParaRPr lang="en-IN" dirty="0"/>
          </a:p>
          <a:p>
            <a:pPr marL="685800" lvl="2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@Repository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JpaRepository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Integer&gt;{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960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1B8E-E5B7-D686-0421-A56D92F4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420" cy="1325563"/>
          </a:xfrm>
        </p:spPr>
        <p:txBody>
          <a:bodyPr/>
          <a:lstStyle/>
          <a:p>
            <a:r>
              <a:rPr lang="en-IN" dirty="0"/>
              <a:t>6. Create </a:t>
            </a:r>
            <a:r>
              <a:rPr lang="en-IN" dirty="0" err="1"/>
              <a:t>UserInfoUserDetailsServiceImpl</a:t>
            </a:r>
            <a:r>
              <a:rPr lang="en-IN" dirty="0"/>
              <a:t>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2CFC-0906-F0CD-E85D-C014A41D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 service class </a:t>
            </a:r>
            <a:r>
              <a:rPr lang="en-IN" dirty="0" err="1"/>
              <a:t>UserInfoUserDetailsServiceImpl</a:t>
            </a:r>
            <a:r>
              <a:rPr lang="en-IN" dirty="0"/>
              <a:t> class that implements </a:t>
            </a:r>
            <a:r>
              <a:rPr lang="en-IN" dirty="0" err="1"/>
              <a:t>UserDetailsService</a:t>
            </a:r>
            <a:r>
              <a:rPr lang="en-IN" dirty="0"/>
              <a:t> Bean and fetches the names from the DB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@Service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UserInfoUserDetailsServiceImpl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loadUserByUsername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Optional&lt;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.findByName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but we have return </a:t>
            </a:r>
            <a:r>
              <a:rPr lang="en-IN" sz="14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4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and not </a:t>
            </a:r>
            <a:r>
              <a:rPr lang="en-IN" sz="14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UserInfoEntity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.map((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.getPassword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.getAllRoles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orElseThrow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(()-&gt;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 not found"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6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2B59-BBEB-7485-DB08-902080EA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Create </a:t>
            </a:r>
            <a:r>
              <a:rPr lang="en-IN" dirty="0" err="1"/>
              <a:t>UserInfoUserDetails</a:t>
            </a:r>
            <a:r>
              <a:rPr lang="en-IN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D7CA-A369-6C0F-539B-5444D175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04"/>
            <a:ext cx="10515600" cy="4707759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This class will help us convert </a:t>
            </a:r>
            <a:r>
              <a:rPr lang="en-IN" dirty="0" err="1"/>
              <a:t>UserInfo</a:t>
            </a:r>
            <a:r>
              <a:rPr lang="en-IN" dirty="0"/>
              <a:t> to </a:t>
            </a:r>
            <a:r>
              <a:rPr lang="en-IN" dirty="0" err="1"/>
              <a:t>UserDetails</a:t>
            </a:r>
            <a:r>
              <a:rPr lang="en-IN" dirty="0"/>
              <a:t> </a:t>
            </a:r>
          </a:p>
          <a:p>
            <a:r>
              <a:rPr lang="en-IN" dirty="0"/>
              <a:t>Because we have to return </a:t>
            </a:r>
            <a:r>
              <a:rPr lang="en-IN" dirty="0" err="1"/>
              <a:t>UserDetails</a:t>
            </a:r>
            <a:r>
              <a:rPr lang="en-IN" dirty="0"/>
              <a:t> and not </a:t>
            </a:r>
            <a:r>
              <a:rPr lang="en-IN" dirty="0" err="1"/>
              <a:t>UserInfo</a:t>
            </a:r>
            <a:endParaRPr lang="en-IN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String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List&lt;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.stream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().map((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role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role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())).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toList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Collection&lt;?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getAuthorities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getUsername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441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DBFA-B31C-BDD5-A4AC-6DA22E67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8.UserDetailsService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BA46-E35E-CA2C-AC97-A5755E75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the </a:t>
            </a:r>
            <a:r>
              <a:rPr lang="en-IN" dirty="0" err="1"/>
              <a:t>UserDetailsService</a:t>
            </a:r>
            <a:r>
              <a:rPr lang="en-IN" dirty="0"/>
              <a:t> bean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User.withUsername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Emma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.password(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encoder.encode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Watson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"))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.roles("ADMIN")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.build();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user =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User.withUsername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("user123")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.password(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encoder.encode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("pass123"))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.roles("USER")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.build();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return new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InMemoryUserDetailsManager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, user);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u="sng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UserInfoUserDetailsServiceImpl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Add some users and roles in the DB and test the endpoints</a:t>
            </a:r>
          </a:p>
        </p:txBody>
      </p:sp>
    </p:spTree>
    <p:extLst>
      <p:ext uri="{BB962C8B-B14F-4D97-AF65-F5344CB8AC3E}">
        <p14:creationId xmlns:p14="http://schemas.microsoft.com/office/powerpoint/2010/main" val="1527029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9841-9435-9AF5-68EF-30FF2054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</a:t>
            </a:r>
            <a:r>
              <a:rPr lang="en-IN" dirty="0" err="1"/>
              <a:t>AuthenticationProvider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B2C1C-4C8E-8F48-6D73-B59FBA41F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844" y="1825625"/>
            <a:ext cx="8416312" cy="4351338"/>
          </a:xfrm>
        </p:spPr>
      </p:pic>
    </p:spTree>
    <p:extLst>
      <p:ext uri="{BB962C8B-B14F-4D97-AF65-F5344CB8AC3E}">
        <p14:creationId xmlns:p14="http://schemas.microsoft.com/office/powerpoint/2010/main" val="53987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770A-8FC4-99DB-4B26-5ED76FD7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5773-1FB7-72D2-1C50-A4A49E40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AuthenticationProvider</a:t>
            </a:r>
            <a:r>
              <a:rPr lang="en-IN" dirty="0"/>
              <a:t> should be configured to talk to the </a:t>
            </a:r>
            <a:r>
              <a:rPr lang="en-IN" dirty="0" err="1"/>
              <a:t>UserDetailsServiceImpl</a:t>
            </a:r>
            <a:endParaRPr lang="en-IN" dirty="0"/>
          </a:p>
          <a:p>
            <a:r>
              <a:rPr lang="en-IN" dirty="0"/>
              <a:t>Configure the </a:t>
            </a:r>
            <a:r>
              <a:rPr lang="en-IN" dirty="0" err="1"/>
              <a:t>AuthenticationProvider</a:t>
            </a:r>
            <a:r>
              <a:rPr lang="en-IN" dirty="0"/>
              <a:t> Bean in </a:t>
            </a:r>
            <a:r>
              <a:rPr lang="en-IN" dirty="0" err="1"/>
              <a:t>SecurityConfig</a:t>
            </a: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DaoAuthenticationProvider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DaoAuthenticationProvider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.setUserDetailsService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.setPasswordEncoder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66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308F-4CA8-071F-116F-5182E2A3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Dive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28155F-8772-74AC-DF81-5B37B471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673" y="1479479"/>
            <a:ext cx="8662398" cy="46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5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D31F-E3B8-81F8-857B-E4914954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 vs Authorization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8491F1-6328-D1DF-1D75-48CAE44A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830" y="1191802"/>
            <a:ext cx="597385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1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2D52-7CA1-E45C-7B00-0455C054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Introducing JWT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4CEB-509B-EBE7-2FC5-50B99235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  <a:p>
            <a:pPr lvl="1"/>
            <a:r>
              <a:rPr lang="en-IN" dirty="0"/>
              <a:t>Add Maven Dependencies</a:t>
            </a:r>
          </a:p>
          <a:p>
            <a:pPr lvl="1"/>
            <a:r>
              <a:rPr lang="en-IN" dirty="0"/>
              <a:t>Create </a:t>
            </a:r>
            <a:r>
              <a:rPr lang="en-IN" dirty="0" err="1"/>
              <a:t>JwtService</a:t>
            </a:r>
            <a:endParaRPr lang="en-IN" dirty="0"/>
          </a:p>
          <a:p>
            <a:pPr lvl="1"/>
            <a:r>
              <a:rPr lang="en-IN" dirty="0"/>
              <a:t>Create </a:t>
            </a:r>
            <a:r>
              <a:rPr lang="en-IN" dirty="0" err="1"/>
              <a:t>AuthenticationController</a:t>
            </a:r>
            <a:endParaRPr lang="en-IN" dirty="0"/>
          </a:p>
          <a:p>
            <a:pPr lvl="1"/>
            <a:r>
              <a:rPr lang="en-IN" dirty="0"/>
              <a:t>Create </a:t>
            </a:r>
            <a:r>
              <a:rPr lang="en-IN" dirty="0" err="1"/>
              <a:t>JwtAuthFilter</a:t>
            </a:r>
            <a:endParaRPr lang="en-IN" dirty="0"/>
          </a:p>
          <a:p>
            <a:pPr lvl="1"/>
            <a:r>
              <a:rPr lang="en-IN" dirty="0"/>
              <a:t>Configure the </a:t>
            </a:r>
            <a:r>
              <a:rPr lang="en-IN" dirty="0" err="1"/>
              <a:t>JwtAuthFilter</a:t>
            </a:r>
            <a:r>
              <a:rPr lang="en-IN" dirty="0"/>
              <a:t> in </a:t>
            </a:r>
            <a:r>
              <a:rPr lang="en-IN" dirty="0" err="1"/>
              <a:t>SecurityConfig</a:t>
            </a:r>
            <a:endParaRPr lang="en-IN" dirty="0"/>
          </a:p>
          <a:p>
            <a:pPr lvl="1"/>
            <a:r>
              <a:rPr lang="en-IN" dirty="0"/>
              <a:t>Test the /validate endpoint and other endpoints</a:t>
            </a:r>
          </a:p>
        </p:txBody>
      </p:sp>
    </p:spTree>
    <p:extLst>
      <p:ext uri="{BB962C8B-B14F-4D97-AF65-F5344CB8AC3E}">
        <p14:creationId xmlns:p14="http://schemas.microsoft.com/office/powerpoint/2010/main" val="4045597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2596-1035-165E-6B09-D774A360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JWT maven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93770-CC64-92B2-89BC-3CD9D150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Add the maven dependencies</a:t>
            </a:r>
          </a:p>
          <a:p>
            <a:pPr marL="457200" lvl="1" indent="0">
              <a:buNone/>
            </a:pPr>
            <a:r>
              <a:rPr lang="en-IN" dirty="0"/>
              <a:t>		&lt;dependency&gt;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io.jsonwebtoken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jjwt-api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&lt;version&gt;0.11.5&lt;/version&gt;</a:t>
            </a:r>
          </a:p>
          <a:p>
            <a:pPr marL="457200" lvl="1" indent="0">
              <a:buNone/>
            </a:pPr>
            <a:r>
              <a:rPr lang="en-IN" dirty="0"/>
              <a:t>		&lt;/dependency&gt;</a:t>
            </a:r>
          </a:p>
          <a:p>
            <a:pPr marL="457200" lvl="1" indent="0">
              <a:buNone/>
            </a:pPr>
            <a:r>
              <a:rPr lang="en-IN" dirty="0"/>
              <a:t>		&lt;dependency&gt;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io.jsonwebtoken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jjwt-impl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&lt;version&gt;0.11.5&lt;/version&gt;</a:t>
            </a:r>
          </a:p>
          <a:p>
            <a:pPr marL="457200" lvl="1" indent="0">
              <a:buNone/>
            </a:pPr>
            <a:r>
              <a:rPr lang="en-IN" dirty="0"/>
              <a:t>		&lt;/dependency&gt;</a:t>
            </a:r>
          </a:p>
          <a:p>
            <a:pPr marL="457200" lvl="1" indent="0">
              <a:buNone/>
            </a:pPr>
            <a:r>
              <a:rPr lang="en-IN" dirty="0"/>
              <a:t>		&lt;dependency&gt;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io.jsonwebtoken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jjwt-jackson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&lt;version&gt;0.11.5&lt;/version&gt;</a:t>
            </a:r>
          </a:p>
          <a:p>
            <a:pPr marL="457200" lvl="1" indent="0">
              <a:buNone/>
            </a:pPr>
            <a:r>
              <a:rPr lang="en-IN" dirty="0"/>
              <a:t>		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854700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7E0F-421A-C47B-AE85-0FAFC7D1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111B-C707-DF4C-FE39-22AC29B42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Create a class call </a:t>
            </a:r>
            <a:r>
              <a:rPr lang="en-IN" dirty="0" err="1"/>
              <a:t>JwtService</a:t>
            </a:r>
            <a:r>
              <a:rPr lang="en-IN" dirty="0"/>
              <a:t> and annotate it with @Component</a:t>
            </a:r>
          </a:p>
          <a:p>
            <a:pPr marL="0" indent="0">
              <a:buNone/>
            </a:pPr>
            <a:r>
              <a:rPr lang="en-IN" dirty="0"/>
              <a:t> public static final String SECRET = "5367566B59703373367639792F423F4528482B4D6251655468576D5A71347437";</a:t>
            </a:r>
          </a:p>
          <a:p>
            <a:pPr marL="0" indent="0">
              <a:buNone/>
            </a:pPr>
            <a:r>
              <a:rPr lang="en-IN" dirty="0"/>
              <a:t>    public String </a:t>
            </a:r>
            <a:r>
              <a:rPr lang="en-IN" dirty="0" err="1"/>
              <a:t>extractUsername</a:t>
            </a:r>
            <a:r>
              <a:rPr lang="en-IN" dirty="0"/>
              <a:t>(String token) 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extractClaim</a:t>
            </a:r>
            <a:r>
              <a:rPr lang="en-IN" dirty="0"/>
              <a:t>(token, Claims::</a:t>
            </a:r>
            <a:r>
              <a:rPr lang="en-IN" dirty="0" err="1"/>
              <a:t>getSubject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Date </a:t>
            </a:r>
            <a:r>
              <a:rPr lang="en-IN" dirty="0" err="1"/>
              <a:t>extractExpiration</a:t>
            </a:r>
            <a:r>
              <a:rPr lang="en-IN" dirty="0"/>
              <a:t>(String token) 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extractClaim</a:t>
            </a:r>
            <a:r>
              <a:rPr lang="en-IN" dirty="0"/>
              <a:t>(token, Claims::</a:t>
            </a:r>
            <a:r>
              <a:rPr lang="en-IN" dirty="0" err="1"/>
              <a:t>getExpiration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&lt;T&gt; T </a:t>
            </a:r>
            <a:r>
              <a:rPr lang="en-IN" dirty="0" err="1"/>
              <a:t>extractClaim</a:t>
            </a:r>
            <a:r>
              <a:rPr lang="en-IN" dirty="0"/>
              <a:t>(String token, Function&lt;Claims, T&gt; </a:t>
            </a:r>
            <a:r>
              <a:rPr lang="en-IN" dirty="0" err="1"/>
              <a:t>claimsResolver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final Claims </a:t>
            </a:r>
            <a:r>
              <a:rPr lang="en-IN" dirty="0" err="1"/>
              <a:t>claims</a:t>
            </a:r>
            <a:r>
              <a:rPr lang="en-IN" dirty="0"/>
              <a:t> = </a:t>
            </a:r>
            <a:r>
              <a:rPr lang="en-IN" dirty="0" err="1"/>
              <a:t>extractAllClaims</a:t>
            </a:r>
            <a:r>
              <a:rPr lang="en-IN" dirty="0"/>
              <a:t>(token);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claimsResolver.apply</a:t>
            </a:r>
            <a:r>
              <a:rPr lang="en-IN" dirty="0"/>
              <a:t>(claims);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518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7E0F-421A-C47B-AE85-0FAFC7D1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JwtService</a:t>
            </a:r>
            <a:r>
              <a:rPr lang="en-IN" dirty="0"/>
              <a:t>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111B-C707-DF4C-FE39-22AC29B4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private Claims </a:t>
            </a:r>
            <a:r>
              <a:rPr lang="en-IN" sz="1400" dirty="0" err="1"/>
              <a:t>extractAllClaims</a:t>
            </a:r>
            <a:r>
              <a:rPr lang="en-IN" sz="1400" dirty="0"/>
              <a:t>(String token) {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Jwts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parserBuilder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setSigningKey</a:t>
            </a:r>
            <a:r>
              <a:rPr lang="en-IN" sz="1400" dirty="0"/>
              <a:t>(</a:t>
            </a:r>
            <a:r>
              <a:rPr lang="en-IN" sz="1400" dirty="0" err="1"/>
              <a:t>getSignKey</a:t>
            </a:r>
            <a:r>
              <a:rPr lang="en-IN" sz="1400" dirty="0"/>
              <a:t>())</a:t>
            </a:r>
          </a:p>
          <a:p>
            <a:pPr marL="0" indent="0">
              <a:buNone/>
            </a:pPr>
            <a:r>
              <a:rPr lang="en-IN" sz="1400" dirty="0"/>
              <a:t>                .build()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parseClaimsJws</a:t>
            </a:r>
            <a:r>
              <a:rPr lang="en-IN" sz="1400" dirty="0"/>
              <a:t>(token)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getBody</a:t>
            </a:r>
            <a:r>
              <a:rPr lang="en-IN" sz="1400" dirty="0"/>
              <a:t>();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private Boolean </a:t>
            </a:r>
            <a:r>
              <a:rPr lang="en-IN" sz="1400" dirty="0" err="1"/>
              <a:t>isTokenExpired</a:t>
            </a:r>
            <a:r>
              <a:rPr lang="en-IN" sz="1400" dirty="0"/>
              <a:t>(String token) {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extractExpiration</a:t>
            </a:r>
            <a:r>
              <a:rPr lang="en-IN" sz="1400" dirty="0"/>
              <a:t>(token).before(new Date());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public Boolean </a:t>
            </a:r>
            <a:r>
              <a:rPr lang="en-IN" sz="1400" dirty="0" err="1"/>
              <a:t>validateToken</a:t>
            </a:r>
            <a:r>
              <a:rPr lang="en-IN" sz="1400" dirty="0"/>
              <a:t>(String token, </a:t>
            </a:r>
            <a:r>
              <a:rPr lang="en-IN" sz="1400" dirty="0" err="1"/>
              <a:t>UserDetails</a:t>
            </a:r>
            <a:r>
              <a:rPr lang="en-IN" sz="1400" dirty="0"/>
              <a:t> </a:t>
            </a:r>
            <a:r>
              <a:rPr lang="en-IN" sz="1400" dirty="0" err="1"/>
              <a:t>userDetails</a:t>
            </a:r>
            <a:r>
              <a:rPr lang="en-IN" sz="1400" dirty="0"/>
              <a:t>) {</a:t>
            </a:r>
          </a:p>
          <a:p>
            <a:pPr marL="0" indent="0">
              <a:buNone/>
            </a:pPr>
            <a:r>
              <a:rPr lang="en-IN" sz="1400" dirty="0"/>
              <a:t>        final String username = </a:t>
            </a:r>
            <a:r>
              <a:rPr lang="en-IN" sz="1400" dirty="0" err="1"/>
              <a:t>extractUsername</a:t>
            </a:r>
            <a:r>
              <a:rPr lang="en-IN" sz="1400" dirty="0"/>
              <a:t>(token);</a:t>
            </a:r>
          </a:p>
          <a:p>
            <a:pPr marL="0" indent="0">
              <a:buNone/>
            </a:pPr>
            <a:r>
              <a:rPr lang="en-IN" sz="1400" dirty="0"/>
              <a:t>        return (</a:t>
            </a:r>
            <a:r>
              <a:rPr lang="en-IN" sz="1400" dirty="0" err="1"/>
              <a:t>username.equals</a:t>
            </a:r>
            <a:r>
              <a:rPr lang="en-IN" sz="1400" dirty="0"/>
              <a:t>(</a:t>
            </a:r>
            <a:r>
              <a:rPr lang="en-IN" sz="1400" dirty="0" err="1"/>
              <a:t>userDetails.getUsername</a:t>
            </a:r>
            <a:r>
              <a:rPr lang="en-IN" sz="1400" dirty="0"/>
              <a:t>()) &amp;&amp; !</a:t>
            </a:r>
            <a:r>
              <a:rPr lang="en-IN" sz="1400" dirty="0" err="1"/>
              <a:t>isTokenExpired</a:t>
            </a:r>
            <a:r>
              <a:rPr lang="en-IN" sz="1400" dirty="0"/>
              <a:t>(token));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73416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7E0F-421A-C47B-AE85-0FAFC7D1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JwtService</a:t>
            </a:r>
            <a:r>
              <a:rPr lang="en-IN" dirty="0"/>
              <a:t>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111B-C707-DF4C-FE39-22AC29B4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public String </a:t>
            </a:r>
            <a:r>
              <a:rPr lang="en-IN" sz="1400" dirty="0" err="1"/>
              <a:t>generateToken</a:t>
            </a:r>
            <a:r>
              <a:rPr lang="en-IN" sz="1400" dirty="0"/>
              <a:t>(String </a:t>
            </a:r>
            <a:r>
              <a:rPr lang="en-IN" sz="1400" dirty="0" err="1"/>
              <a:t>userName</a:t>
            </a:r>
            <a:r>
              <a:rPr lang="en-IN" sz="1400" dirty="0"/>
              <a:t>){</a:t>
            </a:r>
          </a:p>
          <a:p>
            <a:pPr marL="0" indent="0">
              <a:buNone/>
            </a:pPr>
            <a:r>
              <a:rPr lang="en-IN" sz="1400" dirty="0"/>
              <a:t>        Map&lt;</a:t>
            </a:r>
            <a:r>
              <a:rPr lang="en-IN" sz="1400" dirty="0" err="1"/>
              <a:t>String,Object</a:t>
            </a:r>
            <a:r>
              <a:rPr lang="en-IN" sz="1400" dirty="0"/>
              <a:t>&gt; claims=new HashMap&lt;&gt;();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createToken</a:t>
            </a:r>
            <a:r>
              <a:rPr lang="en-IN" sz="1400" dirty="0"/>
              <a:t>(</a:t>
            </a:r>
            <a:r>
              <a:rPr lang="en-IN" sz="1400" dirty="0" err="1"/>
              <a:t>claims,userName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private String </a:t>
            </a:r>
            <a:r>
              <a:rPr lang="en-IN" sz="1400" dirty="0" err="1"/>
              <a:t>createToken</a:t>
            </a:r>
            <a:r>
              <a:rPr lang="en-IN" sz="1400" dirty="0"/>
              <a:t>(Map&lt;String, Object&gt; claims, String </a:t>
            </a:r>
            <a:r>
              <a:rPr lang="en-IN" sz="1400" dirty="0" err="1"/>
              <a:t>userName</a:t>
            </a:r>
            <a:r>
              <a:rPr lang="en-IN" sz="1400" dirty="0"/>
              <a:t>) {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Jwts.builder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setClaims</a:t>
            </a:r>
            <a:r>
              <a:rPr lang="en-IN" sz="1400" dirty="0"/>
              <a:t>(claims)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setSubject</a:t>
            </a:r>
            <a:r>
              <a:rPr lang="en-IN" sz="1400" dirty="0"/>
              <a:t>(</a:t>
            </a:r>
            <a:r>
              <a:rPr lang="en-IN" sz="1400" dirty="0" err="1"/>
              <a:t>userName</a:t>
            </a:r>
            <a:r>
              <a:rPr lang="en-IN" sz="1400" dirty="0"/>
              <a:t>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setIssuedAt</a:t>
            </a:r>
            <a:r>
              <a:rPr lang="en-IN" sz="1400" dirty="0"/>
              <a:t>(new Date(</a:t>
            </a:r>
            <a:r>
              <a:rPr lang="en-IN" sz="1400" dirty="0" err="1"/>
              <a:t>System.currentTimeMillis</a:t>
            </a:r>
            <a:r>
              <a:rPr lang="en-IN" sz="1400" dirty="0"/>
              <a:t>()))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setExpiration</a:t>
            </a:r>
            <a:r>
              <a:rPr lang="en-IN" sz="1400" dirty="0"/>
              <a:t>(new Date(</a:t>
            </a:r>
            <a:r>
              <a:rPr lang="en-IN" sz="1400" dirty="0" err="1"/>
              <a:t>System.currentTimeMillis</a:t>
            </a:r>
            <a:r>
              <a:rPr lang="en-IN" sz="1400" dirty="0"/>
              <a:t>()+1000*60*30))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signWith</a:t>
            </a:r>
            <a:r>
              <a:rPr lang="en-IN" sz="1400" dirty="0"/>
              <a:t>(</a:t>
            </a:r>
            <a:r>
              <a:rPr lang="en-IN" sz="1400" dirty="0" err="1"/>
              <a:t>getSignKey</a:t>
            </a:r>
            <a:r>
              <a:rPr lang="en-IN" sz="1400" dirty="0"/>
              <a:t>(), SignatureAlgorithm.HS256).compact();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private Key </a:t>
            </a:r>
            <a:r>
              <a:rPr lang="en-IN" sz="1400" dirty="0" err="1"/>
              <a:t>getSignKey</a:t>
            </a:r>
            <a:r>
              <a:rPr lang="en-IN" sz="1400" dirty="0"/>
              <a:t>() {</a:t>
            </a:r>
          </a:p>
          <a:p>
            <a:pPr marL="0" indent="0">
              <a:buNone/>
            </a:pPr>
            <a:r>
              <a:rPr lang="en-IN" sz="1400" dirty="0"/>
              <a:t>        byte[] </a:t>
            </a:r>
            <a:r>
              <a:rPr lang="en-IN" sz="1400" dirty="0" err="1"/>
              <a:t>keyBytes</a:t>
            </a:r>
            <a:r>
              <a:rPr lang="en-IN" sz="1400" dirty="0"/>
              <a:t>= Decoders.BASE64.decode(SECRET);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Keys.hmacShaKeyFor</a:t>
            </a:r>
            <a:r>
              <a:rPr lang="en-IN" sz="1400" dirty="0"/>
              <a:t>(</a:t>
            </a:r>
            <a:r>
              <a:rPr lang="en-IN" sz="1400" dirty="0" err="1"/>
              <a:t>keyBytes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60167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23C2-F00B-9B58-2D47-D3A70AA6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AuthenticationController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F894-D58E-801A-56C9-D7A836B89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@RestController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"/api"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AuthenticationController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@PostMapping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"/validate"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validate(</a:t>
            </a: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@RequestBody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.authenticate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UsernamePasswordAuthenticationToken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.getPassword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.isAuthenticated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.generateToken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"invalid user request !"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237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7374-B9D8-25FA-B478-F3234EFD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JwtAuthFilter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E1DB-BFC7-BE1F-294D-09CF3944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JwtAuthFilter</a:t>
            </a:r>
            <a:r>
              <a:rPr lang="en-IN" dirty="0"/>
              <a:t> will intercept all the incoming request to verify the token</a:t>
            </a:r>
          </a:p>
          <a:p>
            <a:r>
              <a:rPr lang="en-IN" dirty="0"/>
              <a:t>Create a class called </a:t>
            </a:r>
            <a:r>
              <a:rPr lang="en-IN" dirty="0" err="1"/>
              <a:t>JwtAuthFilter</a:t>
            </a:r>
            <a:r>
              <a:rPr lang="en-IN" dirty="0"/>
              <a:t> and extend </a:t>
            </a:r>
            <a:r>
              <a:rPr lang="en-IN" dirty="0" err="1"/>
              <a:t>OncePerFilter</a:t>
            </a:r>
            <a:r>
              <a:rPr lang="en-IN" dirty="0"/>
              <a:t>, annotate it with @Component</a:t>
            </a:r>
          </a:p>
          <a:p>
            <a:r>
              <a:rPr lang="en-IN" dirty="0"/>
              <a:t>override the </a:t>
            </a:r>
            <a:r>
              <a:rPr lang="en-IN" dirty="0" err="1"/>
              <a:t>doFilterInternal</a:t>
            </a:r>
            <a:r>
              <a:rPr lang="en-IN" dirty="0"/>
              <a:t>() method.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975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C332-7387-D29E-BBFB-14D435C7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JwtAuthFilter</a:t>
            </a:r>
            <a:r>
              <a:rPr lang="en-IN" dirty="0"/>
              <a:t>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5334-7BD4-CDE5-A48E-13ADF1AA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5722706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@Component</a:t>
            </a: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JwtAuthFilter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OncePerRequestFilter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UserInfoUserDetailsServiceImpl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protected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doFilterInternal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HttpServletRequest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HttpServletResponse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FilterChain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filterChain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ServletException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IOException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.getHeader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"Authorization"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!=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&amp;&amp;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.startsWith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"Bearer "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.substring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(7);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.extractUsername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25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"username : "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!=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&amp;&amp;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SecurityContextHolder.</a:t>
            </a:r>
            <a:r>
              <a:rPr lang="en-IN" sz="25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getContext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getAuthentication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==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.loadUserByUsername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.validateToken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25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"token validated..."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.getAuthorities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authToken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WebAuthenticationDetailsSource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buildDetails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SecurityContextHolder.</a:t>
            </a:r>
            <a:r>
              <a:rPr lang="en-IN" sz="25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getContext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setAuthentication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filterChain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.doFilter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04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0D53-6BF8-24F8-FD57-E5AFC029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Include </a:t>
            </a:r>
            <a:r>
              <a:rPr lang="en-IN" dirty="0" err="1"/>
              <a:t>JwtAuthFilter</a:t>
            </a:r>
            <a:r>
              <a:rPr lang="en-IN" dirty="0"/>
              <a:t> in </a:t>
            </a:r>
            <a:r>
              <a:rPr lang="en-IN" dirty="0" err="1"/>
              <a:t>SecurityConfig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AF72-2D09-FAB7-CA95-DEDB6DDB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</a:t>
            </a:r>
            <a:r>
              <a:rPr lang="en-IN" dirty="0" err="1"/>
              <a:t>SecurityConfig</a:t>
            </a:r>
            <a:r>
              <a:rPr lang="en-IN" dirty="0"/>
              <a:t> class </a:t>
            </a:r>
            <a:r>
              <a:rPr lang="en-IN" dirty="0" err="1"/>
              <a:t>autowire</a:t>
            </a:r>
            <a:r>
              <a:rPr lang="en-IN" dirty="0"/>
              <a:t> </a:t>
            </a:r>
            <a:r>
              <a:rPr lang="en-IN" dirty="0" err="1"/>
              <a:t>JwtAuthFilter</a:t>
            </a:r>
            <a:endParaRPr lang="en-IN" dirty="0"/>
          </a:p>
          <a:p>
            <a:r>
              <a:rPr lang="en-IN" dirty="0"/>
              <a:t>And configure the filter in the </a:t>
            </a:r>
            <a:r>
              <a:rPr lang="en-IN" dirty="0" err="1"/>
              <a:t>SecurityFilterChain</a:t>
            </a: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HttpSecurity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.disable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authorizeHttpRequests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.requestMatchers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"/swagger-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ui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/authors/**"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/validate"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permitAll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anyRequest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.authenticated())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formLogin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Customizer.</a:t>
            </a:r>
            <a:r>
              <a:rPr lang="en-IN" sz="2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withDefaults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addFilterBefore</a:t>
            </a: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authFilter</a:t>
            </a: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UsernamePasswordAuthenticationFilter.</a:t>
            </a:r>
            <a:r>
              <a:rPr lang="en-IN" sz="20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704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3870-229F-2C9A-5C1F-D0B7E533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the /validate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B191D-A320-1D37-BFF9-116488EB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postman, test the /validate endpoint and give the username and password in the </a:t>
            </a:r>
            <a:r>
              <a:rPr lang="en-IN" dirty="0" err="1"/>
              <a:t>requestbody</a:t>
            </a:r>
            <a:endParaRPr lang="en-IN" dirty="0"/>
          </a:p>
          <a:p>
            <a:r>
              <a:rPr lang="en-IN" dirty="0"/>
              <a:t>The server will validate and give a JWT token upon successful validation</a:t>
            </a:r>
          </a:p>
          <a:p>
            <a:r>
              <a:rPr lang="en-IN" dirty="0"/>
              <a:t>For subsequent endpoint requests sent, attach this token in the request header as</a:t>
            </a:r>
          </a:p>
          <a:p>
            <a:pPr marL="457200" lvl="1" indent="0">
              <a:buNone/>
            </a:pPr>
            <a:r>
              <a:rPr lang="en-IN" dirty="0"/>
              <a:t>Authorization : Bearer &lt;</a:t>
            </a:r>
            <a:r>
              <a:rPr lang="en-IN" dirty="0" err="1"/>
              <a:t>jwt</a:t>
            </a:r>
            <a:r>
              <a:rPr lang="en-IN" dirty="0"/>
              <a:t> token&gt;</a:t>
            </a:r>
          </a:p>
        </p:txBody>
      </p:sp>
    </p:spTree>
    <p:extLst>
      <p:ext uri="{BB962C8B-B14F-4D97-AF65-F5344CB8AC3E}">
        <p14:creationId xmlns:p14="http://schemas.microsoft.com/office/powerpoint/2010/main" val="221054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4EC2-0BED-9D79-B205-EE56794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 vs Session Based </a:t>
            </a:r>
            <a:r>
              <a:rPr lang="en-IN" dirty="0" err="1"/>
              <a:t>Authenication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164AA-9377-DE18-1E90-2D2682AB2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JWT Based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043D58-6D29-E614-22F9-460DA0C460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67199"/>
            <a:ext cx="5157787" cy="256034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9DC0F-1FCB-BE25-9585-F88803C1E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Session Based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CBC574-5FE8-619F-3F2F-FE27496261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90656"/>
            <a:ext cx="5183188" cy="29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13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C3F4-AEF5-D26A-FB2F-464C1425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C5F2-7B99-560E-E56A-8ED8B436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3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C0FD73-D828-FB30-AF97-BDA1FB89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Working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BD2303-1FC7-AC7C-14D8-211DBBB2A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99" y="1825625"/>
            <a:ext cx="104712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8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2F33-49F7-AC35-A1B2-72E528A5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JWT?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DC40-9D55-0EA9-38FD-A091EDE7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JSON web token(JWT)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ecurely transfer information over the web(between two parties). 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U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sed for an authentication system and information exchange.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token is mainly composed of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header, payload, signature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These three parts are separated by dots(.).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JWT defines the structure of information we are sending from one party to the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01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894C-65F8-B75A-AA7B-4A71B590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01AD-6E70-3FCD-E109-3D2A7816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JWT represents a string in the following format</a:t>
            </a:r>
          </a:p>
          <a:p>
            <a:pPr marL="1371600" lvl="3" indent="0">
              <a:buNone/>
            </a:pPr>
            <a:r>
              <a:rPr lang="en-IN" sz="2800" dirty="0"/>
              <a:t>[header].[payload].[signature]</a:t>
            </a:r>
          </a:p>
          <a:p>
            <a:r>
              <a:rPr lang="en-IN" dirty="0"/>
              <a:t>Header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Describes the cryptographic operations applied to the JWT like signing/decryption technique used on it. 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C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 also contain the data about the media/content type of the information we are sending.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information is present as a JSON object then this JSON object is encoded to BASE64URL.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simple header of a JWT looks like the code below:</a:t>
            </a:r>
          </a:p>
          <a:p>
            <a:pPr marL="914400" lvl="2" indent="0">
              <a:buNone/>
            </a:pP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IN" dirty="0"/>
              <a:t>    "</a:t>
            </a:r>
            <a:r>
              <a:rPr lang="en-IN" dirty="0" err="1"/>
              <a:t>typ</a:t>
            </a:r>
            <a:r>
              <a:rPr lang="en-IN" dirty="0"/>
              <a:t>":"JWT",</a:t>
            </a:r>
          </a:p>
          <a:p>
            <a:pPr marL="914400" lvl="2" indent="0">
              <a:buNone/>
            </a:pPr>
            <a:r>
              <a:rPr lang="en-IN" dirty="0"/>
              <a:t>    "alg":"HS256"</a:t>
            </a:r>
          </a:p>
          <a:p>
            <a:pPr marL="914400" lvl="2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61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6A4D-65A4-67F3-36F3-A85FDDF5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7756-8F32-A949-677F-4E529EA2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10515600" cy="4910655"/>
          </a:xfrm>
        </p:spPr>
        <p:txBody>
          <a:bodyPr>
            <a:normAutofit fontScale="92500" lnSpcReduction="20000"/>
          </a:bodyPr>
          <a:lstStyle/>
          <a:p>
            <a:pPr algn="l" rtl="0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Payload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ll the user data is actually added.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data is also referred to as the ‘claims’ of the JWT.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Information is readable by anyone so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do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not put any confidential information in here.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part generally contains user information.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information is present as a JSON object then this JSON object is encoded to BASE64URL.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We can put as many claims as we want inside a payload,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JWT with the payload will look something like this: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{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"userId":"b07f85be-45da",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iss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": "https://provider.domain.com/",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"sub": "auth/some-hash-here",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"exp": 153452683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93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17DD-BB0C-0FD1-1F55-CAE49650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6CA6-6F3A-E2F4-4427-27696BB5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Signature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is the third part of JWT 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U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sed to verify the authenticity of token.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BASE64URL encoded header and payload are joined together with dot(.) 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nd it is then hashed using the hashing algorithm defined in a header with a secret key.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signature is then appended to header and payload using dot(.) which forms our actual token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header.payload.signature</a:t>
            </a:r>
            <a:endParaRPr lang="en-US" b="0" i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/>
            <a:r>
              <a:rPr lang="en-US" i="1" dirty="0">
                <a:solidFill>
                  <a:srgbClr val="273239"/>
                </a:solidFill>
                <a:latin typeface="Nunito" pitchFamily="2" charset="0"/>
              </a:rPr>
              <a:t>Syntax</a:t>
            </a:r>
          </a:p>
          <a:p>
            <a:pPr marL="457200" lvl="1" indent="0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HASHINGALGO( base64UrlEncode(header)+“.”+base64UrlEncode(payload),secret)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83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2818</Words>
  <Application>Microsoft Office PowerPoint</Application>
  <PresentationFormat>Widescreen</PresentationFormat>
  <Paragraphs>428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Barlow</vt:lpstr>
      <vt:lpstr>Calibri</vt:lpstr>
      <vt:lpstr>Calibri Light</vt:lpstr>
      <vt:lpstr>Courier New</vt:lpstr>
      <vt:lpstr>Nunito</vt:lpstr>
      <vt:lpstr>sohne</vt:lpstr>
      <vt:lpstr>source-serif-pro</vt:lpstr>
      <vt:lpstr>Office Theme</vt:lpstr>
      <vt:lpstr>Spring Security with JWT</vt:lpstr>
      <vt:lpstr>Why is API security important?</vt:lpstr>
      <vt:lpstr>Authentication vs Authorization</vt:lpstr>
      <vt:lpstr>Token vs Session Based Authenication</vt:lpstr>
      <vt:lpstr>JWT Working</vt:lpstr>
      <vt:lpstr>What is JWT?</vt:lpstr>
      <vt:lpstr>JWT Structure</vt:lpstr>
      <vt:lpstr>JWT Structure</vt:lpstr>
      <vt:lpstr>JWT Structure</vt:lpstr>
      <vt:lpstr>How does a signature ensure authenticity?</vt:lpstr>
      <vt:lpstr>JWT Structure</vt:lpstr>
      <vt:lpstr>Spring Security</vt:lpstr>
      <vt:lpstr>Spring Security</vt:lpstr>
      <vt:lpstr>Spring Boot 3 Security</vt:lpstr>
      <vt:lpstr>Overall Architecture</vt:lpstr>
      <vt:lpstr>Let’s get started…</vt:lpstr>
      <vt:lpstr>1. Configure username/password in application.properties files</vt:lpstr>
      <vt:lpstr>2. Configure username/password in the Configuration class</vt:lpstr>
      <vt:lpstr>2. Configure username/password in the Configuration class - contd</vt:lpstr>
      <vt:lpstr>3. Configure secured endpoints in the configuration class</vt:lpstr>
      <vt:lpstr>4. Configure role based authorization to the endpoints</vt:lpstr>
      <vt:lpstr>5. Username/password from DB</vt:lpstr>
      <vt:lpstr>5. Username/password from DB - contd</vt:lpstr>
      <vt:lpstr>6. Create UserInfoUserDetailsServiceImpl class </vt:lpstr>
      <vt:lpstr>7. Create UserInfoUserDetails class</vt:lpstr>
      <vt:lpstr>8.UserDetailsService Bean</vt:lpstr>
      <vt:lpstr>No AuthenticationProvider</vt:lpstr>
      <vt:lpstr>Fix</vt:lpstr>
      <vt:lpstr>Deep Dive</vt:lpstr>
      <vt:lpstr>Introducing JWT</vt:lpstr>
      <vt:lpstr>Add JWT maven dependencies</vt:lpstr>
      <vt:lpstr>Create JwtService</vt:lpstr>
      <vt:lpstr>Create JwtService contd</vt:lpstr>
      <vt:lpstr>Create JwtService contd</vt:lpstr>
      <vt:lpstr>Create AuthenticationController</vt:lpstr>
      <vt:lpstr>Create JwtAuthFilter</vt:lpstr>
      <vt:lpstr>Create JwtAuthFilter contd</vt:lpstr>
      <vt:lpstr>Include JwtAuthFilter in SecurityConfig</vt:lpstr>
      <vt:lpstr>Test the /validate endpoint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22</cp:revision>
  <dcterms:created xsi:type="dcterms:W3CDTF">2024-09-11T02:25:56Z</dcterms:created>
  <dcterms:modified xsi:type="dcterms:W3CDTF">2024-09-27T14:15:00Z</dcterms:modified>
</cp:coreProperties>
</file>