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81" r:id="rId15"/>
    <p:sldId id="282" r:id="rId16"/>
    <p:sldId id="283" r:id="rId17"/>
    <p:sldId id="273" r:id="rId18"/>
    <p:sldId id="277" r:id="rId19"/>
    <p:sldId id="276" r:id="rId20"/>
    <p:sldId id="278" r:id="rId21"/>
    <p:sldId id="280" r:id="rId22"/>
    <p:sldId id="284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F706D-C65A-4C80-9E28-FD1334A3B508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3747B-D917-495E-BB36-CB5821E45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660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3747B-D917-495E-BB36-CB5821E45620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477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91A5-B8D9-890B-E1E8-580978388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77AEA-13D9-15B6-831C-3F30DA15C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96DB3-8726-C2F7-C62F-5C514215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B2CB-67DA-4AD8-9F60-29773F6035D9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7A7D2-66F9-A06D-5323-AE280E095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5E45B-A74F-01D7-A961-AE4CC02A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B8F0-6807-4CEA-9FD1-5C3E1BB0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98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24F6E-5D98-3908-F271-30A9E85F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BE34C-9A5D-E27F-0ED5-A32FA372D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4937B-C0C0-D7C0-723A-AC3B5073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B2CB-67DA-4AD8-9F60-29773F6035D9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61E46-FCD7-D7EB-1574-37ED68F8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A3DCB-F72C-1EC8-FCC3-92D17769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B8F0-6807-4CEA-9FD1-5C3E1BB0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72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4BD4E2-D27F-E3C2-CA6C-DE8A78C16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59B4A-302E-7084-5E47-8FEF61014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6FB55-EA33-18B2-319B-9714AA25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B2CB-67DA-4AD8-9F60-29773F6035D9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0D788-ADBC-00EB-48F6-5D97D959C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687DA-2190-F0DF-0CAE-8AD777EE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B8F0-6807-4CEA-9FD1-5C3E1BB0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82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233F-7851-C5FD-C7CB-4B5564CAC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7EA68-A7FC-BE19-2070-4CAA430AF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8631E-8827-4B05-1CF6-505F8EF29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B2CB-67DA-4AD8-9F60-29773F6035D9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8D3E0-58B7-A726-A940-906D421A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00B4A-8E9D-2C3C-B1FA-BE920D20F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B8F0-6807-4CEA-9FD1-5C3E1BB0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46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E191-1F27-F973-C319-F28F85270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C9D10-54E0-09F2-E2E8-84A74637F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ED6E1-C2AC-1441-F63D-E6B2238D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B2CB-67DA-4AD8-9F60-29773F6035D9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ABDFB-57AE-0AB3-1CD7-199D53D7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813FE-376F-1195-200E-C9F5FF71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B8F0-6807-4CEA-9FD1-5C3E1BB0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10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A097-FE44-1A9C-DD91-526FAE660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3EF84-5BE2-8551-11BA-D2ECC3F31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241FD-3F24-AF77-607D-D9C943CD9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7D3C0-9672-B732-025B-04C50A764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B2CB-67DA-4AD8-9F60-29773F6035D9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D390D-9E07-AC3D-075E-33131D17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4ECD4-95ED-772E-0CC7-A76AD4215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B8F0-6807-4CEA-9FD1-5C3E1BB0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64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8F3E8-97CD-5494-30D6-0CFB56164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9F28E-0B09-37D3-3373-B406E5F65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D4441-1905-8B65-F59C-5E849CFA1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FBB35F-A94E-FCD0-C385-497BFCB9D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9D05D-4265-E926-2843-C451982E0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AD9A3-2597-F635-FF3A-8C7851CF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B2CB-67DA-4AD8-9F60-29773F6035D9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9BCF1-53A3-8DE7-2B74-3AD3CFF2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187B78-0A74-9B16-367B-2049E8B4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B8F0-6807-4CEA-9FD1-5C3E1BB0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861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9FF6-CC61-E1FD-5D5D-CBECB9396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B9285-5C65-4884-10CE-C941F774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B2CB-67DA-4AD8-9F60-29773F6035D9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8085E-70F1-BF15-FD46-F785BFF09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4E8EC-5108-11BD-5CAE-21A446F6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B8F0-6807-4CEA-9FD1-5C3E1BB0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62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A7AC4-43FE-86A7-1AB6-F48C262E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B2CB-67DA-4AD8-9F60-29773F6035D9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70AA77-ECEC-C065-8614-EB8336FB1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DC61C-9C34-4FBC-0C75-CF04904DA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B8F0-6807-4CEA-9FD1-5C3E1BB0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4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B8A9-9D8F-3700-4267-316501877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C8715-E3B5-064C-6B60-D7CDE8C26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4682F-AA26-BC26-9368-812839CD3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E99C5-A32E-2F76-F7F6-806CE2F6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B2CB-67DA-4AD8-9F60-29773F6035D9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6F173-0DCD-8A53-006C-C890D23D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3CC88-227C-A336-9F25-CDC413B0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B8F0-6807-4CEA-9FD1-5C3E1BB0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84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11D9-AE92-63AD-D45D-FFE97FDFA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08AC4-7160-0C10-8233-18F3D7DA8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6BEC2-23F1-CA89-79C1-D91B3B342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61CC8-1B8D-C474-6092-0D98EBBA7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B2CB-67DA-4AD8-9F60-29773F6035D9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18AA7-DB3A-D179-54DD-D9DC8DAE3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BDFE9-96F5-8E2B-0764-ABCD5400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B8F0-6807-4CEA-9FD1-5C3E1BB0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23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4D73C-2D7E-05B9-6154-CDDB1F1D4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5E89F-DB14-E597-8B07-6F544E12C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A1F9-C91A-8759-5350-F9965621A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5B2CB-67DA-4AD8-9F60-29773F6035D9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F89F6-9C52-F5F7-B208-6D74445D0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23CBB-43EE-4E83-3FAE-31472B7F3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EB8F0-6807-4CEA-9FD1-5C3E1BB0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72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FA68-60FB-EF05-70F6-826E54E6F8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Microservices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C5DBC-0DCC-6B1A-F9BA-24E1C3D052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414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E3234-58E4-DD0B-74FC-5ADFA3A1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Twelve Factors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17F07-E334-6A8F-4593-5920999C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 rtl="0" fontAlgn="base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5. Build, Release and Run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lvl="1" fontAlgn="base"/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Strictly separate built and run stages.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deployment of your application must be properly separated into three non-overlapping non-dependent phases namely build, release and run.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build phase constitutes the compilation of the code which in the end generates the artifact like a JAR or WAR file.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second phase, release, take the artifact file generated at the end of the previous phase and adds the configurations for a particular environment to it.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last phase includes the running of the instance of the application.</a:t>
            </a:r>
          </a:p>
          <a:p>
            <a:pPr marL="0" indent="0" algn="l" rtl="0" fontAlgn="base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6. Processes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lvl="1" fontAlgn="base"/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Execute the application as one or more stateless processes.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An application is said to follow this principle if its instances can be created and destroyed any time without making any effect on the overall functionality of our application.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To achieve and fulfill this principle, our application must store any type of data generated by it in any persistent (stateful) datastore.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But it doesn’t mean that we can’t use the in-memory of the processes of our application. We can use it to store as temporary storage.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382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E3234-58E4-DD0B-74FC-5ADFA3A1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Twelve Factors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17F07-E334-6A8F-4593-5920999C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 rtl="0" fontAlgn="base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7. Port Binding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lvl="1" fontAlgn="base"/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Export services via port binding.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Any application that follows this principle is completely self-contained and standalone.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exports HTTP as a service and doesn’t require any server like a tomcat to listen to requests.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binds itself to some particular port and listens to all the requests hitting on that port. </a:t>
            </a:r>
          </a:p>
          <a:p>
            <a:pPr marL="0" indent="0" algn="l" rtl="0" fontAlgn="base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8. Concurrency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lvl="1" fontAlgn="base"/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Scale out via the process model.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An application that follows this principle must be divided into smaller different processes instead of a single large application.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Each such process must be able to start, terminate and replicate itself independently and at any time.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principle allows scaling our application very easily.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By scaling out we refer to horizontal scaling in which we run multiple instances of our processes. </a:t>
            </a:r>
          </a:p>
        </p:txBody>
      </p:sp>
    </p:spTree>
    <p:extLst>
      <p:ext uri="{BB962C8B-B14F-4D97-AF65-F5344CB8AC3E}">
        <p14:creationId xmlns:p14="http://schemas.microsoft.com/office/powerpoint/2010/main" val="1954071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E3234-58E4-DD0B-74FC-5ADFA3A1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Twelve Factors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17F07-E334-6A8F-4593-5920999C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 rtl="0" fontAlgn="base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9. Disposability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lvl="1" fontAlgn="base"/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Maximize robustness with fast startup and graceful shutdown.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Robustness of an application refers to the graceful starting and termination of its processes without affecting the overall application’s functionality.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For example </a:t>
            </a:r>
          </a:p>
          <a:p>
            <a:pPr lvl="2" fontAlgn="base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O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ne of the processes of our application is storing the details of a newly added employee to the company into a database. </a:t>
            </a:r>
          </a:p>
          <a:p>
            <a:pPr lvl="2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But while doing so, in between an unexpected error occurs which causes the process to terminate in between unexpectedly. </a:t>
            </a:r>
          </a:p>
          <a:p>
            <a:pPr lvl="2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However, the state of our application or database must not be affected by it and the process must fail-safe. </a:t>
            </a:r>
          </a:p>
          <a:p>
            <a:pPr lvl="2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Also, it must start quickly whenever required.</a:t>
            </a:r>
          </a:p>
          <a:p>
            <a:pPr marL="0" indent="0" algn="l" rtl="0" fontAlgn="base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10. Development/Production Parity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lvl="1" fontAlgn="base"/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Keep development, staging, and production as similar as possible.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simply means that the development and production environment must be as similar as possible.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processes being used, technologies and the infrastructure must be the same.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will help you in a way that whatever error that can happen over time will happen at the development stage itself instead of surprisingly occurring in the production. </a:t>
            </a:r>
          </a:p>
        </p:txBody>
      </p:sp>
    </p:spTree>
    <p:extLst>
      <p:ext uri="{BB962C8B-B14F-4D97-AF65-F5344CB8AC3E}">
        <p14:creationId xmlns:p14="http://schemas.microsoft.com/office/powerpoint/2010/main" val="3630764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E3234-58E4-DD0B-74FC-5ADFA3A1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Twelve Factors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17F07-E334-6A8F-4593-5920999C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 rtl="0" fontAlgn="base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11. Logs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lvl="1" fontAlgn="base"/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Treat logs as event streams.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Logs are very essential to understand the internal working of the application</a:t>
            </a:r>
          </a:p>
          <a:p>
            <a:pPr lvl="1" fontAlgn="base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I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 can be of different levels.</a:t>
            </a:r>
          </a:p>
          <a:p>
            <a:pPr lvl="1" fontAlgn="base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G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enerally stored in a file named “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logFile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” in the storage.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Whenever a request enters into the system, corresponding logs are made and they are treated as a sequence of events that can be used to debug when some problem occurs.</a:t>
            </a:r>
          </a:p>
          <a:p>
            <a:pPr marL="0" indent="0" algn="l" rtl="0" fontAlgn="base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12. Admin Processes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lvl="1" fontAlgn="base"/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Run admin/management tasks as one-off processes.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Most of the applications require a few one-off tasks to be executed before the actual flow of the application starts.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These tasks are not required very often and hence, we generally create a script for it which we run from some other environment.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On the other hand, the twelve-factor methodology says that such scripts must be made a part of our codebase itself managed in the version control system.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These tasks should also follow twelve-factor principles.</a:t>
            </a:r>
          </a:p>
        </p:txBody>
      </p:sp>
    </p:spTree>
    <p:extLst>
      <p:ext uri="{BB962C8B-B14F-4D97-AF65-F5344CB8AC3E}">
        <p14:creationId xmlns:p14="http://schemas.microsoft.com/office/powerpoint/2010/main" val="3087472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0B236-63DD-6F5E-5703-8A322F0A9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Microservices 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989E5-9AAB-6259-8DAF-B7BAE39C6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672"/>
            <a:ext cx="10515600" cy="4615291"/>
          </a:xfrm>
        </p:spPr>
        <p:txBody>
          <a:bodyPr>
            <a:normAutofit fontScale="92500" lnSpcReduction="20000"/>
          </a:bodyPr>
          <a:lstStyle/>
          <a:p>
            <a:pPr marL="0" indent="0" algn="l" fontAlgn="base">
              <a:buNone/>
            </a:pPr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Top 10 Microservices Design Principles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Independent and Autonomous/Self-governing services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API aggregation 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Flexibility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Scalability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Constant monitoring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Failure Isolation/ Failure resilience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Realtime Load balancing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Inclusion of DevOps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Versioning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Availability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0522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3C78-E148-BEDE-E777-9B7BBC4A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Microservices Design Principles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2AFD7-81BB-A7E6-8177-92A857B3F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Independent and Autonomous/Self-governing services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IN" dirty="0">
                <a:solidFill>
                  <a:srgbClr val="273239"/>
                </a:solidFill>
                <a:latin typeface="Nunito" pitchFamily="2" charset="0"/>
              </a:rPr>
              <a:t>Self contained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Operate Independently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IN" dirty="0">
                <a:solidFill>
                  <a:srgbClr val="273239"/>
                </a:solidFill>
                <a:latin typeface="Nunito" pitchFamily="2" charset="0"/>
              </a:rPr>
              <a:t>Develop, Test and Deploy Independently</a:t>
            </a:r>
            <a:endParaRPr lang="en-IN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514350" indent="-514350" fontAlgn="base">
              <a:buFont typeface="+mj-lt"/>
              <a:buAutoNum type="arabicPeriod"/>
            </a:pPr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API aggregation 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IN" dirty="0">
                <a:solidFill>
                  <a:srgbClr val="273239"/>
                </a:solidFill>
                <a:latin typeface="Nunito" pitchFamily="2" charset="0"/>
              </a:rPr>
              <a:t>No Programming language barrier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Inter services communication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Flexibility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To Change or be changed easily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Scalability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i="1" dirty="0">
                <a:solidFill>
                  <a:srgbClr val="273239"/>
                </a:solidFill>
                <a:effectLst/>
                <a:latin typeface="Nunito" pitchFamily="2" charset="0"/>
              </a:rPr>
              <a:t>Application to get modified according to the increasing or decreasing traffic, data, and complexity without affecting the performance of the system.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i="1" dirty="0">
                <a:solidFill>
                  <a:srgbClr val="273239"/>
                </a:solidFill>
                <a:latin typeface="Nunito" pitchFamily="2" charset="0"/>
              </a:rPr>
              <a:t>Ways - </a:t>
            </a:r>
            <a:r>
              <a:rPr lang="en-US" i="0" dirty="0">
                <a:solidFill>
                  <a:srgbClr val="273239"/>
                </a:solidFill>
                <a:effectLst/>
                <a:latin typeface="Nunito" pitchFamily="2" charset="0"/>
              </a:rPr>
              <a:t>Load balancing, Horizontal scaling, and Caching.</a:t>
            </a:r>
            <a:endParaRPr lang="en-IN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260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A9E9-AE55-26A9-500D-B411055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Microservices Design Principles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EA9E1-7FCA-87B4-D381-EC1296F77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fontAlgn="base">
              <a:buFont typeface="+mj-lt"/>
              <a:buAutoNum type="arabicPeriod" startAt="5"/>
            </a:pPr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Constant monitoring</a:t>
            </a:r>
          </a:p>
          <a:p>
            <a:pPr lvl="1" fontAlgn="base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C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onstant monitoring is required so that the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faults can be resolved at the earliest and your application can run smoothly.</a:t>
            </a:r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Achieved by - 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Logging and metrics, Distributed tracing, Health checks, Alerting and notifications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514350" indent="-514350" fontAlgn="base">
              <a:buFont typeface="+mj-lt"/>
              <a:buAutoNum type="arabicPeriod" startAt="5"/>
            </a:pPr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Failure Isolation/ Failure resilience</a:t>
            </a:r>
            <a:r>
              <a:rPr lang="en-US" b="1" i="1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</a:p>
          <a:p>
            <a:pPr lvl="1" fontAlgn="base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H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elps to minimize the impact of failures on the whole system due to the failure of a particular system.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Achieved by – Circuit Breakers, Include Redundancy, Graceful shutdown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7. </a:t>
            </a:r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Realtime Load balancing</a:t>
            </a:r>
          </a:p>
          <a:p>
            <a:pPr marL="0" indent="0" fontAlgn="base">
              <a:buNone/>
            </a:pPr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8</a:t>
            </a:r>
            <a:r>
              <a:rPr lang="en-IN" dirty="0">
                <a:solidFill>
                  <a:srgbClr val="273239"/>
                </a:solidFill>
                <a:latin typeface="Nunito" pitchFamily="2" charset="0"/>
              </a:rPr>
              <a:t>. </a:t>
            </a:r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Inclusion of DevOps</a:t>
            </a:r>
          </a:p>
          <a:p>
            <a:pPr marL="0" indent="0" fontAlgn="base">
              <a:buNone/>
            </a:pPr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9. Versioning</a:t>
            </a:r>
          </a:p>
          <a:p>
            <a:pPr marL="0" indent="0" fontAlgn="base">
              <a:buNone/>
            </a:pPr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10. Availability</a:t>
            </a:r>
          </a:p>
          <a:p>
            <a:pPr marL="0" indent="0" fontAlgn="base">
              <a:buNone/>
            </a:pPr>
            <a:endParaRPr lang="en-IN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2999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3CC28-07DB-072C-8241-ACD8D683F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Microservices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E8414-F601-F873-2D49-AF4897BE0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of the more important patterns:</a:t>
            </a:r>
          </a:p>
          <a:p>
            <a:pPr lvl="1"/>
            <a:r>
              <a:rPr lang="en-US" dirty="0"/>
              <a:t>Service Registry</a:t>
            </a:r>
          </a:p>
          <a:p>
            <a:pPr lvl="1"/>
            <a:r>
              <a:rPr lang="en-US" dirty="0"/>
              <a:t>Circuit Breaker</a:t>
            </a:r>
          </a:p>
          <a:p>
            <a:pPr lvl="1"/>
            <a:r>
              <a:rPr lang="en-US" dirty="0"/>
              <a:t>API Gateway</a:t>
            </a:r>
          </a:p>
          <a:p>
            <a:pPr lvl="1"/>
            <a:r>
              <a:rPr lang="en-US" dirty="0"/>
              <a:t>Event Driven Architecture</a:t>
            </a:r>
          </a:p>
          <a:p>
            <a:pPr lvl="1"/>
            <a:r>
              <a:rPr lang="en-US" dirty="0"/>
              <a:t>Database per Service</a:t>
            </a:r>
          </a:p>
          <a:p>
            <a:pPr lvl="1"/>
            <a:r>
              <a:rPr lang="en-US" dirty="0"/>
              <a:t>Externalized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280266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6AC53-44DC-5F06-5DFB-1E6B31135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 Gateway Pattern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51B40-1D2E-DF48-5EFE-DF28E77586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A single point of entry for clients to access the application's services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10E4FA-5012-45AB-A0B7-985EC5B628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686948"/>
            <a:ext cx="5157787" cy="3320842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BFE2D-3A29-79CE-B7C2-37EB794D5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F008F1-B119-B941-9384-3170E290A84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792413"/>
            <a:ext cx="5183188" cy="310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41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F9BA8-760E-4C0B-3BB0-70296DE8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 Registry Pattern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F35495-1106-9954-09B3-1E8F7634DD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11769"/>
            <a:ext cx="5181600" cy="31790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E3309-E71D-9866-F45F-6A3C8FC34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7816" y="1825625"/>
            <a:ext cx="5458144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303E49"/>
                </a:solidFill>
                <a:latin typeface="SF Pro Text"/>
              </a:rPr>
              <a:t>K</a:t>
            </a:r>
            <a:r>
              <a:rPr lang="en-US" b="0" i="0" dirty="0">
                <a:solidFill>
                  <a:srgbClr val="303E49"/>
                </a:solidFill>
                <a:effectLst/>
                <a:latin typeface="SF Pro Text"/>
              </a:rPr>
              <a:t>eeps track of all the services in your system.</a:t>
            </a:r>
          </a:p>
          <a:p>
            <a:r>
              <a:rPr lang="en-US" dirty="0">
                <a:solidFill>
                  <a:srgbClr val="303E49"/>
                </a:solidFill>
                <a:latin typeface="SF Pro Text"/>
              </a:rPr>
              <a:t>M</a:t>
            </a:r>
            <a:r>
              <a:rPr lang="en-US" b="0" i="0" dirty="0">
                <a:solidFill>
                  <a:srgbClr val="303E49"/>
                </a:solidFill>
                <a:effectLst/>
                <a:latin typeface="SF Pro Text"/>
              </a:rPr>
              <a:t>akes it easier to find each other.</a:t>
            </a:r>
          </a:p>
          <a:p>
            <a:r>
              <a:rPr lang="en-US" b="0" i="0" dirty="0">
                <a:solidFill>
                  <a:srgbClr val="303E49"/>
                </a:solidFill>
                <a:effectLst/>
                <a:latin typeface="SF Pro Text"/>
              </a:rPr>
              <a:t>Every service needs to register itself with the service registry when it starts up, and deregister when it shuts down. </a:t>
            </a:r>
          </a:p>
          <a:p>
            <a:r>
              <a:rPr lang="en-US" b="0" i="0" dirty="0">
                <a:solidFill>
                  <a:srgbClr val="303E49"/>
                </a:solidFill>
                <a:effectLst/>
                <a:latin typeface="SF Pro Text"/>
              </a:rPr>
              <a:t>Other services can then query the service registry to locate the services they need to interact with.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498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CDD70-293E-2E5B-0572-C4D20F3E9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A0A7B-B35C-072D-6B7C-CC78A78D5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Cloud Native </a:t>
            </a:r>
          </a:p>
          <a:p>
            <a:r>
              <a:rPr lang="en-IN" dirty="0"/>
              <a:t>Twelve Factor App</a:t>
            </a:r>
          </a:p>
          <a:p>
            <a:r>
              <a:rPr lang="en-IN" dirty="0"/>
              <a:t>Microservices principles</a:t>
            </a:r>
          </a:p>
          <a:p>
            <a:r>
              <a:rPr lang="en-IN" dirty="0"/>
              <a:t>Microservices design patterns </a:t>
            </a:r>
          </a:p>
          <a:p>
            <a:r>
              <a:rPr lang="en-IN" dirty="0"/>
              <a:t>Demerits of microservices</a:t>
            </a:r>
          </a:p>
        </p:txBody>
      </p:sp>
    </p:spTree>
    <p:extLst>
      <p:ext uri="{BB962C8B-B14F-4D97-AF65-F5344CB8AC3E}">
        <p14:creationId xmlns:p14="http://schemas.microsoft.com/office/powerpoint/2010/main" val="3615076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F69387-E000-4D57-93C4-2CF1083C2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Driven Pattern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1CCAE5-FD47-59DA-D3DB-30DB88A073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66042"/>
            <a:ext cx="5181600" cy="367050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31671B-784B-F47A-018D-323203D86F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303E49"/>
                </a:solidFill>
                <a:latin typeface="SF Pro Text"/>
              </a:rPr>
              <a:t>W</a:t>
            </a:r>
            <a:r>
              <a:rPr lang="en-US" b="0" i="0" dirty="0">
                <a:solidFill>
                  <a:srgbClr val="303E49"/>
                </a:solidFill>
                <a:effectLst/>
                <a:latin typeface="SF Pro Text"/>
              </a:rPr>
              <a:t>hen a service performs an action that other services need to know about, it emits an event—a record of the action.</a:t>
            </a:r>
          </a:p>
          <a:p>
            <a:r>
              <a:rPr lang="en-US" b="0" i="0" dirty="0">
                <a:solidFill>
                  <a:srgbClr val="303E49"/>
                </a:solidFill>
                <a:effectLst/>
                <a:latin typeface="SF Pro Text"/>
              </a:rPr>
              <a:t>Other services then react to the event as necessary. </a:t>
            </a:r>
          </a:p>
          <a:p>
            <a:r>
              <a:rPr lang="en-US" b="0" i="0" dirty="0">
                <a:solidFill>
                  <a:srgbClr val="303E49"/>
                </a:solidFill>
                <a:effectLst/>
                <a:latin typeface="SF Pro Text"/>
              </a:rPr>
              <a:t>This is a powerful way to decouple services.</a:t>
            </a:r>
          </a:p>
          <a:p>
            <a:r>
              <a:rPr lang="en-US" dirty="0">
                <a:solidFill>
                  <a:srgbClr val="303E49"/>
                </a:solidFill>
                <a:latin typeface="SF Pro Text"/>
              </a:rPr>
              <a:t>A</a:t>
            </a:r>
            <a:r>
              <a:rPr lang="en-US" b="0" i="0" dirty="0">
                <a:solidFill>
                  <a:srgbClr val="303E49"/>
                </a:solidFill>
                <a:effectLst/>
                <a:latin typeface="SF Pro Text"/>
              </a:rPr>
              <a:t>llows for highly scalable and robust systems.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7563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E9CF-B1CE-C3CF-A0C8-79A0E2DDD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per Service Pattern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8E56C1-0FDB-E339-D79C-BF3F8AB606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36604"/>
            <a:ext cx="5181600" cy="39293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77AE3-9626-5CAB-23A1-104E76E9F1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03E49"/>
                </a:solidFill>
                <a:effectLst/>
                <a:latin typeface="SF Pro Text"/>
              </a:rPr>
              <a:t>In a traditional monolithic application, you would have a single database that all services interact with. </a:t>
            </a:r>
          </a:p>
          <a:p>
            <a:r>
              <a:rPr lang="en-US" b="0" i="0" dirty="0">
                <a:solidFill>
                  <a:srgbClr val="303E49"/>
                </a:solidFill>
                <a:effectLst/>
                <a:latin typeface="SF Pro Text"/>
              </a:rPr>
              <a:t>However, in a microservices architecture, each service has its own database.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3689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6F7F-B8C5-DAE6-23F1-78BC6011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Circuit Breaker Design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46029-2BD0-5742-E064-627D1F4FB7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242424"/>
                </a:solidFill>
                <a:latin typeface="source-serif-pro"/>
              </a:rPr>
              <a:t>Used 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when a service is exhibiting high latency or is completely unresponsive.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Three states :</a:t>
            </a:r>
          </a:p>
          <a:p>
            <a:pPr algn="l"/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Open: </a:t>
            </a:r>
            <a:r>
              <a:rPr lang="en-US" i="0" dirty="0">
                <a:solidFill>
                  <a:srgbClr val="242424"/>
                </a:solidFill>
                <a:effectLst/>
                <a:latin typeface="source-serif-pro"/>
              </a:rPr>
              <a:t>W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hen the number of failures has exceeded the threshold. </a:t>
            </a:r>
          </a:p>
          <a:p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Closed: 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D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efault state and all calls are responded to normally. </a:t>
            </a:r>
          </a:p>
          <a:p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Half-open: 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C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hecking for underlying problems. </a:t>
            </a:r>
            <a:endParaRPr lang="en-IN" dirty="0"/>
          </a:p>
        </p:txBody>
      </p:sp>
      <p:pic>
        <p:nvPicPr>
          <p:cNvPr id="1026" name="Picture 2" descr="Circuit breaker">
            <a:extLst>
              <a:ext uri="{FF2B5EF4-FFF2-40B4-BE49-F238E27FC236}">
                <a16:creationId xmlns:a16="http://schemas.microsoft.com/office/drawing/2014/main" id="{E79FAD55-7015-B284-C181-C3D9F626ACD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544" y="1825625"/>
            <a:ext cx="48229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517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A160-D656-A9F6-194F-47816762A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Demerits of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ACCA5-5B3A-C7A0-BAE2-443AAD59C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effra"/>
              </a:rPr>
              <a:t>Despite the many advantages of microservices, they aren’t always the best choice for every organization.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effra"/>
              </a:rPr>
              <a:t>Before committing, you’ll want to make sure that a microservices migration aligns with your organization’s culture and business objectives.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effra"/>
              </a:rPr>
              <a:t>The first step in determining if microservices is the right fit is evaluating the challenges you’ll likely face during the transformation.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effra"/>
              </a:rPr>
              <a:t>From there you will need to figure out whether your team is equipped to handle them.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effra"/>
              </a:rPr>
              <a:t>Few disadvantages of using a microservices architecture are:</a:t>
            </a:r>
          </a:p>
          <a:p>
            <a:pPr lvl="1"/>
            <a:r>
              <a:rPr lang="en-US" b="1" i="0" dirty="0">
                <a:solidFill>
                  <a:srgbClr val="000000"/>
                </a:solidFill>
                <a:effectLst/>
                <a:latin typeface="effra"/>
              </a:rPr>
              <a:t>Being more complicated than most monolithic applications</a:t>
            </a:r>
            <a:endParaRPr lang="en-US" b="0" i="0" dirty="0">
              <a:solidFill>
                <a:srgbClr val="000000"/>
              </a:solidFill>
              <a:effectLst/>
              <a:latin typeface="effra"/>
            </a:endParaRPr>
          </a:p>
          <a:p>
            <a:pPr lvl="1"/>
            <a:r>
              <a:rPr lang="en-US" b="1" i="0" dirty="0">
                <a:solidFill>
                  <a:srgbClr val="000000"/>
                </a:solidFill>
                <a:effectLst/>
                <a:latin typeface="effra"/>
              </a:rPr>
              <a:t>Requiring cultural changes</a:t>
            </a:r>
            <a:endParaRPr lang="en-US" b="0" i="0" dirty="0">
              <a:solidFill>
                <a:srgbClr val="000000"/>
              </a:solidFill>
              <a:effectLst/>
              <a:latin typeface="effra"/>
            </a:endParaRPr>
          </a:p>
          <a:p>
            <a:pPr lvl="1"/>
            <a:r>
              <a:rPr lang="en-US" b="1" i="0" dirty="0">
                <a:solidFill>
                  <a:srgbClr val="000000"/>
                </a:solidFill>
                <a:effectLst/>
                <a:latin typeface="effra"/>
              </a:rPr>
              <a:t>Often are more expensive than monoliths</a:t>
            </a:r>
            <a:endParaRPr lang="en-US" b="0" i="0" dirty="0">
              <a:solidFill>
                <a:srgbClr val="000000"/>
              </a:solidFill>
              <a:effectLst/>
              <a:latin typeface="effra"/>
            </a:endParaRPr>
          </a:p>
          <a:p>
            <a:pPr lvl="1"/>
            <a:r>
              <a:rPr lang="en-US" b="1" i="0" dirty="0">
                <a:solidFill>
                  <a:srgbClr val="000000"/>
                </a:solidFill>
                <a:effectLst/>
                <a:latin typeface="effra"/>
              </a:rPr>
              <a:t>Can present security threats</a:t>
            </a:r>
            <a:endParaRPr lang="en-US" b="0" i="0" dirty="0">
              <a:solidFill>
                <a:srgbClr val="000000"/>
              </a:solidFill>
              <a:effectLst/>
              <a:latin typeface="effr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2013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87C83F-E13F-A8C2-67D3-63E99A3C86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7748F72-1AB3-8D38-C869-2D2DA2F518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45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AE4A-A43F-F0D9-5F27-FCA00AD96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Cloud Native?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32658-E1C9-6510-680E-548B366B6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  <a:latin typeface="AmazonEmber"/>
              </a:rPr>
              <a:t>A </a:t>
            </a:r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software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approach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of </a:t>
            </a:r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building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, </a:t>
            </a:r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deploying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, and </a:t>
            </a:r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managing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modern applications in </a:t>
            </a:r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cloud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computing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environments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453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969C-F692-F9B4-970F-A335079C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32F3E"/>
                </a:solidFill>
                <a:effectLst/>
                <a:latin typeface="AmazonEmberBold"/>
              </a:rPr>
              <a:t>How does a cloud-native approach benefit businesses?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2C713-4965-AADD-533E-9D6E36298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AmazonEmberBold"/>
              </a:rPr>
              <a:t>Increase efficiency</a:t>
            </a:r>
            <a:endParaRPr lang="en-US" b="1" i="0" dirty="0">
              <a:solidFill>
                <a:srgbClr val="333333"/>
              </a:solidFill>
              <a:effectLst/>
              <a:latin typeface="AmazonEmber"/>
            </a:endParaRP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Along with </a:t>
            </a:r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agile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practices like </a:t>
            </a:r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DevOps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and </a:t>
            </a:r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continuous delivery (CD). 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AmazonEmber"/>
              </a:rPr>
              <a:t>B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uild </a:t>
            </a:r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scalable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applications </a:t>
            </a:r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rapidly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AmazonEmberBold"/>
              </a:rPr>
              <a:t>Reduce cost</a:t>
            </a:r>
            <a:endParaRPr lang="en-US" b="1" i="0" dirty="0">
              <a:solidFill>
                <a:srgbClr val="333333"/>
              </a:solidFill>
              <a:effectLst/>
              <a:latin typeface="AmazonEmber"/>
            </a:endParaRPr>
          </a:p>
          <a:p>
            <a:pPr lvl="1"/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No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need to </a:t>
            </a:r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invest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in the procurement and maintenance of </a:t>
            </a:r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costly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physical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infrastructure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. 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This results in long-term </a:t>
            </a:r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savings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in </a:t>
            </a:r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operational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expenditure. 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AmazonEmber"/>
              </a:rPr>
              <a:t>A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lso </a:t>
            </a:r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benefits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your </a:t>
            </a:r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clients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AmazonEmberBold"/>
              </a:rPr>
              <a:t>Ensure availability</a:t>
            </a:r>
            <a:endParaRPr lang="en-US" b="1" i="0" dirty="0">
              <a:solidFill>
                <a:srgbClr val="333333"/>
              </a:solidFill>
              <a:effectLst/>
              <a:latin typeface="AmazonEmber"/>
            </a:endParaRP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Build </a:t>
            </a:r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resilient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and </a:t>
            </a:r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highly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available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applications. 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Feature updates do </a:t>
            </a:r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not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cause </a:t>
            </a:r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downtime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.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Companies can </a:t>
            </a:r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scale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up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app resources during </a:t>
            </a:r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peak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seasons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to provide a </a:t>
            </a:r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positive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customer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AmazonEmber"/>
              </a:rPr>
              <a:t>experience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03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A8FB1-2DC5-A61E-F0A0-541CB19B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 Native Apps vs Traditional Enterprise Apps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40A84D-B998-EEE5-0551-E95194C5C5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044289"/>
              </p:ext>
            </p:extLst>
          </p:nvPr>
        </p:nvGraphicFramePr>
        <p:xfrm>
          <a:off x="838200" y="2323646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1946378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65898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Cloud Native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Traditional Enterprise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967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 less flexible software development methods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Uses a collaborative 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15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Longer time to deploy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Automated deployment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95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Not scalable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Highly scalable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45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OS 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OS independent/abstract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427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82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E1C9-F27C-40D7-E916-DF742080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A6A48-5654-D7FF-A3D3-F205C98F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Cloud computing</a:t>
            </a:r>
          </a:p>
          <a:p>
            <a:pPr lvl="1"/>
            <a:r>
              <a:rPr lang="en-US" dirty="0"/>
              <a:t>Refers to software infrastructure hosted on an external data center and made available to users on a pay-per-use basis. </a:t>
            </a:r>
          </a:p>
          <a:p>
            <a:pPr lvl="1"/>
            <a:r>
              <a:rPr lang="en-US" dirty="0"/>
              <a:t>Companies don't have to pay for expensive servers and maintain them. </a:t>
            </a:r>
          </a:p>
          <a:p>
            <a:pPr lvl="1"/>
            <a:r>
              <a:rPr lang="en-US" dirty="0"/>
              <a:t>Instead, they can use on-demand cloud-native services such as storage, database, and analytics from a cloud provider.</a:t>
            </a:r>
          </a:p>
          <a:p>
            <a:pPr lvl="1"/>
            <a:r>
              <a:rPr lang="en-US" dirty="0"/>
              <a:t>Cloud computing compared to cloud native </a:t>
            </a:r>
          </a:p>
          <a:p>
            <a:pPr lvl="2"/>
            <a:r>
              <a:rPr lang="en-US" dirty="0"/>
              <a:t>Cloud computing is the resources, infrastructure, and tools provided on-demand by cloud vendors. </a:t>
            </a:r>
          </a:p>
          <a:p>
            <a:pPr lvl="2"/>
            <a:r>
              <a:rPr lang="en-US" dirty="0"/>
              <a:t>Meanwhile, cloud native is an approach that builds and runs software programs with the cloud computing model.</a:t>
            </a:r>
          </a:p>
          <a:p>
            <a:r>
              <a:rPr lang="en-US" dirty="0"/>
              <a:t>Cloud-enabled</a:t>
            </a:r>
          </a:p>
          <a:p>
            <a:pPr lvl="1"/>
            <a:r>
              <a:rPr lang="en-US" dirty="0"/>
              <a:t>Cloud-enabled applications are legacy enterprise applications that were running on an on-premises data center but have been modified to run on the cloud. </a:t>
            </a:r>
          </a:p>
          <a:p>
            <a:pPr lvl="1"/>
            <a:r>
              <a:rPr lang="en-US" dirty="0"/>
              <a:t>This involves changing part of the software module to migrate the application to cloud servers. </a:t>
            </a:r>
          </a:p>
          <a:p>
            <a:pPr lvl="1"/>
            <a:r>
              <a:rPr lang="en-US" dirty="0"/>
              <a:t>Cloud native compared to cloud enabled</a:t>
            </a:r>
          </a:p>
          <a:p>
            <a:pPr lvl="2"/>
            <a:r>
              <a:rPr lang="en-US" dirty="0"/>
              <a:t>The term cloud native refers to an application that was designed to reside in the cloud from the start. </a:t>
            </a:r>
          </a:p>
          <a:p>
            <a:pPr lvl="2"/>
            <a:r>
              <a:rPr lang="en-US" dirty="0"/>
              <a:t>Cloud native involves cloud technologies like microservices, container orchestrators, and auto scaling. </a:t>
            </a:r>
          </a:p>
          <a:p>
            <a:pPr lvl="2"/>
            <a:r>
              <a:rPr lang="en-US" dirty="0"/>
              <a:t>A cloud-enabled application doesn't have the flexibility, resiliency, or scalability of its cloud-native counterpart. </a:t>
            </a:r>
          </a:p>
          <a:p>
            <a:pPr lvl="2"/>
            <a:r>
              <a:rPr lang="en-US" dirty="0"/>
              <a:t>This is because cloud-enabled applications retain their monolithic structure even though they have moved to the cloud.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335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AFB2-D33E-E7B1-E19D-957EF6AA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Twelve Factor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73A9E-4612-5015-D14B-61BA82F5B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set of 12 principles or best practices for building web applications.</a:t>
            </a:r>
          </a:p>
          <a:p>
            <a:r>
              <a:rPr lang="en-US" dirty="0"/>
              <a:t>Web Applications now days are more commonly known as Software-As-A-Service (SAAS) applications. </a:t>
            </a:r>
          </a:p>
          <a:p>
            <a:r>
              <a:rPr lang="en-US" dirty="0"/>
              <a:t>It was published by the co-founder of Heroku, Mr. Adam Wiggins in 2011. </a:t>
            </a:r>
          </a:p>
          <a:p>
            <a:r>
              <a:rPr lang="en-US" dirty="0"/>
              <a:t>Help create applications that use declarative programming for automation of setup.</a:t>
            </a:r>
          </a:p>
          <a:p>
            <a:r>
              <a:rPr lang="en-US" dirty="0"/>
              <a:t>In turns reduces the development time and cost of the projects.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doesn’t rely on any particular OS </a:t>
            </a:r>
          </a:p>
          <a:p>
            <a:pPr lvl="1"/>
            <a:r>
              <a:rPr lang="en-US" dirty="0"/>
              <a:t>easily portable</a:t>
            </a:r>
          </a:p>
          <a:p>
            <a:pPr lvl="1"/>
            <a:r>
              <a:rPr lang="en-US" dirty="0"/>
              <a:t>highly suitable for deployment on cloud</a:t>
            </a:r>
          </a:p>
          <a:p>
            <a:pPr lvl="1"/>
            <a:r>
              <a:rPr lang="en-US" dirty="0"/>
              <a:t>allows continuous deployment</a:t>
            </a:r>
          </a:p>
          <a:p>
            <a:pPr lvl="1"/>
            <a:r>
              <a:rPr lang="en-US" dirty="0"/>
              <a:t>easily horizontally scalable without requiring many changes in the codebase.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53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E3234-58E4-DD0B-74FC-5ADFA3A1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Twelve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17F07-E334-6A8F-4593-5920999C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l" rtl="0" fontAlgn="base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1. Codebase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lvl="1" fontAlgn="base"/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Single codebase per application tracked in version control with many deploys.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In naive terms, a codebase is all the human-written source code that doesn’t include the class or object files generated by the tools.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 deploy refers to a single running instance of that particular application.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Each application must have only a single codebase.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Each such codebase must be managed in a version control system.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Some popular VCS (Version Control System) includes git,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svn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and mercurial.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there exists multiple codebases, then it’s not an application, it’s a distributed system.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Each component of that system will be known as an application that shall follow the principles of the 12-factor apps.</a:t>
            </a:r>
          </a:p>
          <a:p>
            <a:pPr marL="0" indent="0" algn="l" rtl="0" fontAlgn="base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2. Dependencies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lvl="1" fontAlgn="base"/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Explicitly declare and isolate dependencies.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task of managing the dependencies is given to the developer.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Always declare the dependencies in the manifest file, a file containing the metadata for the dependencies like name, version.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increases the speed of the development as the developer is free from the task of managing the correct version of the libraries.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There is no need for explicitly downloading the required JARs anymore.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689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E3234-58E4-DD0B-74FC-5ADFA3A1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Twelve Factors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17F07-E334-6A8F-4593-5920999C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 rtl="0" fontAlgn="base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3. Config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lvl="1" fontAlgn="base"/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Store config in the environment.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source code and the configurations must be completely separated from each other. </a:t>
            </a:r>
          </a:p>
          <a:p>
            <a:pPr lvl="1" fontAlgn="base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A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pplication’s configurations vary from environment to environment like dev, test, prod, etc.</a:t>
            </a:r>
          </a:p>
          <a:p>
            <a:pPr lvl="1" fontAlgn="base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tore all the configurations like DB credentials, path, URI for each environment in separate configuration file. </a:t>
            </a:r>
          </a:p>
          <a:p>
            <a:pPr marL="0" indent="0" fontAlgn="base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4. Backing Services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lvl="1" fontAlgn="base"/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Treat backing services as attached resources.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Any service that your application consumes over the network is known as a backing service.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Your application must treat these services as resources which it is consuming over the network. </a:t>
            </a:r>
          </a:p>
          <a:p>
            <a:pPr lvl="1" fontAlgn="base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These resources should easily attach or detach from your application </a:t>
            </a:r>
            <a:r>
              <a:rPr lang="en-US" dirty="0" err="1">
                <a:solidFill>
                  <a:srgbClr val="273239"/>
                </a:solidFill>
                <a:latin typeface="Nunito" pitchFamily="2" charset="0"/>
              </a:rPr>
              <a:t>dependeing</a:t>
            </a: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 on the environment.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 simple example is supposed your application is currently using a local PostgreSQL database for its operations and it is afterward replaced with the one hosted on the server of your company by just changing the URL and the database credentials.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6681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2113</Words>
  <Application>Microsoft Office PowerPoint</Application>
  <PresentationFormat>Widescreen</PresentationFormat>
  <Paragraphs>216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AmazonEmber</vt:lpstr>
      <vt:lpstr>AmazonEmberBold</vt:lpstr>
      <vt:lpstr>Arial</vt:lpstr>
      <vt:lpstr>Calibri</vt:lpstr>
      <vt:lpstr>Calibri Light</vt:lpstr>
      <vt:lpstr>effra</vt:lpstr>
      <vt:lpstr>Nunito</vt:lpstr>
      <vt:lpstr>SF Pro Text</vt:lpstr>
      <vt:lpstr>source-serif-pro</vt:lpstr>
      <vt:lpstr>Office Theme</vt:lpstr>
      <vt:lpstr>Microservices Introduction</vt:lpstr>
      <vt:lpstr>Topics</vt:lpstr>
      <vt:lpstr>What is Cloud Native?</vt:lpstr>
      <vt:lpstr>How does a cloud-native approach benefit businesses?</vt:lpstr>
      <vt:lpstr>Cloud Native Apps vs Traditional Enterprise Apps</vt:lpstr>
      <vt:lpstr>Terminologies</vt:lpstr>
      <vt:lpstr>Twelve Factor App</vt:lpstr>
      <vt:lpstr>The Twelve Factors</vt:lpstr>
      <vt:lpstr>The Twelve Factors - contd</vt:lpstr>
      <vt:lpstr>The Twelve Factors - contd</vt:lpstr>
      <vt:lpstr>The Twelve Factors - contd</vt:lpstr>
      <vt:lpstr>The Twelve Factors - contd</vt:lpstr>
      <vt:lpstr>The Twelve Factors - contd</vt:lpstr>
      <vt:lpstr>Microservices Design Principles</vt:lpstr>
      <vt:lpstr>Microservices Design Principles - contd</vt:lpstr>
      <vt:lpstr>Microservices Design Principles - contd</vt:lpstr>
      <vt:lpstr>Microservices Design Patterns</vt:lpstr>
      <vt:lpstr>API Gateway Pattern</vt:lpstr>
      <vt:lpstr>Service Registry Pattern</vt:lpstr>
      <vt:lpstr>Event Driven Pattern</vt:lpstr>
      <vt:lpstr>Database per Service Pattern</vt:lpstr>
      <vt:lpstr>Circuit Breaker Design Pattern</vt:lpstr>
      <vt:lpstr>Demerits of Microservices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POONKUZHALI ANAND</dc:creator>
  <cp:lastModifiedBy>POONKUZHALI ANAND</cp:lastModifiedBy>
  <cp:revision>6</cp:revision>
  <dcterms:created xsi:type="dcterms:W3CDTF">2024-09-23T11:14:37Z</dcterms:created>
  <dcterms:modified xsi:type="dcterms:W3CDTF">2024-09-24T18:09:26Z</dcterms:modified>
</cp:coreProperties>
</file>