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7" r:id="rId4"/>
    <p:sldId id="262" r:id="rId5"/>
    <p:sldId id="265" r:id="rId6"/>
    <p:sldId id="264" r:id="rId7"/>
    <p:sldId id="263" r:id="rId8"/>
    <p:sldId id="259" r:id="rId9"/>
    <p:sldId id="260"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F8B6-680D-DC5C-E05F-CF28C5382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BD159B-4CAE-2D55-84D5-BE49C5770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BE490D-3B65-4F92-0A81-D5EE522361B4}"/>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8C053E6C-2898-E4D1-8CC6-444B7AAAF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59102-029E-08A7-7315-7108D944FB0E}"/>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29006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CCE0-80AD-0C99-DD60-596E3432CB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76317B-703D-1A66-FDEB-8F1497811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1781B-021A-5471-8315-F8B690A41A74}"/>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F18E85CE-81B1-5651-93C1-BC40A7880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70733-1D8B-A937-1C46-6D8854C6A5E2}"/>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21083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F92C2-D710-2696-E80C-DBDF45640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0801E-F80D-A19E-B247-1EBD2D47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CB930-47ED-AE41-472F-1995A2030504}"/>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4EF3AB2B-8D9A-2F0A-AA61-AF1952CED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FAB40-9F84-5043-E65C-E7C0512630EC}"/>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86081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448C-0149-0C21-3109-DB9E89AE8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EE7DB-FE2D-B9CC-DCE9-CBBB50BF0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14AB4-A465-4AFF-55A1-17D55FA5E393}"/>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0F299809-E1F8-C8EF-655C-B7436F388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DAFCF-BCBA-9575-5D19-272B0E381026}"/>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60816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E319-8C28-2536-9575-C475049A8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545B9B-9598-39B2-C5CC-D7C8E265D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6169C-FF76-D23A-C161-B99D1EC9EDAB}"/>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A789DC1B-B621-891F-D238-525903977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36C85-9F82-A50F-1CE5-D239EC79DA21}"/>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50472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15FD-BCB7-0012-CD30-BC52183F2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EBCC09-3097-432C-FE73-EE920E371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8953C-0231-4C93-C6D3-11D168F6ED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6D2648-D55D-C260-E4EB-92E16FBC0AFD}"/>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6" name="Footer Placeholder 5">
            <a:extLst>
              <a:ext uri="{FF2B5EF4-FFF2-40B4-BE49-F238E27FC236}">
                <a16:creationId xmlns:a16="http://schemas.microsoft.com/office/drawing/2014/main" id="{A0D45A89-E59E-830F-6D6C-265368469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30426-0EAC-9860-6506-E9555483C3E8}"/>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155342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2069-3D97-CF45-891E-DC01E11371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46C8C-C25C-5E32-8097-189A72354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95DE4-31EA-5D51-626C-BF6C1A6CC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2C3665-30D8-14DF-56EB-A8B09D291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F2D8E-72B6-4C4F-65B6-1A354DD17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C72300-2AD6-25B1-5E55-2D7F5F15DCE9}"/>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8" name="Footer Placeholder 7">
            <a:extLst>
              <a:ext uri="{FF2B5EF4-FFF2-40B4-BE49-F238E27FC236}">
                <a16:creationId xmlns:a16="http://schemas.microsoft.com/office/drawing/2014/main" id="{6EE87BD0-663F-DAE6-34BA-F248CCD55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4878C-3DA4-2B1A-A0BB-662366FFD081}"/>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5899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31D5-C3C6-046D-C0DE-A70F12EAF3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CBF112-7D6D-82A1-5FF3-0B7A07F81D36}"/>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4" name="Footer Placeholder 3">
            <a:extLst>
              <a:ext uri="{FF2B5EF4-FFF2-40B4-BE49-F238E27FC236}">
                <a16:creationId xmlns:a16="http://schemas.microsoft.com/office/drawing/2014/main" id="{096A6F53-E87D-AA1A-F08F-6094B1A5A8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BE6D36-9F0B-C614-B4AD-052457935F79}"/>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38741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34A93-27DD-7F87-A00F-4F76962EF6C7}"/>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3" name="Footer Placeholder 2">
            <a:extLst>
              <a:ext uri="{FF2B5EF4-FFF2-40B4-BE49-F238E27FC236}">
                <a16:creationId xmlns:a16="http://schemas.microsoft.com/office/drawing/2014/main" id="{042BD4D0-682D-D881-88C6-5F95FCD96B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2ED0B3-75DC-78FF-1E4F-C3BD8F73007D}"/>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3004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0F7F-983A-BB19-25CE-FA780D7A3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0100E4-A9A2-F08C-CDD2-E07C311B1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2C6538-CCB9-EF5B-6A29-8E77B6A9F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0CE22-AF38-83AF-468A-7DD6CAA66A9F}"/>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6" name="Footer Placeholder 5">
            <a:extLst>
              <a:ext uri="{FF2B5EF4-FFF2-40B4-BE49-F238E27FC236}">
                <a16:creationId xmlns:a16="http://schemas.microsoft.com/office/drawing/2014/main" id="{6B44F7E7-FDAA-3136-CCA4-491286843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944EF-7F0D-FDC3-CC8D-17D223B8D466}"/>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278929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D941-6E35-6432-F7F1-CA0662407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CAF97-186A-C402-A58B-A1288E036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54AE20-B0C3-0243-BF94-9921D1EDF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D3D56-93B7-82D6-478F-7D067A6D805F}"/>
              </a:ext>
            </a:extLst>
          </p:cNvPr>
          <p:cNvSpPr>
            <a:spLocks noGrp="1"/>
          </p:cNvSpPr>
          <p:nvPr>
            <p:ph type="dt" sz="half" idx="10"/>
          </p:nvPr>
        </p:nvSpPr>
        <p:spPr/>
        <p:txBody>
          <a:bodyPr/>
          <a:lstStyle/>
          <a:p>
            <a:fld id="{DC029593-CAFE-4129-8870-F26B9EED66F4}" type="datetimeFigureOut">
              <a:rPr lang="en-IN" smtClean="0"/>
              <a:t>08-10-2024</a:t>
            </a:fld>
            <a:endParaRPr lang="en-IN"/>
          </a:p>
        </p:txBody>
      </p:sp>
      <p:sp>
        <p:nvSpPr>
          <p:cNvPr id="6" name="Footer Placeholder 5">
            <a:extLst>
              <a:ext uri="{FF2B5EF4-FFF2-40B4-BE49-F238E27FC236}">
                <a16:creationId xmlns:a16="http://schemas.microsoft.com/office/drawing/2014/main" id="{5F34D838-59F3-CCAF-0C5F-FD0B8D1C0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A6F6CB-528B-115D-D726-988A3EC831BF}"/>
              </a:ext>
            </a:extLst>
          </p:cNvPr>
          <p:cNvSpPr>
            <a:spLocks noGrp="1"/>
          </p:cNvSpPr>
          <p:nvPr>
            <p:ph type="sldNum" sz="quarter" idx="12"/>
          </p:nvPr>
        </p:nvSpPr>
        <p:spPr/>
        <p:txBody>
          <a:bodyPr/>
          <a:lstStyle/>
          <a:p>
            <a:fld id="{2CAC9AA5-0357-401C-86B9-DA16855274BA}" type="slidenum">
              <a:rPr lang="en-IN" smtClean="0"/>
              <a:t>‹#›</a:t>
            </a:fld>
            <a:endParaRPr lang="en-IN"/>
          </a:p>
        </p:txBody>
      </p:sp>
    </p:spTree>
    <p:extLst>
      <p:ext uri="{BB962C8B-B14F-4D97-AF65-F5344CB8AC3E}">
        <p14:creationId xmlns:p14="http://schemas.microsoft.com/office/powerpoint/2010/main" val="390730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053CD-7B1F-361F-CB44-6F5D2165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B3C8D-D6AA-326A-7502-7077B868C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1804A-020F-E9B0-0869-BB2067332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9593-CAFE-4129-8870-F26B9EED66F4}" type="datetimeFigureOut">
              <a:rPr lang="en-IN" smtClean="0"/>
              <a:t>08-10-2024</a:t>
            </a:fld>
            <a:endParaRPr lang="en-IN"/>
          </a:p>
        </p:txBody>
      </p:sp>
      <p:sp>
        <p:nvSpPr>
          <p:cNvPr id="5" name="Footer Placeholder 4">
            <a:extLst>
              <a:ext uri="{FF2B5EF4-FFF2-40B4-BE49-F238E27FC236}">
                <a16:creationId xmlns:a16="http://schemas.microsoft.com/office/drawing/2014/main" id="{9C22C690-EBBF-B439-4492-2186C259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D30031-CD6E-BD1D-EAC9-F2053366A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C9AA5-0357-401C-86B9-DA16855274BA}" type="slidenum">
              <a:rPr lang="en-IN" smtClean="0"/>
              <a:t>‹#›</a:t>
            </a:fld>
            <a:endParaRPr lang="en-IN"/>
          </a:p>
        </p:txBody>
      </p:sp>
    </p:spTree>
    <p:extLst>
      <p:ext uri="{BB962C8B-B14F-4D97-AF65-F5344CB8AC3E}">
        <p14:creationId xmlns:p14="http://schemas.microsoft.com/office/powerpoint/2010/main" val="252122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E2EC-15DC-9F95-FA62-1D5143607279}"/>
              </a:ext>
            </a:extLst>
          </p:cNvPr>
          <p:cNvSpPr>
            <a:spLocks noGrp="1"/>
          </p:cNvSpPr>
          <p:nvPr>
            <p:ph type="ctrTitle"/>
          </p:nvPr>
        </p:nvSpPr>
        <p:spPr/>
        <p:txBody>
          <a:bodyPr/>
          <a:lstStyle/>
          <a:p>
            <a:r>
              <a:rPr lang="en-IN" dirty="0"/>
              <a:t>AWS SQS and AWS SNS</a:t>
            </a:r>
          </a:p>
        </p:txBody>
      </p:sp>
      <p:sp>
        <p:nvSpPr>
          <p:cNvPr id="3" name="Subtitle 2">
            <a:extLst>
              <a:ext uri="{FF2B5EF4-FFF2-40B4-BE49-F238E27FC236}">
                <a16:creationId xmlns:a16="http://schemas.microsoft.com/office/drawing/2014/main" id="{0AA0E964-D8B4-44DC-4983-E211B18B034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4623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D2DF-C279-9105-387E-BECF3C42ECF8}"/>
              </a:ext>
            </a:extLst>
          </p:cNvPr>
          <p:cNvSpPr>
            <a:spLocks noGrp="1"/>
          </p:cNvSpPr>
          <p:nvPr>
            <p:ph type="title"/>
          </p:nvPr>
        </p:nvSpPr>
        <p:spPr/>
        <p:txBody>
          <a:bodyPr/>
          <a:lstStyle/>
          <a:p>
            <a:r>
              <a:rPr lang="en-IN" dirty="0"/>
              <a:t>Back to AWS SQS</a:t>
            </a:r>
          </a:p>
        </p:txBody>
      </p:sp>
      <p:sp>
        <p:nvSpPr>
          <p:cNvPr id="3" name="Content Placeholder 2">
            <a:extLst>
              <a:ext uri="{FF2B5EF4-FFF2-40B4-BE49-F238E27FC236}">
                <a16:creationId xmlns:a16="http://schemas.microsoft.com/office/drawing/2014/main" id="{5AD3BD8A-3343-2710-7571-5EB8B803B7EB}"/>
              </a:ext>
            </a:extLst>
          </p:cNvPr>
          <p:cNvSpPr>
            <a:spLocks noGrp="1"/>
          </p:cNvSpPr>
          <p:nvPr>
            <p:ph idx="1"/>
          </p:nvPr>
        </p:nvSpPr>
        <p:spPr/>
        <p:txBody>
          <a:bodyPr/>
          <a:lstStyle/>
          <a:p>
            <a:r>
              <a:rPr lang="en-IN" dirty="0"/>
              <a:t>Now in the SQS queue that we created earlier, select SNS Subscription.</a:t>
            </a:r>
          </a:p>
          <a:p>
            <a:r>
              <a:rPr lang="en-IN" dirty="0"/>
              <a:t>Choose the ARN of the SNS and click save.</a:t>
            </a:r>
          </a:p>
          <a:p>
            <a:r>
              <a:rPr lang="en-IN" dirty="0"/>
              <a:t>Now test by publishing a message in the SNS Topic and we should receive it in the SQS Queue.</a:t>
            </a:r>
          </a:p>
          <a:p>
            <a:r>
              <a:rPr lang="en-IN" dirty="0"/>
              <a:t>You can fanout the consumer of the SNS topic by creating more SQS Queues.</a:t>
            </a:r>
          </a:p>
        </p:txBody>
      </p:sp>
    </p:spTree>
    <p:extLst>
      <p:ext uri="{BB962C8B-B14F-4D97-AF65-F5344CB8AC3E}">
        <p14:creationId xmlns:p14="http://schemas.microsoft.com/office/powerpoint/2010/main" val="386625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EA077A-C04B-0956-4A9F-49112DF392ED}"/>
              </a:ext>
            </a:extLst>
          </p:cNvPr>
          <p:cNvSpPr>
            <a:spLocks noGrp="1"/>
          </p:cNvSpPr>
          <p:nvPr>
            <p:ph type="ctrTitle"/>
          </p:nvPr>
        </p:nvSpPr>
        <p:spPr/>
        <p:txBody>
          <a:bodyPr/>
          <a:lstStyle/>
          <a:p>
            <a:r>
              <a:rPr lang="en-IN" dirty="0"/>
              <a:t>END</a:t>
            </a:r>
          </a:p>
        </p:txBody>
      </p:sp>
      <p:sp>
        <p:nvSpPr>
          <p:cNvPr id="5" name="Subtitle 4">
            <a:extLst>
              <a:ext uri="{FF2B5EF4-FFF2-40B4-BE49-F238E27FC236}">
                <a16:creationId xmlns:a16="http://schemas.microsoft.com/office/drawing/2014/main" id="{12A953A3-C643-5A5F-D751-F624E4746C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7894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9690-873B-FC1B-776D-24F0B971C2E1}"/>
              </a:ext>
            </a:extLst>
          </p:cNvPr>
          <p:cNvSpPr>
            <a:spLocks noGrp="1"/>
          </p:cNvSpPr>
          <p:nvPr>
            <p:ph type="title"/>
          </p:nvPr>
        </p:nvSpPr>
        <p:spPr/>
        <p:txBody>
          <a:bodyPr/>
          <a:lstStyle/>
          <a:p>
            <a:r>
              <a:rPr lang="en-IN" dirty="0"/>
              <a:t>AWS SQS and AWS SNS</a:t>
            </a:r>
          </a:p>
        </p:txBody>
      </p:sp>
      <p:sp>
        <p:nvSpPr>
          <p:cNvPr id="3" name="Content Placeholder 2">
            <a:extLst>
              <a:ext uri="{FF2B5EF4-FFF2-40B4-BE49-F238E27FC236}">
                <a16:creationId xmlns:a16="http://schemas.microsoft.com/office/drawing/2014/main" id="{98B2434E-27B8-59C5-7D27-5C1FEB81D7CA}"/>
              </a:ext>
            </a:extLst>
          </p:cNvPr>
          <p:cNvSpPr>
            <a:spLocks noGrp="1"/>
          </p:cNvSpPr>
          <p:nvPr>
            <p:ph idx="1"/>
          </p:nvPr>
        </p:nvSpPr>
        <p:spPr/>
        <p:txBody>
          <a:bodyPr>
            <a:normAutofit fontScale="85000" lnSpcReduction="20000"/>
          </a:bodyPr>
          <a:lstStyle/>
          <a:p>
            <a:r>
              <a:rPr lang="en-US" dirty="0"/>
              <a:t>Amazon Simple Queue Service (SQS) and Amazon Simple Notification Service (SNS) are both messaging services in Amazon Web Services (AWS) that can be used to decouple applications and enable asynchronous processing: </a:t>
            </a:r>
          </a:p>
          <a:p>
            <a:r>
              <a:rPr lang="en-US" dirty="0"/>
              <a:t>Amazon Simple Queue Service (SQS)</a:t>
            </a:r>
          </a:p>
          <a:p>
            <a:pPr lvl="1"/>
            <a:r>
              <a:rPr lang="en-US" dirty="0"/>
              <a:t>A pull-based message queuing system that stores messages. </a:t>
            </a:r>
          </a:p>
          <a:p>
            <a:pPr lvl="1"/>
            <a:r>
              <a:rPr lang="en-US" dirty="0"/>
              <a:t>SQS is used for background tasks, batch jobs, and other workloads that can be parallelized. </a:t>
            </a:r>
          </a:p>
          <a:p>
            <a:r>
              <a:rPr lang="en-US" dirty="0"/>
              <a:t>Amazon Simple Notification Service (SNS)</a:t>
            </a:r>
          </a:p>
          <a:p>
            <a:pPr lvl="1"/>
            <a:r>
              <a:rPr lang="en-US" dirty="0"/>
              <a:t>A push-based pub/sub service that sends messages to multiple subscribers. </a:t>
            </a:r>
          </a:p>
          <a:p>
            <a:pPr lvl="1"/>
            <a:r>
              <a:rPr lang="en-US" dirty="0"/>
              <a:t>SNS is used for application-to-application (A2A) and application-to-person (A2P) communication, such as sending SMS messages, email, and push notifications. </a:t>
            </a:r>
          </a:p>
          <a:p>
            <a:r>
              <a:rPr lang="en-US" dirty="0"/>
              <a:t>One common design pattern that uses both SQS and SNS is called "fanout". </a:t>
            </a:r>
          </a:p>
          <a:p>
            <a:r>
              <a:rPr lang="en-US" dirty="0"/>
              <a:t>In this pattern, a message published to an SNS topic is distributed to multiple SQS queues in parallel. </a:t>
            </a:r>
            <a:endParaRPr lang="en-IN" dirty="0"/>
          </a:p>
        </p:txBody>
      </p:sp>
    </p:spTree>
    <p:extLst>
      <p:ext uri="{BB962C8B-B14F-4D97-AF65-F5344CB8AC3E}">
        <p14:creationId xmlns:p14="http://schemas.microsoft.com/office/powerpoint/2010/main" val="131585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90D9-92CD-F888-6C28-97A517354F60}"/>
              </a:ext>
            </a:extLst>
          </p:cNvPr>
          <p:cNvSpPr>
            <a:spLocks noGrp="1"/>
          </p:cNvSpPr>
          <p:nvPr>
            <p:ph type="title"/>
          </p:nvPr>
        </p:nvSpPr>
        <p:spPr/>
        <p:txBody>
          <a:bodyPr/>
          <a:lstStyle/>
          <a:p>
            <a:r>
              <a:rPr lang="en-IN" dirty="0"/>
              <a:t>Push based vs Pull based</a:t>
            </a:r>
          </a:p>
        </p:txBody>
      </p:sp>
      <p:pic>
        <p:nvPicPr>
          <p:cNvPr id="4" name="Content Placeholder 3">
            <a:extLst>
              <a:ext uri="{FF2B5EF4-FFF2-40B4-BE49-F238E27FC236}">
                <a16:creationId xmlns:a16="http://schemas.microsoft.com/office/drawing/2014/main" id="{E96AD373-7B9C-01D8-ECDB-EA1FE387155A}"/>
              </a:ext>
            </a:extLst>
          </p:cNvPr>
          <p:cNvPicPr>
            <a:picLocks noGrp="1" noChangeAspect="1"/>
          </p:cNvPicPr>
          <p:nvPr>
            <p:ph idx="1"/>
          </p:nvPr>
        </p:nvPicPr>
        <p:blipFill>
          <a:blip r:embed="rId2"/>
          <a:stretch>
            <a:fillRect/>
          </a:stretch>
        </p:blipFill>
        <p:spPr>
          <a:xfrm>
            <a:off x="1800225" y="2339181"/>
            <a:ext cx="8591550" cy="3324225"/>
          </a:xfrm>
          <a:prstGeom prst="rect">
            <a:avLst/>
          </a:prstGeom>
        </p:spPr>
      </p:pic>
    </p:spTree>
    <p:extLst>
      <p:ext uri="{BB962C8B-B14F-4D97-AF65-F5344CB8AC3E}">
        <p14:creationId xmlns:p14="http://schemas.microsoft.com/office/powerpoint/2010/main" val="160681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CDCA-78BF-4BC0-0537-9D9BF8B17977}"/>
              </a:ext>
            </a:extLst>
          </p:cNvPr>
          <p:cNvSpPr>
            <a:spLocks noGrp="1"/>
          </p:cNvSpPr>
          <p:nvPr>
            <p:ph type="title"/>
          </p:nvPr>
        </p:nvSpPr>
        <p:spPr/>
        <p:txBody>
          <a:bodyPr/>
          <a:lstStyle/>
          <a:p>
            <a:r>
              <a:rPr lang="en-IN" dirty="0"/>
              <a:t>AWS SQS and AWS SNS</a:t>
            </a:r>
          </a:p>
        </p:txBody>
      </p:sp>
      <p:sp>
        <p:nvSpPr>
          <p:cNvPr id="3" name="Content Placeholder 2">
            <a:extLst>
              <a:ext uri="{FF2B5EF4-FFF2-40B4-BE49-F238E27FC236}">
                <a16:creationId xmlns:a16="http://schemas.microsoft.com/office/drawing/2014/main" id="{BA40E844-DDEA-E645-BAE3-05D5140EDD9D}"/>
              </a:ext>
            </a:extLst>
          </p:cNvPr>
          <p:cNvSpPr>
            <a:spLocks noGrp="1"/>
          </p:cNvSpPr>
          <p:nvPr>
            <p:ph idx="1"/>
          </p:nvPr>
        </p:nvSpPr>
        <p:spPr/>
        <p:txBody>
          <a:bodyPr>
            <a:normAutofit/>
          </a:bodyPr>
          <a:lstStyle/>
          <a:p>
            <a:r>
              <a:rPr lang="en-US" dirty="0"/>
              <a:t>Here are some differences between SQS and SNS:</a:t>
            </a:r>
          </a:p>
          <a:p>
            <a:pPr lvl="1"/>
            <a:r>
              <a:rPr lang="en-US" dirty="0"/>
              <a:t>Foundation: SQS is poll-based, while SNS is push-based.</a:t>
            </a:r>
          </a:p>
          <a:p>
            <a:pPr lvl="1"/>
            <a:r>
              <a:rPr lang="en-US" dirty="0"/>
              <a:t>Relationship: SQS can only have one consumer, while SNS can have many subscribers.</a:t>
            </a:r>
          </a:p>
          <a:p>
            <a:pPr lvl="1"/>
            <a:r>
              <a:rPr lang="en-US" dirty="0"/>
              <a:t>Persistence: SQS has a retention period, while SNS has no persistence. </a:t>
            </a:r>
            <a:endParaRPr lang="en-US" b="0" i="0" dirty="0">
              <a:solidFill>
                <a:srgbClr val="040C28"/>
              </a:solidFill>
              <a:effectLst/>
              <a:latin typeface="Google Sans"/>
            </a:endParaRPr>
          </a:p>
        </p:txBody>
      </p:sp>
    </p:spTree>
    <p:extLst>
      <p:ext uri="{BB962C8B-B14F-4D97-AF65-F5344CB8AC3E}">
        <p14:creationId xmlns:p14="http://schemas.microsoft.com/office/powerpoint/2010/main" val="77072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5460-DC2B-16DC-F03A-1E7F72C5660D}"/>
              </a:ext>
            </a:extLst>
          </p:cNvPr>
          <p:cNvSpPr>
            <a:spLocks noGrp="1"/>
          </p:cNvSpPr>
          <p:nvPr>
            <p:ph type="title"/>
          </p:nvPr>
        </p:nvSpPr>
        <p:spPr/>
        <p:txBody>
          <a:bodyPr/>
          <a:lstStyle/>
          <a:p>
            <a:r>
              <a:rPr lang="en-IN" dirty="0"/>
              <a:t>AWS SNS and SQS</a:t>
            </a:r>
          </a:p>
        </p:txBody>
      </p:sp>
      <p:pic>
        <p:nvPicPr>
          <p:cNvPr id="4" name="Content Placeholder 3">
            <a:extLst>
              <a:ext uri="{FF2B5EF4-FFF2-40B4-BE49-F238E27FC236}">
                <a16:creationId xmlns:a16="http://schemas.microsoft.com/office/drawing/2014/main" id="{84F4731A-96C2-4A42-72F9-B811E0EF9414}"/>
              </a:ext>
            </a:extLst>
          </p:cNvPr>
          <p:cNvPicPr>
            <a:picLocks noGrp="1" noChangeAspect="1"/>
          </p:cNvPicPr>
          <p:nvPr>
            <p:ph idx="1"/>
          </p:nvPr>
        </p:nvPicPr>
        <p:blipFill>
          <a:blip r:embed="rId2"/>
          <a:stretch>
            <a:fillRect/>
          </a:stretch>
        </p:blipFill>
        <p:spPr>
          <a:xfrm>
            <a:off x="838200" y="1866030"/>
            <a:ext cx="10515600" cy="4270527"/>
          </a:xfrm>
          <a:prstGeom prst="rect">
            <a:avLst/>
          </a:prstGeom>
        </p:spPr>
      </p:pic>
    </p:spTree>
    <p:extLst>
      <p:ext uri="{BB962C8B-B14F-4D97-AF65-F5344CB8AC3E}">
        <p14:creationId xmlns:p14="http://schemas.microsoft.com/office/powerpoint/2010/main" val="162395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6435-BA5D-1CE0-5815-B422BB55F332}"/>
              </a:ext>
            </a:extLst>
          </p:cNvPr>
          <p:cNvSpPr>
            <a:spLocks noGrp="1"/>
          </p:cNvSpPr>
          <p:nvPr>
            <p:ph type="title"/>
          </p:nvPr>
        </p:nvSpPr>
        <p:spPr/>
        <p:txBody>
          <a:bodyPr/>
          <a:lstStyle/>
          <a:p>
            <a:r>
              <a:rPr lang="en-IN" dirty="0"/>
              <a:t>Without and with SNS</a:t>
            </a:r>
          </a:p>
        </p:txBody>
      </p:sp>
      <p:pic>
        <p:nvPicPr>
          <p:cNvPr id="4" name="Content Placeholder 3">
            <a:extLst>
              <a:ext uri="{FF2B5EF4-FFF2-40B4-BE49-F238E27FC236}">
                <a16:creationId xmlns:a16="http://schemas.microsoft.com/office/drawing/2014/main" id="{B13034A1-68AE-77FF-20AE-1DF127F3B276}"/>
              </a:ext>
            </a:extLst>
          </p:cNvPr>
          <p:cNvPicPr>
            <a:picLocks noGrp="1" noChangeAspect="1"/>
          </p:cNvPicPr>
          <p:nvPr>
            <p:ph idx="1"/>
          </p:nvPr>
        </p:nvPicPr>
        <p:blipFill>
          <a:blip r:embed="rId2"/>
          <a:stretch>
            <a:fillRect/>
          </a:stretch>
        </p:blipFill>
        <p:spPr>
          <a:xfrm>
            <a:off x="985368" y="1825625"/>
            <a:ext cx="10221263" cy="4351338"/>
          </a:xfrm>
          <a:prstGeom prst="rect">
            <a:avLst/>
          </a:prstGeom>
        </p:spPr>
      </p:pic>
    </p:spTree>
    <p:extLst>
      <p:ext uri="{BB962C8B-B14F-4D97-AF65-F5344CB8AC3E}">
        <p14:creationId xmlns:p14="http://schemas.microsoft.com/office/powerpoint/2010/main" val="295549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950D-4FA4-192A-39AB-70A1046FCFDE}"/>
              </a:ext>
            </a:extLst>
          </p:cNvPr>
          <p:cNvSpPr>
            <a:spLocks noGrp="1"/>
          </p:cNvSpPr>
          <p:nvPr>
            <p:ph type="title"/>
          </p:nvPr>
        </p:nvSpPr>
        <p:spPr/>
        <p:txBody>
          <a:bodyPr/>
          <a:lstStyle/>
          <a:p>
            <a:r>
              <a:rPr lang="en-IN" dirty="0"/>
              <a:t>Use case of SQS and SNS </a:t>
            </a:r>
          </a:p>
        </p:txBody>
      </p:sp>
      <p:pic>
        <p:nvPicPr>
          <p:cNvPr id="4" name="Content Placeholder 3">
            <a:extLst>
              <a:ext uri="{FF2B5EF4-FFF2-40B4-BE49-F238E27FC236}">
                <a16:creationId xmlns:a16="http://schemas.microsoft.com/office/drawing/2014/main" id="{2132EB91-2C64-DF0C-BEC0-15476F6C3474}"/>
              </a:ext>
            </a:extLst>
          </p:cNvPr>
          <p:cNvPicPr>
            <a:picLocks noGrp="1" noChangeAspect="1"/>
          </p:cNvPicPr>
          <p:nvPr>
            <p:ph idx="1"/>
          </p:nvPr>
        </p:nvPicPr>
        <p:blipFill>
          <a:blip r:embed="rId2"/>
          <a:stretch>
            <a:fillRect/>
          </a:stretch>
        </p:blipFill>
        <p:spPr>
          <a:xfrm>
            <a:off x="838200" y="2091234"/>
            <a:ext cx="10515600" cy="3820120"/>
          </a:xfrm>
          <a:prstGeom prst="rect">
            <a:avLst/>
          </a:prstGeom>
        </p:spPr>
      </p:pic>
    </p:spTree>
    <p:extLst>
      <p:ext uri="{BB962C8B-B14F-4D97-AF65-F5344CB8AC3E}">
        <p14:creationId xmlns:p14="http://schemas.microsoft.com/office/powerpoint/2010/main" val="390760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645D-8650-47AC-631D-EBCC5949E7D9}"/>
              </a:ext>
            </a:extLst>
          </p:cNvPr>
          <p:cNvSpPr>
            <a:spLocks noGrp="1"/>
          </p:cNvSpPr>
          <p:nvPr>
            <p:ph type="title"/>
          </p:nvPr>
        </p:nvSpPr>
        <p:spPr/>
        <p:txBody>
          <a:bodyPr/>
          <a:lstStyle/>
          <a:p>
            <a:r>
              <a:rPr lang="en-IN" dirty="0"/>
              <a:t>Working with AWS SQS</a:t>
            </a:r>
          </a:p>
        </p:txBody>
      </p:sp>
      <p:sp>
        <p:nvSpPr>
          <p:cNvPr id="3" name="Content Placeholder 2">
            <a:extLst>
              <a:ext uri="{FF2B5EF4-FFF2-40B4-BE49-F238E27FC236}">
                <a16:creationId xmlns:a16="http://schemas.microsoft.com/office/drawing/2014/main" id="{73245512-A01C-4E4B-CFA1-B8166DA74626}"/>
              </a:ext>
            </a:extLst>
          </p:cNvPr>
          <p:cNvSpPr>
            <a:spLocks noGrp="1"/>
          </p:cNvSpPr>
          <p:nvPr>
            <p:ph idx="1"/>
          </p:nvPr>
        </p:nvSpPr>
        <p:spPr/>
        <p:txBody>
          <a:bodyPr/>
          <a:lstStyle/>
          <a:p>
            <a:r>
              <a:rPr lang="en-IN" dirty="0"/>
              <a:t>Go to AWS SQS(Simple Queue Service)</a:t>
            </a:r>
          </a:p>
          <a:p>
            <a:r>
              <a:rPr lang="en-IN" dirty="0"/>
              <a:t>Create a queue with default settings.</a:t>
            </a:r>
          </a:p>
          <a:p>
            <a:r>
              <a:rPr lang="en-IN" dirty="0"/>
              <a:t>Read the different settings info provided.</a:t>
            </a:r>
          </a:p>
          <a:p>
            <a:r>
              <a:rPr lang="en-IN" dirty="0"/>
              <a:t>Leave Access Policy to defaults.</a:t>
            </a:r>
          </a:p>
          <a:p>
            <a:r>
              <a:rPr lang="en-IN" dirty="0"/>
              <a:t>And click on create.</a:t>
            </a:r>
          </a:p>
          <a:p>
            <a:r>
              <a:rPr lang="en-IN" dirty="0"/>
              <a:t>Explore send and receive messages.</a:t>
            </a:r>
          </a:p>
          <a:p>
            <a:r>
              <a:rPr lang="en-IN" dirty="0"/>
              <a:t>Next Copy the ARN as we will use this in AWS SNS(Simple Notification Service)</a:t>
            </a:r>
          </a:p>
        </p:txBody>
      </p:sp>
    </p:spTree>
    <p:extLst>
      <p:ext uri="{BB962C8B-B14F-4D97-AF65-F5344CB8AC3E}">
        <p14:creationId xmlns:p14="http://schemas.microsoft.com/office/powerpoint/2010/main" val="354206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E94B-E7DE-5AD9-4AFD-4B92980E6C4B}"/>
              </a:ext>
            </a:extLst>
          </p:cNvPr>
          <p:cNvSpPr>
            <a:spLocks noGrp="1"/>
          </p:cNvSpPr>
          <p:nvPr>
            <p:ph type="title"/>
          </p:nvPr>
        </p:nvSpPr>
        <p:spPr/>
        <p:txBody>
          <a:bodyPr/>
          <a:lstStyle/>
          <a:p>
            <a:r>
              <a:rPr lang="en-IN" dirty="0"/>
              <a:t>Working with AWS SNS</a:t>
            </a:r>
          </a:p>
        </p:txBody>
      </p:sp>
      <p:sp>
        <p:nvSpPr>
          <p:cNvPr id="3" name="Content Placeholder 2">
            <a:extLst>
              <a:ext uri="{FF2B5EF4-FFF2-40B4-BE49-F238E27FC236}">
                <a16:creationId xmlns:a16="http://schemas.microsoft.com/office/drawing/2014/main" id="{B45F5E80-D940-C236-8662-476CDA4DAF4E}"/>
              </a:ext>
            </a:extLst>
          </p:cNvPr>
          <p:cNvSpPr>
            <a:spLocks noGrp="1"/>
          </p:cNvSpPr>
          <p:nvPr>
            <p:ph idx="1"/>
          </p:nvPr>
        </p:nvSpPr>
        <p:spPr/>
        <p:txBody>
          <a:bodyPr>
            <a:normAutofit fontScale="92500" lnSpcReduction="10000"/>
          </a:bodyPr>
          <a:lstStyle/>
          <a:p>
            <a:r>
              <a:rPr lang="en-IN" dirty="0"/>
              <a:t>Go to AWS SNS</a:t>
            </a:r>
            <a:r>
              <a:rPr lang="en-IN"/>
              <a:t>(Simple </a:t>
            </a:r>
            <a:r>
              <a:rPr lang="en-IN" dirty="0"/>
              <a:t>Notification Service).</a:t>
            </a:r>
          </a:p>
          <a:p>
            <a:r>
              <a:rPr lang="en-IN" dirty="0"/>
              <a:t>Create a topic by entering the name.</a:t>
            </a:r>
          </a:p>
          <a:p>
            <a:r>
              <a:rPr lang="en-IN" dirty="0"/>
              <a:t>Keep the defaults and click on Create Topic</a:t>
            </a:r>
          </a:p>
          <a:p>
            <a:r>
              <a:rPr lang="en-IN" dirty="0"/>
              <a:t>Next create subscription.</a:t>
            </a:r>
          </a:p>
          <a:p>
            <a:r>
              <a:rPr lang="en-IN" dirty="0"/>
              <a:t>Choose protocol as Amazon SQS.</a:t>
            </a:r>
          </a:p>
          <a:p>
            <a:r>
              <a:rPr lang="en-IN" dirty="0"/>
              <a:t>Choose the Endpoint as the </a:t>
            </a:r>
            <a:r>
              <a:rPr lang="en-IN" dirty="0" err="1"/>
              <a:t>arn</a:t>
            </a:r>
            <a:r>
              <a:rPr lang="en-IN" dirty="0"/>
              <a:t> of the SQS.</a:t>
            </a:r>
          </a:p>
          <a:p>
            <a:r>
              <a:rPr lang="en-IN" dirty="0"/>
              <a:t>Now subscription is successfully created.</a:t>
            </a:r>
          </a:p>
          <a:p>
            <a:r>
              <a:rPr lang="en-IN" dirty="0"/>
              <a:t>Next make the SQS queue to subscribe to the SNS Topic in order to be able to receive messages from this SNS topic.</a:t>
            </a:r>
          </a:p>
          <a:p>
            <a:r>
              <a:rPr lang="en-IN" dirty="0"/>
              <a:t>For this get the </a:t>
            </a:r>
            <a:r>
              <a:rPr lang="en-IN" dirty="0" err="1"/>
              <a:t>arn</a:t>
            </a:r>
            <a:r>
              <a:rPr lang="en-IN" dirty="0"/>
              <a:t> of the topic created.</a:t>
            </a:r>
          </a:p>
          <a:p>
            <a:endParaRPr lang="en-IN" dirty="0"/>
          </a:p>
        </p:txBody>
      </p:sp>
    </p:spTree>
    <p:extLst>
      <p:ext uri="{BB962C8B-B14F-4D97-AF65-F5344CB8AC3E}">
        <p14:creationId xmlns:p14="http://schemas.microsoft.com/office/powerpoint/2010/main" val="176930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452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AWS SQS and AWS SNS</vt:lpstr>
      <vt:lpstr>AWS SQS and AWS SNS</vt:lpstr>
      <vt:lpstr>Push based vs Pull based</vt:lpstr>
      <vt:lpstr>AWS SQS and AWS SNS</vt:lpstr>
      <vt:lpstr>AWS SNS and SQS</vt:lpstr>
      <vt:lpstr>Without and with SNS</vt:lpstr>
      <vt:lpstr>Use case of SQS and SNS </vt:lpstr>
      <vt:lpstr>Working with AWS SQS</vt:lpstr>
      <vt:lpstr>Working with AWS SNS</vt:lpstr>
      <vt:lpstr>Back to AWS SQS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POONKUZHALI ANAND</dc:creator>
  <cp:lastModifiedBy>POONKUZHALI ANAND</cp:lastModifiedBy>
  <cp:revision>2</cp:revision>
  <dcterms:created xsi:type="dcterms:W3CDTF">2024-10-08T16:52:58Z</dcterms:created>
  <dcterms:modified xsi:type="dcterms:W3CDTF">2024-10-09T05:27:19Z</dcterms:modified>
</cp:coreProperties>
</file>