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BDE0-1475-FF0C-DB35-28C1314DD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C4CA9-836D-AB74-F28F-0C66D427B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699D0-9CDE-4E97-4606-0A9E8A8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06B-9975-444C-AE15-792CA0F9C6FA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D488E-9F97-4D80-D101-21BC7041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D635-DA46-46FA-2DB0-1D5442A5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347D-A914-4950-A8C3-5B0908E01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32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1D47-A4AB-BC9A-9CF1-66505C52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B46E0-D61F-31C4-D3A0-42E64F46B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B473B-53F6-AF07-D05B-16EFF771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06B-9975-444C-AE15-792CA0F9C6FA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7793-BB65-9F4C-8A17-B1633253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B8CB-B16B-4E34-DE15-0FD453F2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347D-A914-4950-A8C3-5B0908E01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56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9C582-7BBA-64A2-C623-C66DC9B30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01EA6-CAB9-0BB9-03DA-776CA0F51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A2C0-B4E8-C3F9-8C90-DDDC7273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06B-9975-444C-AE15-792CA0F9C6FA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98D5-076C-3C16-6AD2-6209A1ED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5DEEF-3DE6-0284-77A4-D8E4FE4B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347D-A914-4950-A8C3-5B0908E01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17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BF86-59E8-1549-36CE-7300152C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6BF8-13C9-B593-8CE0-89C90A060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C7DE5-E3A2-9024-2DC1-A5B7DE1F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06B-9975-444C-AE15-792CA0F9C6FA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8C21-FFE0-61A1-009D-4AF15841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2F1B-7F1C-7706-B36A-565B9B3D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347D-A914-4950-A8C3-5B0908E01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77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0E11-E1D9-A246-073B-FA86638A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B0E5B-58EB-C0DC-9CA1-3C2919334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BDD3A-ADE7-224B-7C46-F6E42520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06B-9975-444C-AE15-792CA0F9C6FA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0C32-278E-D9B1-7D6A-1B524B25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6FF9C-264A-478A-B541-3A41F354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347D-A914-4950-A8C3-5B0908E01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35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1054-1545-039E-A766-76F93B6C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48AC-F059-2EA6-EC8D-DBF110D92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4ECFE-3D8E-56B8-0702-A02CEAF5E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2CA57-5B7C-A018-3600-964313A7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06B-9975-444C-AE15-792CA0F9C6FA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4A7F9-268F-D2BB-CA4F-992F7C5B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F5848-6EC2-56BE-2188-43D78390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347D-A914-4950-A8C3-5B0908E01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10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7CF6-7D50-4279-6A23-CB360635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46AEF-F2FD-602F-C0AE-D24987615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1ACA8-13EC-3B8F-0C73-93E67DC29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D35CF-CB43-6380-5571-C6FB4B1EB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83000-66DC-BDB4-027F-6C80471AB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57FAD-943A-E5A8-ACA7-8BCD3437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06B-9975-444C-AE15-792CA0F9C6FA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43F51-62D8-2EBF-D86B-18F01634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1C173-0C77-BE68-73B0-43D293EC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347D-A914-4950-A8C3-5B0908E01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26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683E-9913-47F3-0C0A-91984B9B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2152A-9E7B-DC9C-5ED2-984D0ADC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06B-9975-444C-AE15-792CA0F9C6FA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66EBF-DA62-37E4-D1C1-E6EC0FE9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4B6FC-526A-995F-54D5-85B974C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347D-A914-4950-A8C3-5B0908E01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32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5B8F7-1633-31E4-C49B-0F86CA3D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06B-9975-444C-AE15-792CA0F9C6FA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19BBA-1CAB-705B-7670-746A291B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24C68-87E4-020F-D32B-B0B5A831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347D-A914-4950-A8C3-5B0908E01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84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6D50-2900-041D-14C6-C7AC1870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37C0-1C7F-7A39-BA8A-987012BF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3991E-7DBF-DBB1-FE5E-3B1E91B00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653C5-269B-A0B7-0134-0AED0D1D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06B-9975-444C-AE15-792CA0F9C6FA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5F95B-3C57-C04B-7830-7F753F97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94366-E292-8735-517B-49849FD9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347D-A914-4950-A8C3-5B0908E01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1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F8A6-8CEC-3DDC-C949-12980490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FADB7-6499-3F55-66F2-9DCE9B859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144B0-7332-B21F-6B90-35CEBDA03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3C0DD-A8F9-F3CB-96E7-C63922F5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06B-9975-444C-AE15-792CA0F9C6FA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35DAB-3F7C-5CFB-4ACB-F9053557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7D72A-9B86-1767-4BB9-2A1C92AE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8347D-A914-4950-A8C3-5B0908E01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84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B70EB-B303-DD5B-5D60-50F62441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572B1-A427-C089-F0DE-64DEA8BE3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17965-B5C5-8020-31F0-DA115BA41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F306B-9975-444C-AE15-792CA0F9C6FA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382CA-1779-9B30-EFEE-1AB2FA441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9DD29-3DC3-2B27-A72D-B0BF9E961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8347D-A914-4950-A8C3-5B0908E01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2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F2A7-71BB-F4B0-B415-6AAFDB730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RabbitMQ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84B89-03B9-03F4-167A-79E7332D6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02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6542-F3CB-B008-0696-91138BA6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RabbitMQ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9C02-3CE0-0C33-6D80-5A5A64A4B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RabbitMQ is a message broker</a:t>
            </a:r>
          </a:p>
          <a:p>
            <a:r>
              <a:rPr lang="en-US" dirty="0"/>
              <a:t>It accepts and forwards messages. </a:t>
            </a:r>
          </a:p>
          <a:p>
            <a:r>
              <a:rPr lang="en-US" dirty="0"/>
              <a:t>Think about it as a post office: when you put the mail that you want posting in a post box, you can be sure that the letter carrier will eventually deliver the mail to your recipient. </a:t>
            </a:r>
          </a:p>
          <a:p>
            <a:r>
              <a:rPr lang="en-US" dirty="0"/>
              <a:t>RabbitMQ, and messaging in general, uses some jargon.</a:t>
            </a:r>
          </a:p>
          <a:p>
            <a:pPr lvl="1"/>
            <a:r>
              <a:rPr lang="en-US" dirty="0"/>
              <a:t>Producing means nothing more than sending. A program that sends messages is a producer.</a:t>
            </a:r>
          </a:p>
          <a:p>
            <a:pPr lvl="1"/>
            <a:r>
              <a:rPr lang="en-US" dirty="0"/>
              <a:t>A queue is the name for the post box in RabbitMQ. </a:t>
            </a:r>
          </a:p>
          <a:p>
            <a:pPr lvl="1"/>
            <a:r>
              <a:rPr lang="en-US" dirty="0"/>
              <a:t>Although messages flow through RabbitMQ and your applications, they can only be stored inside a queue. </a:t>
            </a:r>
          </a:p>
          <a:p>
            <a:pPr lvl="1"/>
            <a:r>
              <a:rPr lang="en-US" dirty="0"/>
              <a:t>A queue is only bound by the host's memory &amp; disk limits, it's essentially a large message buffer.</a:t>
            </a:r>
          </a:p>
          <a:p>
            <a:pPr lvl="1"/>
            <a:r>
              <a:rPr lang="en-US" dirty="0"/>
              <a:t>Many producers can send messages that go to one queue, and many consumers can try to receive data from one queue.</a:t>
            </a:r>
          </a:p>
          <a:p>
            <a:pPr lvl="1"/>
            <a:r>
              <a:rPr lang="en-US" dirty="0"/>
              <a:t>Consuming has a similar meaning to receiving. A consumer is a program that mostly waits to receive messages:</a:t>
            </a:r>
          </a:p>
        </p:txBody>
      </p:sp>
    </p:spTree>
    <p:extLst>
      <p:ext uri="{BB962C8B-B14F-4D97-AF65-F5344CB8AC3E}">
        <p14:creationId xmlns:p14="http://schemas.microsoft.com/office/powerpoint/2010/main" val="212002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7565-C9BD-3CA5-8915-E7455CDB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RabbitMQ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BA0100-A9E4-5ABE-98A2-001AE05D8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95807"/>
            <a:ext cx="10515600" cy="281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8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3E814B-2E78-DD0C-AFE5-7E2B146D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RabbitMQ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0BC622-549E-EB5B-2E2C-E9A3D52856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9870" y="1825625"/>
            <a:ext cx="3883631" cy="435133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5B2CB-C4CC-D7ED-B312-5C35E0D5E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4743" y="1825625"/>
            <a:ext cx="6679058" cy="435133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Producers:</a:t>
            </a:r>
          </a:p>
          <a:p>
            <a:pPr lvl="1"/>
            <a:r>
              <a:rPr lang="en-US" dirty="0"/>
              <a:t>Client applications called </a:t>
            </a:r>
            <a:r>
              <a:rPr lang="en-US" b="1" dirty="0"/>
              <a:t>producers</a:t>
            </a:r>
            <a:r>
              <a:rPr lang="en-US" dirty="0"/>
              <a:t> create messages</a:t>
            </a:r>
          </a:p>
          <a:p>
            <a:pPr lvl="1"/>
            <a:r>
              <a:rPr lang="en-US" dirty="0"/>
              <a:t>And publishes them to an exchange on a Rabbit.</a:t>
            </a:r>
          </a:p>
          <a:p>
            <a:r>
              <a:rPr lang="en-US" dirty="0"/>
              <a:t>Exchange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exchange</a:t>
            </a:r>
            <a:r>
              <a:rPr lang="en-US" dirty="0"/>
              <a:t> accepts messages from the producer application</a:t>
            </a:r>
          </a:p>
          <a:p>
            <a:pPr lvl="1"/>
            <a:r>
              <a:rPr lang="en-US" dirty="0"/>
              <a:t>Routes them to message queues.</a:t>
            </a:r>
          </a:p>
          <a:p>
            <a:r>
              <a:rPr lang="en-US" dirty="0"/>
              <a:t>Bindings</a:t>
            </a:r>
          </a:p>
          <a:p>
            <a:pPr lvl="1"/>
            <a:r>
              <a:rPr lang="en-US" b="1" dirty="0"/>
              <a:t>Bindings</a:t>
            </a:r>
            <a:r>
              <a:rPr lang="en-US" dirty="0"/>
              <a:t> have to be created from the exchange to queues. </a:t>
            </a:r>
          </a:p>
          <a:p>
            <a:pPr lvl="1"/>
            <a:r>
              <a:rPr lang="en-US" dirty="0"/>
              <a:t>The exchange routes the message into the </a:t>
            </a:r>
            <a:r>
              <a:rPr lang="en-US" b="1" dirty="0"/>
              <a:t>queues</a:t>
            </a:r>
            <a:r>
              <a:rPr lang="en-US" dirty="0"/>
              <a:t>, depending on message attributes such as routing keys and bindings.</a:t>
            </a:r>
          </a:p>
          <a:p>
            <a:r>
              <a:rPr lang="en-US" dirty="0"/>
              <a:t>Queues</a:t>
            </a:r>
          </a:p>
          <a:p>
            <a:pPr lvl="1"/>
            <a:r>
              <a:rPr lang="en-US" dirty="0"/>
              <a:t>The messages stay in the queue until other applications, called consumers, connect to that queue and subscribe to the messages.</a:t>
            </a:r>
          </a:p>
          <a:p>
            <a:r>
              <a:rPr lang="en-US" dirty="0"/>
              <a:t>Consumer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consumer</a:t>
            </a:r>
            <a:r>
              <a:rPr lang="en-US" dirty="0"/>
              <a:t>(s) subscribes to the messages.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74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AED5EC-3B9F-3656-3B9C-6C422692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RabbitMQ vs Kafka architecture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B560702-7769-29B6-E7E7-1D87E5F39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604885"/>
              </p:ext>
            </p:extLst>
          </p:nvPr>
        </p:nvGraphicFramePr>
        <p:xfrm>
          <a:off x="1397284" y="1745794"/>
          <a:ext cx="8150919" cy="4351337"/>
        </p:xfrm>
        <a:graphic>
          <a:graphicData uri="http://schemas.openxmlformats.org/drawingml/2006/table">
            <a:tbl>
              <a:tblPr/>
              <a:tblGrid>
                <a:gridCol w="2106204">
                  <a:extLst>
                    <a:ext uri="{9D8B030D-6E8A-4147-A177-3AD203B41FA5}">
                      <a16:colId xmlns:a16="http://schemas.microsoft.com/office/drawing/2014/main" val="981453341"/>
                    </a:ext>
                  </a:extLst>
                </a:gridCol>
                <a:gridCol w="3416757">
                  <a:extLst>
                    <a:ext uri="{9D8B030D-6E8A-4147-A177-3AD203B41FA5}">
                      <a16:colId xmlns:a16="http://schemas.microsoft.com/office/drawing/2014/main" val="2193062452"/>
                    </a:ext>
                  </a:extLst>
                </a:gridCol>
                <a:gridCol w="2627958">
                  <a:extLst>
                    <a:ext uri="{9D8B030D-6E8A-4147-A177-3AD203B41FA5}">
                      <a16:colId xmlns:a16="http://schemas.microsoft.com/office/drawing/2014/main" val="3597700537"/>
                    </a:ext>
                  </a:extLst>
                </a:gridCol>
              </a:tblGrid>
              <a:tr h="373549">
                <a:tc>
                  <a:txBody>
                    <a:bodyPr/>
                    <a:lstStyle/>
                    <a:p>
                      <a:pPr algn="l"/>
                      <a:r>
                        <a:rPr lang="en-IN" sz="1600" b="1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Kafka vs RabbitMQ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RabbitMQ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Kafka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955977"/>
                  </a:ext>
                </a:extLst>
              </a:tr>
              <a:tr h="646138"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Performance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4K-10K messages per second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1 million messages per second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080812"/>
                  </a:ext>
                </a:extLst>
              </a:tr>
              <a:tr h="646138"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Message Retention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Acknowledgment based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Policy-based (e.g., 30 days)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82699"/>
                  </a:ext>
                </a:extLst>
              </a:tr>
              <a:tr h="373549">
                <a:tc>
                  <a:txBody>
                    <a:bodyPr/>
                    <a:lstStyle/>
                    <a:p>
                      <a:pPr algn="l"/>
                      <a:r>
                        <a:rPr lang="en-IN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Data Type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Transactional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Operational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131608"/>
                  </a:ext>
                </a:extLst>
              </a:tr>
              <a:tr h="646138">
                <a:tc>
                  <a:txBody>
                    <a:bodyPr/>
                    <a:lstStyle/>
                    <a:p>
                      <a:pPr algn="l"/>
                      <a:r>
                        <a:rPr lang="en-IN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Consumer Mode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Smart broker/dumb consumer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Dumb broker/smart consumer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12616"/>
                  </a:ext>
                </a:extLst>
              </a:tr>
              <a:tr h="646138">
                <a:tc>
                  <a:txBody>
                    <a:bodyPr/>
                    <a:lstStyle/>
                    <a:p>
                      <a:pPr algn="l"/>
                      <a:r>
                        <a:rPr lang="en-IN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Topology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Exchange type: Direct, Fan out, Topic, Header-based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Publish/subscribe based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130070"/>
                  </a:ext>
                </a:extLst>
              </a:tr>
              <a:tr h="373549">
                <a:tc>
                  <a:txBody>
                    <a:bodyPr/>
                    <a:lstStyle/>
                    <a:p>
                      <a:pPr algn="l"/>
                      <a:r>
                        <a:rPr lang="en-IN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Payload Size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No constraints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Default 1MB limit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791937"/>
                  </a:ext>
                </a:extLst>
              </a:tr>
              <a:tr h="646138">
                <a:tc>
                  <a:txBody>
                    <a:bodyPr/>
                    <a:lstStyle/>
                    <a:p>
                      <a:pPr algn="l"/>
                      <a:r>
                        <a:rPr lang="en-IN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Usage Cases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Simple use cases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Massive data/high throughput cases</a:t>
                      </a:r>
                    </a:p>
                  </a:txBody>
                  <a:tcPr marL="37860" marR="37860" marT="50480" marB="50480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136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85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0949-8996-327B-43AB-60605640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RabbitMQ vs Kafka messages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99BF7B-F115-756D-CF03-E2B001676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412411"/>
              </p:ext>
            </p:extLst>
          </p:nvPr>
        </p:nvGraphicFramePr>
        <p:xfrm>
          <a:off x="924674" y="1959312"/>
          <a:ext cx="10429126" cy="4436091"/>
        </p:xfrm>
        <a:graphic>
          <a:graphicData uri="http://schemas.openxmlformats.org/drawingml/2006/table">
            <a:tbl>
              <a:tblPr/>
              <a:tblGrid>
                <a:gridCol w="1890445">
                  <a:extLst>
                    <a:ext uri="{9D8B030D-6E8A-4147-A177-3AD203B41FA5}">
                      <a16:colId xmlns:a16="http://schemas.microsoft.com/office/drawing/2014/main" val="3253086650"/>
                    </a:ext>
                  </a:extLst>
                </a:gridCol>
                <a:gridCol w="4900773">
                  <a:extLst>
                    <a:ext uri="{9D8B030D-6E8A-4147-A177-3AD203B41FA5}">
                      <a16:colId xmlns:a16="http://schemas.microsoft.com/office/drawing/2014/main" val="1855765654"/>
                    </a:ext>
                  </a:extLst>
                </a:gridCol>
                <a:gridCol w="3637908">
                  <a:extLst>
                    <a:ext uri="{9D8B030D-6E8A-4147-A177-3AD203B41FA5}">
                      <a16:colId xmlns:a16="http://schemas.microsoft.com/office/drawing/2014/main" val="27871259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600" b="1" i="0">
                          <a:solidFill>
                            <a:srgbClr val="272C37"/>
                          </a:solidFill>
                          <a:effectLst/>
                          <a:latin typeface="Roboto" panose="02000000000000000000" pitchFamily="2" charset="0"/>
                        </a:rPr>
                        <a:t>Tool</a:t>
                      </a:r>
                    </a:p>
                  </a:txBody>
                  <a:tcPr marL="22095" marR="22095" marT="29461" marB="29461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 i="0">
                          <a:solidFill>
                            <a:srgbClr val="272C37"/>
                          </a:solidFill>
                          <a:effectLst/>
                          <a:latin typeface="Roboto" panose="02000000000000000000" pitchFamily="2" charset="0"/>
                        </a:rPr>
                        <a:t>RabbitMQ</a:t>
                      </a:r>
                    </a:p>
                  </a:txBody>
                  <a:tcPr marL="22095" marR="22095" marT="29461" marB="29461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 i="0" dirty="0">
                          <a:solidFill>
                            <a:srgbClr val="272C37"/>
                          </a:solidFill>
                          <a:effectLst/>
                          <a:latin typeface="Roboto" panose="02000000000000000000" pitchFamily="2" charset="0"/>
                        </a:rPr>
                        <a:t>Apache Kafka</a:t>
                      </a:r>
                    </a:p>
                  </a:txBody>
                  <a:tcPr marL="22095" marR="22095" marT="29461" marB="29461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832100"/>
                  </a:ext>
                </a:extLst>
              </a:tr>
              <a:tr h="1172534">
                <a:tc>
                  <a:txBody>
                    <a:bodyPr/>
                    <a:lstStyle/>
                    <a:p>
                      <a:pPr algn="l"/>
                      <a:r>
                        <a:rPr lang="en-IN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Delivery Guarantee</a:t>
                      </a:r>
                    </a:p>
                  </a:txBody>
                  <a:tcPr marL="22095" marR="22095" marT="29461" marB="29461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Especially in relation to transactions utilizing a single queue, it does not guarantee atomicity.</a:t>
                      </a:r>
                    </a:p>
                  </a:txBody>
                  <a:tcPr marL="22095" marR="22095" marT="29461" marB="29461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Only keeps order within a partition. Kafka ensures that every message in a partition either succeeds or fails.</a:t>
                      </a:r>
                    </a:p>
                  </a:txBody>
                  <a:tcPr marL="22095" marR="22095" marT="29461" marB="29461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794593"/>
                  </a:ext>
                </a:extLst>
              </a:tr>
              <a:tr h="1013446">
                <a:tc>
                  <a:txBody>
                    <a:bodyPr/>
                    <a:lstStyle/>
                    <a:p>
                      <a:pPr algn="l"/>
                      <a:r>
                        <a:rPr lang="en-IN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Message ordering</a:t>
                      </a:r>
                    </a:p>
                  </a:txBody>
                  <a:tcPr marL="22095" marR="22095" marT="29461" marB="29461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Unsupported.</a:t>
                      </a:r>
                    </a:p>
                  </a:txBody>
                  <a:tcPr marL="22095" marR="22095" marT="29461" marB="29461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Message ordering is provided via its partitioning. By message key, messages are sent to topics.</a:t>
                      </a:r>
                    </a:p>
                  </a:txBody>
                  <a:tcPr marL="22095" marR="22095" marT="29461" marB="29461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263781"/>
                  </a:ext>
                </a:extLst>
              </a:tr>
              <a:tr h="774815">
                <a:tc>
                  <a:txBody>
                    <a:bodyPr/>
                    <a:lstStyle/>
                    <a:p>
                      <a:pPr algn="l"/>
                      <a:r>
                        <a:rPr lang="en-IN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Message priorities</a:t>
                      </a:r>
                    </a:p>
                  </a:txBody>
                  <a:tcPr marL="22095" marR="22095" marT="29461" marB="29461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You can set message priorities in RabbitMQ and consume messages in the order of highest priority.</a:t>
                      </a:r>
                    </a:p>
                  </a:txBody>
                  <a:tcPr marL="22095" marR="22095" marT="29461" marB="29461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Unavailable</a:t>
                      </a:r>
                    </a:p>
                  </a:txBody>
                  <a:tcPr marL="22095" marR="22095" marT="29461" marB="29461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044299"/>
                  </a:ext>
                </a:extLst>
              </a:tr>
              <a:tr h="1172534">
                <a:tc>
                  <a:txBody>
                    <a:bodyPr/>
                    <a:lstStyle/>
                    <a:p>
                      <a:pPr algn="l"/>
                      <a:r>
                        <a:rPr lang="en-IN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Message lifetime</a:t>
                      </a:r>
                    </a:p>
                  </a:txBody>
                  <a:tcPr marL="22095" marR="22095" marT="29461" marB="29461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Because RabbitMQ is a queue, messages are discarded after being read, and an acknowledgment is given.</a:t>
                      </a:r>
                    </a:p>
                  </a:txBody>
                  <a:tcPr marL="22095" marR="22095" marT="29461" marB="29461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Since Kafka is a log, messages are kept on file by default. This can be controlled by defining a retention policy.</a:t>
                      </a:r>
                    </a:p>
                  </a:txBody>
                  <a:tcPr marL="22095" marR="22095" marT="29461" marB="29461" anchor="ctr">
                    <a:lnL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89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83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4943AB-F74D-9D9E-E151-E3BB35C03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616CAB-8A7B-8371-79D4-D3D2D0F6F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04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493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RabbitMQ</vt:lpstr>
      <vt:lpstr>RabbitMQ Introduction</vt:lpstr>
      <vt:lpstr>RabbitMQ Architecture</vt:lpstr>
      <vt:lpstr>RabbitMQ Architecture</vt:lpstr>
      <vt:lpstr>RabbitMQ vs Kafka architecture</vt:lpstr>
      <vt:lpstr>RabbitMQ vs Kafka messages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1</cp:revision>
  <dcterms:created xsi:type="dcterms:W3CDTF">2024-09-29T14:40:23Z</dcterms:created>
  <dcterms:modified xsi:type="dcterms:W3CDTF">2024-09-29T15:09:38Z</dcterms:modified>
</cp:coreProperties>
</file>