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6" r:id="rId7"/>
    <p:sldId id="263" r:id="rId8"/>
    <p:sldId id="265" r:id="rId9"/>
    <p:sldId id="267" r:id="rId10"/>
    <p:sldId id="277" r:id="rId11"/>
    <p:sldId id="278" r:id="rId12"/>
    <p:sldId id="279" r:id="rId13"/>
    <p:sldId id="275" r:id="rId14"/>
    <p:sldId id="269" r:id="rId15"/>
    <p:sldId id="270" r:id="rId16"/>
    <p:sldId id="274" r:id="rId17"/>
    <p:sldId id="273" r:id="rId18"/>
    <p:sldId id="272" r:id="rId19"/>
    <p:sldId id="271" r:id="rId20"/>
    <p:sldId id="268" r:id="rId21"/>
    <p:sldId id="280" r:id="rId22"/>
    <p:sldId id="282" r:id="rId23"/>
    <p:sldId id="283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7171-9553-6ADA-DB8C-5E7E86486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D57E7-FC3E-20AD-E3AD-FA1019BF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670E6-BCB8-D6E5-29AF-ECFEBF4F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B916-B5EE-567A-1076-05AD9BC0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9F5B-F294-930E-2B45-6AAFDAF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CA58-D200-5B56-4104-7FA025F6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64433-E6BF-84BA-AEF5-3A80AD3C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20CD-55BD-36EF-BBB7-80F1E559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5FEE-0521-DBCC-58B9-9E5B5EB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50A9-A988-766F-F03B-A6839379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166D3-3998-57A9-5E96-68B850243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E66C-E6EB-5BFA-56D4-3FADE0DC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C867-5216-F364-A31F-7B7860E4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1A3-5BDE-8E1E-5A5A-B485C99C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7078-2143-F951-E812-6205F5D6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943-F3AD-4F03-919F-5A000AD6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C331-9BAA-6FEF-D9DD-8883D132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4ADC-BDF1-201B-B71D-91477BE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BAF1-9293-B61C-4E51-600BF578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AE00-CD07-BFD4-E8F7-56E24109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9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E15-552B-F999-BC05-72932438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DC729-980F-2226-06F0-469ACED1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92BE-9CB5-45FC-7685-228551DA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2077-504D-C285-64D8-DA9F53F9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493C-3CF4-A0A4-E006-E51A16CC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8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E78-75A4-A5DE-0EEA-6BEEB180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2010-DD56-7AC2-D2E2-0FB78D242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6EAB-C9FD-62D9-9854-30BB6AB2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3B29-0216-6C51-4C86-A90CFE40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1F51-E344-7934-6FC3-016DF9F9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D0A6-6C29-38EE-059F-054A6902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6B4-35D0-6198-876E-681EF052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08EB-2968-F9A9-C3F8-B4FA401D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64532-B38C-D9EA-DE7A-DFEF2359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CEB19-C3B0-B733-2DC2-02450A09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712BA-8AF7-2F96-1445-A801943C3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E3C3C-7B32-E9D7-3358-7148826E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81282-FD5C-F170-7268-67633E0B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D3A41-4FC0-87A0-791D-C8D74EAE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E454-470A-1DB2-B47E-95FD4BF5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84286-337C-1A80-989E-265399C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98BA4-1AD1-AA7C-D938-7ABD328B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80226-2A52-AD66-901F-DC3C6DD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07236-670A-51E5-27DF-E2E94EDB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E83E7-135A-E83E-B7EF-4B562BE9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2D19-EABD-FDC7-39BC-C18EAF16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2839-4E88-9106-C12F-725A2397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B881-E85B-8DF8-2535-AF46EC5C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8C45-2EA7-D221-5645-F52D79E0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2E2C-E666-DE3B-C3A1-B4D6B3D7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36312-76EF-60C2-25CB-A8CE37D5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F0B4-73AF-1E35-19F6-EB7D21E0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8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806D-8094-AB20-57F5-A9F36A08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611C3-FFD5-1AA0-231F-C53A6C77C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C4E9-671A-A099-FEA2-D3A4D89A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58FA-813F-50CA-7C30-A2105FFB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A29-AFCC-8E0D-45A1-75E1F4FF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E9A8-C3D6-E4B0-EEB1-F4D0D24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413F9-1A4D-89CB-7226-0F0DA985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864B6-D112-3B67-AF51-EB81131BF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9C51-CBA2-05E7-F926-7291FA117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A342-6530-41B1-8777-B2CF206BA84F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0C47-95B6-F51D-0AC8-70322BEF6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66A0-878D-B597-A38D-A94E18C8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9457-773A-4864-949E-E78BD223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2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tes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9EE1-9D93-1EC7-218E-2EDB1BB35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97F00-4DCC-E911-4868-E6A39A0B2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84B45-8944-90F7-65AC-398C42F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Machines vs Containers</a:t>
            </a:r>
          </a:p>
        </p:txBody>
      </p:sp>
      <p:pic>
        <p:nvPicPr>
          <p:cNvPr id="11266" name="Picture 2" descr="A container showing the differences between virtual machines and containers.">
            <a:extLst>
              <a:ext uri="{FF2B5EF4-FFF2-40B4-BE49-F238E27FC236}">
                <a16:creationId xmlns:a16="http://schemas.microsoft.com/office/drawing/2014/main" id="{DCF25D1B-63B6-13B2-2334-2FD5967FBB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7495"/>
            <a:ext cx="10515600" cy="364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7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91FB-3F0D-E5B8-B98A-7B07C621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Machines vs 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741712-F0D0-EE41-C88E-12E409534C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70334"/>
          <a:ext cx="10515600" cy="2661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90293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05181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94667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Feature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Container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Virtual machine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2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Operating system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C4043"/>
                          </a:solidFill>
                          <a:effectLst/>
                        </a:rPr>
                        <a:t>Shares the host operating system's kernel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3C4043"/>
                          </a:solidFill>
                          <a:effectLst/>
                        </a:rPr>
                        <a:t>Has its own kernel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6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Portability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3C4043"/>
                          </a:solidFill>
                          <a:effectLst/>
                        </a:rPr>
                        <a:t>More portable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3C4043"/>
                          </a:solidFill>
                          <a:effectLst/>
                        </a:rPr>
                        <a:t>Less portable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853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Speed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C4043"/>
                          </a:solidFill>
                          <a:effectLst/>
                        </a:rPr>
                        <a:t>Faster to start up and shut down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C4043"/>
                          </a:solidFill>
                          <a:effectLst/>
                        </a:rPr>
                        <a:t>Slower to start up and shut down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3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3C4043"/>
                          </a:solidFill>
                          <a:effectLst/>
                        </a:rPr>
                        <a:t>Resource usage</a:t>
                      </a:r>
                      <a:endParaRPr lang="en-IN">
                        <a:solidFill>
                          <a:srgbClr val="3C4043"/>
                        </a:solidFill>
                        <a:effectLst/>
                      </a:endParaRP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3C4043"/>
                          </a:solidFill>
                          <a:effectLst/>
                        </a:rPr>
                        <a:t>Uses fewer resources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C4043"/>
                          </a:solidFill>
                          <a:effectLst/>
                        </a:rPr>
                        <a:t>Uses more resources</a:t>
                      </a:r>
                    </a:p>
                  </a:txBody>
                  <a:tcPr marL="152400" marR="152400" marT="101600" marB="101600" anchor="ctr">
                    <a:lnL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3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4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5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81DC-7B3D-BEE7-2E10-47CBDC3F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vs Kubernetes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05565-F76E-87BE-361B-2675E2D19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813823"/>
              </p:ext>
            </p:extLst>
          </p:nvPr>
        </p:nvGraphicFramePr>
        <p:xfrm>
          <a:off x="1448655" y="1806670"/>
          <a:ext cx="9092631" cy="2785878"/>
        </p:xfrm>
        <a:graphic>
          <a:graphicData uri="http://schemas.openxmlformats.org/drawingml/2006/table">
            <a:tbl>
              <a:tblPr/>
              <a:tblGrid>
                <a:gridCol w="1890446">
                  <a:extLst>
                    <a:ext uri="{9D8B030D-6E8A-4147-A177-3AD203B41FA5}">
                      <a16:colId xmlns:a16="http://schemas.microsoft.com/office/drawing/2014/main" val="2963403125"/>
                    </a:ext>
                  </a:extLst>
                </a:gridCol>
                <a:gridCol w="3719245">
                  <a:extLst>
                    <a:ext uri="{9D8B030D-6E8A-4147-A177-3AD203B41FA5}">
                      <a16:colId xmlns:a16="http://schemas.microsoft.com/office/drawing/2014/main" val="2475240546"/>
                    </a:ext>
                  </a:extLst>
                </a:gridCol>
                <a:gridCol w="3482940">
                  <a:extLst>
                    <a:ext uri="{9D8B030D-6E8A-4147-A177-3AD203B41FA5}">
                      <a16:colId xmlns:a16="http://schemas.microsoft.com/office/drawing/2014/main" val="3960986001"/>
                    </a:ext>
                  </a:extLst>
                </a:gridCol>
              </a:tblGrid>
              <a:tr h="352131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Characteristics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Kubernetes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Docker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530792"/>
                  </a:ext>
                </a:extLst>
              </a:tr>
              <a:tr h="633539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What is it?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Container orchestration tool.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Stack of container technologies to create and run containers.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77040"/>
                  </a:ext>
                </a:extLst>
              </a:tr>
              <a:tr h="937599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Use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Coordinate multiple containers across multiple servers.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Package applications with libraries and runtime into container images.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797180"/>
                  </a:ext>
                </a:extLst>
              </a:tr>
              <a:tr h="860378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Main benefit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Define and run complex containerized applications at scale.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Standardize application operations and ship code faster.</a:t>
                      </a:r>
                    </a:p>
                  </a:txBody>
                  <a:tcPr marL="62881" marR="62881" marT="62881" marB="6288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4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5E7E-62CD-D9D5-04D7-05F55EE9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1810-12E9-267B-743A-A5E96FBD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How to run Docker commands? Two ways</a:t>
            </a:r>
          </a:p>
          <a:p>
            <a:pPr lvl="1"/>
            <a:r>
              <a:rPr lang="en-IN" dirty="0"/>
              <a:t>Terminal/</a:t>
            </a:r>
            <a:r>
              <a:rPr lang="en-IN" dirty="0" err="1"/>
              <a:t>cmd</a:t>
            </a:r>
            <a:r>
              <a:rPr lang="en-IN" dirty="0"/>
              <a:t> (CLI)</a:t>
            </a:r>
          </a:p>
          <a:p>
            <a:pPr lvl="1"/>
            <a:r>
              <a:rPr lang="en-IN" dirty="0"/>
              <a:t>Docker Desktop (GUI)</a:t>
            </a:r>
          </a:p>
          <a:p>
            <a:r>
              <a:rPr lang="en-IN" dirty="0"/>
              <a:t>In Docker CLI</a:t>
            </a:r>
          </a:p>
          <a:p>
            <a:pPr lvl="1"/>
            <a:r>
              <a:rPr lang="en-IN" dirty="0"/>
              <a:t>docker run hello-world</a:t>
            </a:r>
          </a:p>
          <a:p>
            <a:pPr lvl="2"/>
            <a:r>
              <a:rPr lang="en-IN" dirty="0"/>
              <a:t>First the image hello-world is searched in the local docker, if not then it is pulled from docker hub and run.</a:t>
            </a:r>
          </a:p>
          <a:p>
            <a:pPr lvl="1"/>
            <a:r>
              <a:rPr lang="en-IN" dirty="0"/>
              <a:t>docker run –it ubuntu</a:t>
            </a:r>
          </a:p>
          <a:p>
            <a:pPr lvl="2"/>
            <a:r>
              <a:rPr lang="en-IN" dirty="0"/>
              <a:t>Ubuntu OS container is created in interactive mode.</a:t>
            </a:r>
          </a:p>
          <a:p>
            <a:pPr lvl="2"/>
            <a:r>
              <a:rPr lang="en-IN" dirty="0"/>
              <a:t>We can type OS commands here.</a:t>
            </a:r>
          </a:p>
          <a:p>
            <a:pPr lvl="2"/>
            <a:r>
              <a:rPr lang="en-IN" dirty="0"/>
              <a:t>Type exit to come out of the container</a:t>
            </a:r>
          </a:p>
          <a:p>
            <a:r>
              <a:rPr lang="en-IN" dirty="0"/>
              <a:t>Start exploring the different official images in the docker hub website and play with them.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2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49C-3BE8-148D-9190-56CD2E9E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4098" name="Picture 2" descr="container_management">
            <a:extLst>
              <a:ext uri="{FF2B5EF4-FFF2-40B4-BE49-F238E27FC236}">
                <a16:creationId xmlns:a16="http://schemas.microsoft.com/office/drawing/2014/main" id="{BAD76348-055B-2E6A-76D0-369BE11F3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07" y="1825625"/>
            <a:ext cx="8219325" cy="473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0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05F-EFFE-B971-9D31-CA68B8D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5122" name="Picture 2" descr="Inspecting The Container">
            <a:extLst>
              <a:ext uri="{FF2B5EF4-FFF2-40B4-BE49-F238E27FC236}">
                <a16:creationId xmlns:a16="http://schemas.microsoft.com/office/drawing/2014/main" id="{570F7D24-CA48-5833-6C21-E815C879F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92" y="1489752"/>
            <a:ext cx="9308387" cy="5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2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05F-EFFE-B971-9D31-CA68B8D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6146" name="Picture 2" descr="Interacting with Container1">
            <a:extLst>
              <a:ext uri="{FF2B5EF4-FFF2-40B4-BE49-F238E27FC236}">
                <a16:creationId xmlns:a16="http://schemas.microsoft.com/office/drawing/2014/main" id="{D2D44A2E-6D7A-20C4-AD98-D3ECEDBA99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735" y="1397284"/>
            <a:ext cx="8435083" cy="50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2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05F-EFFE-B971-9D31-CA68B8D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7170" name="Picture 2" descr="image management commands">
            <a:extLst>
              <a:ext uri="{FF2B5EF4-FFF2-40B4-BE49-F238E27FC236}">
                <a16:creationId xmlns:a16="http://schemas.microsoft.com/office/drawing/2014/main" id="{BEDCC05F-04CB-63EB-A477-BCF9048CED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06" y="1571946"/>
            <a:ext cx="7654247" cy="49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2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105F-EFFE-B971-9D31-CA68B8DB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8194" name="Picture 2" descr="Image Transfer Commands">
            <a:extLst>
              <a:ext uri="{FF2B5EF4-FFF2-40B4-BE49-F238E27FC236}">
                <a16:creationId xmlns:a16="http://schemas.microsoft.com/office/drawing/2014/main" id="{3114DD09-1AE6-A924-7E4A-F781C115D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84" y="1500027"/>
            <a:ext cx="8229600" cy="49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D646-6433-6E4A-762D-992BC97F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Commands</a:t>
            </a:r>
          </a:p>
        </p:txBody>
      </p:sp>
      <p:pic>
        <p:nvPicPr>
          <p:cNvPr id="9218" name="Picture 2" descr="Builder Main Commands">
            <a:extLst>
              <a:ext uri="{FF2B5EF4-FFF2-40B4-BE49-F238E27FC236}">
                <a16:creationId xmlns:a16="http://schemas.microsoft.com/office/drawing/2014/main" id="{617B87E4-B909-9165-4F8E-4987D5D5CE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28" y="1825625"/>
            <a:ext cx="780836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8DC-8181-8B9E-7C2C-47A2FE7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061D-2FC5-43BA-82CA-8FEA55DB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an open-source containerization platform by which you can pack your application and all its dependencies into a standardized unit called a container. </a:t>
            </a:r>
          </a:p>
          <a:p>
            <a:r>
              <a:rPr lang="en-US" dirty="0"/>
              <a:t>Containers are light in weight which makes them portable and they are isolated from the underlying infrastructure and from each other container. </a:t>
            </a:r>
          </a:p>
          <a:p>
            <a:r>
              <a:rPr lang="en-US" dirty="0"/>
              <a:t>You can run the docker image as a docker container in any machine where docker is installed without depending on the operating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7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EEF-F3D0-45D7-C9C0-B85B797A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Cheat Sheet for Docker CLI Basic Commands</a:t>
            </a:r>
          </a:p>
        </p:txBody>
      </p:sp>
      <p:pic>
        <p:nvPicPr>
          <p:cNvPr id="3074" name="Picture 2" descr="full">
            <a:extLst>
              <a:ext uri="{FF2B5EF4-FFF2-40B4-BE49-F238E27FC236}">
                <a16:creationId xmlns:a16="http://schemas.microsoft.com/office/drawing/2014/main" id="{2DC3EE3F-0C3B-C741-48A2-4BF5C5AC6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06" y="1304818"/>
            <a:ext cx="9698804" cy="529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6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A13-82DA-497C-5020-C0DD1C74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mongo </a:t>
            </a:r>
            <a:r>
              <a:rPr lang="en-IN" dirty="0" err="1"/>
              <a:t>db</a:t>
            </a:r>
            <a:r>
              <a:rPr lang="en-IN" dirty="0"/>
              <a:t>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FFEC-0694-3DB7-C2E8-74F224E4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First create a network.</a:t>
            </a:r>
          </a:p>
          <a:p>
            <a:pPr marL="457200" lvl="1" indent="0">
              <a:buNone/>
            </a:pPr>
            <a:r>
              <a:rPr lang="en-US" dirty="0"/>
              <a:t>docker network create -d bridge some-network</a:t>
            </a:r>
            <a:endParaRPr lang="en-IN" dirty="0"/>
          </a:p>
          <a:p>
            <a:r>
              <a:rPr lang="en-IN" dirty="0"/>
              <a:t>The mongo </a:t>
            </a:r>
            <a:r>
              <a:rPr lang="en-IN" dirty="0" err="1"/>
              <a:t>db</a:t>
            </a:r>
            <a:r>
              <a:rPr lang="en-IN" dirty="0"/>
              <a:t> server container and the mongo </a:t>
            </a:r>
            <a:r>
              <a:rPr lang="en-IN" dirty="0" err="1"/>
              <a:t>sh</a:t>
            </a:r>
            <a:r>
              <a:rPr lang="en-IN" dirty="0"/>
              <a:t>(client) container can interact by referring the same network name.</a:t>
            </a:r>
          </a:p>
          <a:p>
            <a:r>
              <a:rPr lang="en-IN" dirty="0"/>
              <a:t>Next start the mongo </a:t>
            </a:r>
            <a:r>
              <a:rPr lang="en-IN" dirty="0" err="1"/>
              <a:t>db</a:t>
            </a:r>
            <a:r>
              <a:rPr lang="en-IN" dirty="0"/>
              <a:t> server container</a:t>
            </a:r>
          </a:p>
          <a:p>
            <a:pPr marL="457200" lvl="1" indent="0">
              <a:buNone/>
            </a:pPr>
            <a:r>
              <a:rPr lang="en-US" dirty="0"/>
              <a:t>docker run --name some-mongo --network some-network -d mongo</a:t>
            </a:r>
          </a:p>
          <a:p>
            <a:r>
              <a:rPr lang="en-US" dirty="0"/>
              <a:t>Next start </a:t>
            </a:r>
            <a:r>
              <a:rPr lang="en-US" dirty="0" err="1"/>
              <a:t>mongosh</a:t>
            </a:r>
            <a:r>
              <a:rPr lang="en-US" dirty="0"/>
              <a:t>(client CLI) to interact with the mongo server</a:t>
            </a:r>
          </a:p>
          <a:p>
            <a:pPr marL="457200" lvl="1" indent="0">
              <a:buNone/>
            </a:pPr>
            <a:r>
              <a:rPr lang="en-US" dirty="0"/>
              <a:t>docker run -it --network some-network --rm mongo </a:t>
            </a:r>
            <a:r>
              <a:rPr lang="en-US" dirty="0" err="1"/>
              <a:t>mongosh</a:t>
            </a:r>
            <a:r>
              <a:rPr lang="en-US" dirty="0"/>
              <a:t> --host some-mongo test</a:t>
            </a:r>
          </a:p>
          <a:p>
            <a:r>
              <a:rPr lang="en-US" dirty="0"/>
              <a:t>Now run </a:t>
            </a:r>
            <a:r>
              <a:rPr lang="en-US" dirty="0" err="1"/>
              <a:t>mongodb</a:t>
            </a:r>
            <a:r>
              <a:rPr lang="en-US" dirty="0"/>
              <a:t> commands</a:t>
            </a:r>
          </a:p>
          <a:p>
            <a:pPr marL="457200" lvl="1" indent="0">
              <a:buNone/>
            </a:pPr>
            <a:r>
              <a:rPr lang="en-US" dirty="0"/>
              <a:t>show </a:t>
            </a:r>
            <a:r>
              <a:rPr lang="en-US" dirty="0" err="1"/>
              <a:t>dbs</a:t>
            </a:r>
            <a:r>
              <a:rPr lang="en-US" dirty="0"/>
              <a:t>, use &lt;</a:t>
            </a:r>
            <a:r>
              <a:rPr lang="en-US" dirty="0" err="1"/>
              <a:t>dbname</a:t>
            </a:r>
            <a:r>
              <a:rPr lang="en-US" dirty="0"/>
              <a:t>&gt;, show collections, </a:t>
            </a:r>
            <a:r>
              <a:rPr lang="en-US" dirty="0" err="1"/>
              <a:t>db.createCollection</a:t>
            </a:r>
            <a:r>
              <a:rPr lang="en-US" dirty="0"/>
              <a:t>('Student’), db.myNewCollection1.insertOne( { name:“</a:t>
            </a:r>
            <a:r>
              <a:rPr lang="en-US" dirty="0" err="1"/>
              <a:t>abc</a:t>
            </a:r>
            <a:r>
              <a:rPr lang="en-US" dirty="0"/>
              <a:t>" }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00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E315-0A19-2F31-5F66-50C6690C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nginx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324E-3638-3A15-2104-A8DA49CA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Create a html file test.html in D:/demo folder</a:t>
            </a:r>
          </a:p>
          <a:p>
            <a:r>
              <a:rPr lang="en-US" sz="2400" dirty="0"/>
              <a:t>Two ways</a:t>
            </a:r>
          </a:p>
          <a:p>
            <a:pPr lvl="1"/>
            <a:r>
              <a:rPr lang="en-US" sz="2000" dirty="0"/>
              <a:t>Run the docker command to create the container from the image nginx</a:t>
            </a:r>
            <a:endParaRPr lang="en-US" sz="1400" dirty="0"/>
          </a:p>
          <a:p>
            <a:pPr marL="457200" lvl="1" indent="0">
              <a:buNone/>
            </a:pPr>
            <a:r>
              <a:rPr lang="en-US" sz="1800" dirty="0"/>
              <a:t>	docker run --name some-nginx -v D:/demo:/usr/share/nginx/html –p 8888:80 -d nginx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dockerfile</a:t>
            </a:r>
            <a:endParaRPr lang="en-US" sz="2000" dirty="0"/>
          </a:p>
          <a:p>
            <a:pPr lvl="2"/>
            <a:r>
              <a:rPr lang="en-US" sz="1600" dirty="0"/>
              <a:t>Alternatively, a simple </a:t>
            </a:r>
            <a:r>
              <a:rPr lang="en-US" sz="1600" dirty="0" err="1"/>
              <a:t>Dockerfile</a:t>
            </a:r>
            <a:r>
              <a:rPr lang="en-US" sz="1600" dirty="0"/>
              <a:t> can be used to generate a new image that includes the necessary content (which is a much cleaner solution than the bind mount above):</a:t>
            </a:r>
          </a:p>
          <a:p>
            <a:pPr marL="457200" lvl="1" indent="0">
              <a:buNone/>
            </a:pPr>
            <a:r>
              <a:rPr lang="en-US" sz="1600" dirty="0"/>
              <a:t>		FROM nginx</a:t>
            </a:r>
          </a:p>
          <a:p>
            <a:pPr marL="457200" lvl="1" indent="0">
              <a:buNone/>
            </a:pPr>
            <a:r>
              <a:rPr lang="en-US" sz="1600" dirty="0"/>
              <a:t>		COPY static-html-directory /</a:t>
            </a:r>
            <a:r>
              <a:rPr lang="en-US" sz="1600" dirty="0" err="1"/>
              <a:t>usr</a:t>
            </a:r>
            <a:r>
              <a:rPr lang="en-US" sz="1600" dirty="0"/>
              <a:t>/share/nginx/html</a:t>
            </a:r>
          </a:p>
          <a:p>
            <a:pPr lvl="2"/>
            <a:r>
              <a:rPr lang="en-US" sz="1600" dirty="0"/>
              <a:t>Place this file in the same directory as your directory of content ("static-html-directory"), run docker build -t some-content-nginx ., then start your container:</a:t>
            </a:r>
          </a:p>
          <a:p>
            <a:pPr marL="457200" lvl="1" indent="0">
              <a:buNone/>
            </a:pPr>
            <a:r>
              <a:rPr lang="en-US" sz="1600" dirty="0"/>
              <a:t>		docker run --name some-nginx -d some-content-nginx</a:t>
            </a:r>
            <a:endParaRPr lang="en-IN" sz="1600" dirty="0"/>
          </a:p>
          <a:p>
            <a:r>
              <a:rPr lang="en-IN" sz="2000" dirty="0"/>
              <a:t>Type the </a:t>
            </a:r>
            <a:r>
              <a:rPr lang="en-IN" sz="2000" dirty="0" err="1"/>
              <a:t>url</a:t>
            </a:r>
            <a:r>
              <a:rPr lang="en-IN" sz="2000" dirty="0"/>
              <a:t> </a:t>
            </a:r>
            <a:r>
              <a:rPr lang="en-IN" sz="2000" dirty="0">
                <a:hlinkClick r:id="rId2"/>
              </a:rPr>
              <a:t>http://127.0.0.1:8888/test.html</a:t>
            </a:r>
            <a:r>
              <a:rPr lang="en-IN" sz="2000" dirty="0"/>
              <a:t> , the page should be displayed</a:t>
            </a:r>
          </a:p>
          <a:p>
            <a:r>
              <a:rPr lang="en-IN" sz="2000" dirty="0"/>
              <a:t>Also you can enter into the nginx container to see the mounted files</a:t>
            </a:r>
          </a:p>
          <a:p>
            <a:pPr marL="457200" lvl="1" indent="0">
              <a:buNone/>
            </a:pPr>
            <a:r>
              <a:rPr lang="en-US" sz="1600" dirty="0"/>
              <a:t>docker exec -it some-nginx bash</a:t>
            </a:r>
          </a:p>
          <a:p>
            <a:r>
              <a:rPr lang="en-US" sz="2000" dirty="0"/>
              <a:t>Next navigate to </a:t>
            </a:r>
            <a:r>
              <a:rPr lang="en-US" sz="2000" dirty="0" err="1"/>
              <a:t>usr</a:t>
            </a:r>
            <a:r>
              <a:rPr lang="en-US" sz="2000" dirty="0"/>
              <a:t>/share/nginx/html</a:t>
            </a:r>
          </a:p>
        </p:txBody>
      </p:sp>
    </p:spTree>
    <p:extLst>
      <p:ext uri="{BB962C8B-B14F-4D97-AF65-F5344CB8AC3E}">
        <p14:creationId xmlns:p14="http://schemas.microsoft.com/office/powerpoint/2010/main" val="223551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DF7-72EF-BA83-977F-AB29C53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Excercise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A236-4FEF-CB35-6078-58FF41B5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mongo and </a:t>
            </a:r>
            <a:r>
              <a:rPr lang="en-IN" dirty="0" err="1"/>
              <a:t>mongosh</a:t>
            </a:r>
            <a:r>
              <a:rPr lang="en-IN" dirty="0"/>
              <a:t> image try for </a:t>
            </a:r>
            <a:r>
              <a:rPr lang="en-IN" dirty="0" err="1"/>
              <a:t>postgres</a:t>
            </a:r>
            <a:r>
              <a:rPr lang="en-IN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24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892988-6C3A-572A-F951-836B0C016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DC95DE-8A0D-00ED-4AD9-1D35EE09E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041C-C768-C0B1-E674-423D41B3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Docker is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F044-DF4D-306C-456D-7AB87BF9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Portability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Reproducibility 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Efficiency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Scalability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1730-08DB-92C5-8114-131584F6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F4F1-A413-3A0C-9B0A-81CD2787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Docker Engine: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core part of docker, that handles the creation and management of containers.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Docker Image: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read-only template that is used for creating containers, containing the application code and dependencies.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Docker Hub: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cloud based repository that is used for finding and sharing the container images.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Dockerfile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: 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script that containing instructions to build a docker image.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Docker Registry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storage distribution system for docker images, where you can store the images in both public and private modes.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4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651A-FC0D-4F76-F9B3-01A7FAC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9B65-76A5-BF74-3935-94541189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Docker Image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Google Sans"/>
              </a:rPr>
              <a:t>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ead-only templates that contain instructions for creating a container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snapshot or blueprint of the libraries and dependencies required inside a container for an application to run.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Docker Container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container is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 runnable instance of an image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You can create, start, stop, move, or delete a container</a:t>
            </a:r>
          </a:p>
        </p:txBody>
      </p:sp>
    </p:spTree>
    <p:extLst>
      <p:ext uri="{BB962C8B-B14F-4D97-AF65-F5344CB8AC3E}">
        <p14:creationId xmlns:p14="http://schemas.microsoft.com/office/powerpoint/2010/main" val="325311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6EA1-E479-1CF5-15AA-90EF8079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5D0AEB-9E0B-7049-2041-32C72F629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112" y="1921268"/>
            <a:ext cx="5865688" cy="356513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55006-74D6-6BC9-3652-E4E8AF1F1F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ses a client-server architecture.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Docker client talks with the docker daemon which helps in building, running, and distributing the docker containers.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Docker client runs with the daemon on the same system or we can connect the Docker client with the Docker daemon remotely.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the help of REST API over a UNIX socket or a network, the docker client and daemon interact with each other.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1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352-540D-892C-99F1-CC443173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0474-8BC3-3A12-C1B8-BEB0F39B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Docker can build images automatically by reading the instructions from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Flex"/>
              </a:rPr>
              <a:t>Dockerfile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Flex"/>
              </a:rPr>
              <a:t>Dockerfile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 is a text document that contains all the commands a user could call on the command line to assemble an image.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This page describes the commands you can use in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Flex"/>
              </a:rPr>
              <a:t>Dockerfile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Flex"/>
              </a:rPr>
              <a:t>.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6804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77C4-32EC-BF31-48C1-8B871A66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93624-F446-E209-F06E-FCF96C41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277269"/>
            <a:ext cx="95250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8492-8FD0-0BDC-C31A-A0FDEA2D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 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A76E-BD0A-A80C-0A91-E24FE0A7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repository service.</a:t>
            </a:r>
          </a:p>
          <a:p>
            <a:pPr algn="just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 is a cloud-based service where people push their Docker Images.</a:t>
            </a:r>
          </a:p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Also you can pull the Docker Container Images from the Docker Hub anytime or anywhere via the internet. </a:t>
            </a:r>
          </a:p>
          <a:p>
            <a:pPr algn="just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ou can push your images as private or public registry where you can store and share Docker images.</a:t>
            </a:r>
          </a:p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an open-source tool and freely available for all operating systems. </a:t>
            </a:r>
          </a:p>
          <a:p>
            <a:pPr algn="just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like storage where we store the images and pull the images when it is required.</a:t>
            </a:r>
          </a:p>
          <a:p>
            <a:pPr algn="just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To push images to docker hub you need an account with docker 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6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1024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Nunito</vt:lpstr>
      <vt:lpstr>Roboto Flex</vt:lpstr>
      <vt:lpstr>Office Theme</vt:lpstr>
      <vt:lpstr>Docker Introduction</vt:lpstr>
      <vt:lpstr>What is Docker?</vt:lpstr>
      <vt:lpstr>Why Docker is popular?</vt:lpstr>
      <vt:lpstr>Docker Key Components</vt:lpstr>
      <vt:lpstr>Terminologies</vt:lpstr>
      <vt:lpstr>Docker Architecture</vt:lpstr>
      <vt:lpstr>Terminologies</vt:lpstr>
      <vt:lpstr>Terminologies</vt:lpstr>
      <vt:lpstr>What is Docker Hub?</vt:lpstr>
      <vt:lpstr>Virtual Machines vs Containers</vt:lpstr>
      <vt:lpstr>Virtual Machines vs Containers</vt:lpstr>
      <vt:lpstr>Docker vs Kubernetes</vt:lpstr>
      <vt:lpstr>Get started</vt:lpstr>
      <vt:lpstr>Docker Commands</vt:lpstr>
      <vt:lpstr>Docker Commands</vt:lpstr>
      <vt:lpstr>Docker Commands</vt:lpstr>
      <vt:lpstr>Docker Commands</vt:lpstr>
      <vt:lpstr>Docker Commands</vt:lpstr>
      <vt:lpstr>Docker Commands</vt:lpstr>
      <vt:lpstr>Cheat Sheet for Docker CLI Basic Commands</vt:lpstr>
      <vt:lpstr>Using mongo db image</vt:lpstr>
      <vt:lpstr>Using nginx image</vt:lpstr>
      <vt:lpstr>Excercise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8</cp:revision>
  <dcterms:created xsi:type="dcterms:W3CDTF">2024-09-30T08:19:40Z</dcterms:created>
  <dcterms:modified xsi:type="dcterms:W3CDTF">2024-10-01T12:25:19Z</dcterms:modified>
</cp:coreProperties>
</file>