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8D12-E91A-3A00-838E-8BAFFA2B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83A8-D881-BF1F-9A6D-FEC80889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5009-CE1F-D0A7-8321-D3E6409C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7B47-AAB1-BB25-AED1-2DCF1645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2D85-D9DA-A84B-F7ED-381F1C09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F612-7F93-8060-D5A6-526B44C1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8287-BAF2-4E9E-40A2-6DFB79C4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551-04D9-FBCF-D96E-A598F18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B850-E61D-7E85-EA45-AFDE211D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F5F5-36FE-3116-4292-B63B8FAC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2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FCB8-AFAA-FCFE-E515-8E95107A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A6ED-9C7C-4E90-C6D7-4FCFAAC8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7CF7-F273-DE62-583E-4208438C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61DC-B06B-3AAF-ED27-56E8646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4D1D-4A4F-4500-78BC-482E7AEB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4B0-90C6-0848-BDC6-1CEB001B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DB64-E54F-0FF2-2C2D-D8D77430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9F53-5801-D6CF-1228-9295A865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CBEE-1C42-0CAE-9E80-140322FD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979C-9BED-0803-81FC-5DE4D6BB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6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F67A-5B83-3681-AFEE-E00BD9DF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F5DC-040A-1A2D-A5D8-A029AAF3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0214-5B25-2BBE-9D10-73719EED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3AC8-EA4C-C8A0-4106-74D96DF3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298F-106D-FDD9-4469-6E3104A1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67D6-27F5-A751-F681-F1FD2620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45F-FD30-074F-B703-4B8F286AA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476C-84AC-E7E0-59A8-6D0862D4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4EAA8-57AA-2CB4-7019-3C413871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44AE-6F69-8CAB-C029-0BF0B0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127DB-300F-E1F1-6F98-F90D28B7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15CC-D32B-C44B-CE1E-82145258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D8BD-8C9D-85E9-7625-BC722FE9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83DEF-0E79-4230-D9D6-E3EB266DD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45C30-55AA-EE6D-2F40-115EA92E7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41482-42E1-87A4-E671-F28AFC49D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BB15B-6552-058D-EE47-31BEE4D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6A527-933C-4E87-6ECF-FD250144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9C245-2E1B-6086-EA3E-9B89347B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A96B-4F5E-609D-DA02-081320B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107A6-E318-C83A-FF5E-FC85439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A3EE-7064-7B76-A71F-B3C09A88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5754-EB39-5847-E4D7-DD154F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2357-3D1F-69EC-3B17-2D5F9EC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4C661-24A2-CB25-5FFC-C82C3A0D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FB5C-534D-E08A-5FC7-6E1CBA81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AEE0-98ED-66FE-5B24-70A9CCFB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41A7-0A36-19FA-CD6C-62978581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979F6-0D51-672C-4247-02C32E2D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30AC-2255-DF17-35D1-104C896D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7E7C-B308-C933-EA9A-8C5EA7A2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F9E6-ECF7-E44A-4A8F-230BEE2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7F75-99B3-5487-0009-43821E51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80432-3813-1E16-5052-7BEF9470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E9B6-0462-17CE-88E3-F0959C5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6419-37C8-ECC1-4C3F-7ABF8D8C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AABA-7382-0CA9-EA24-49181AD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C7A7-4D9B-CA00-7A3F-E28194E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25BD5-A87F-F2B9-2F29-9EA3D929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67D3-60A3-2AEE-356B-FD7396D9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41B4-1967-CF59-4349-CF357E5E1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E1DE-B287-4C72-960C-B75FC83496E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A5AB-80D4-8508-F542-BA93E3548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454F-658F-3E95-BE87-02FEB2EF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60/api/auth/validate/user" TargetMode="External"/><Relationship Id="rId2" Type="http://schemas.openxmlformats.org/officeDocument/2006/relationships/hyperlink" Target="http://localhost:8060/api/auth/regi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60/api/departmen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869B-0DE1-46FB-5050-943C2C53D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Spring Boot Microservices – Spring Security Authentication with JWT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98416-F0C4-2E0B-59FE-E8B5519D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3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739B1-77F0-EC8B-0ECF-93F88E2F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14C7C-539A-5DFD-CE17-0CDA2049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dirty="0"/>
              <a:t>Create the </a:t>
            </a:r>
            <a:r>
              <a:rPr lang="en-IN" dirty="0" err="1"/>
              <a:t>service.UserCredentialsService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register(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authDao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.saveAndFlush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verifyToken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.validateToken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30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B137-8131-C7BE-20A4-E328D736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4B2B-FC61-F671-F637-9AA62ABA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4"/>
            <a:ext cx="10515600" cy="5548044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IN" sz="3600" dirty="0"/>
              <a:t>Create the </a:t>
            </a:r>
            <a:r>
              <a:rPr lang="en-IN" sz="3600" dirty="0" err="1"/>
              <a:t>controller.UserCredentialsController</a:t>
            </a:r>
            <a:endParaRPr lang="en-IN" sz="36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"/api/auth"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"/register"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register(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.register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"/validate/token"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@RequestParam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.verifyToken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"/validate/user"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 : 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"authenticated?? : 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41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7751-8959-C30A-B268-82C7B957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CC4-847E-C271-3B0D-FDB6D483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614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IN" dirty="0"/>
              <a:t>Create the </a:t>
            </a:r>
            <a:r>
              <a:rPr lang="en-IN" dirty="0" err="1"/>
              <a:t>config.AuthConfig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@Configuration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AuthConfig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.anyRequest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.headers((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headers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headers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.frameOptions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.sameOrigin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.build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AuthenticationConfiguration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.getAuthenticationManager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9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1926-EF9D-2D60-6013-BF07705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4FD1-48E7-8D8A-74E8-6EAAD4B5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IN" dirty="0"/>
              <a:t>Create the </a:t>
            </a:r>
            <a:r>
              <a:rPr lang="en-IN" dirty="0" err="1"/>
              <a:t>service.CustomUserDetailsService</a:t>
            </a:r>
            <a:endParaRPr lang="en-IN" dirty="0"/>
          </a:p>
          <a:p>
            <a:pPr marL="514350" indent="-514350">
              <a:buFont typeface="+mj-lt"/>
              <a:buAutoNum type="arabicPeriod" startAt="9"/>
            </a:pP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 2: 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"Username/password not valid!"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09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1926-EF9D-2D60-6013-BF07705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4FD1-48E7-8D8A-74E8-6EAAD4B5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IN" dirty="0"/>
              <a:t>Create the </a:t>
            </a:r>
            <a:r>
              <a:rPr lang="en-IN" dirty="0" err="1"/>
              <a:t>service.CustomUserDetails</a:t>
            </a:r>
            <a:endParaRPr lang="en-IN" dirty="0"/>
          </a:p>
          <a:p>
            <a:pPr marL="514350" indent="-514350">
              <a:buFont typeface="+mj-lt"/>
              <a:buAutoNum type="arabicPeriod" startAt="10"/>
            </a:pP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68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3072-E6D7-5ED7-805D-116580B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05B1-2ABA-5230-351B-C7D5325F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authentication-service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8090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spring.datasource.url=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jdbc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:h2: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mem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testdb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spring.datasource.driverClassName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org.h2.Driver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password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spring.jpa.database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-platform=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org.hibernate.dialect.H2Dialect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spring.h2.console.enabled=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56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9B87-7C4F-BFB1-4286-B32C931E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515F-3F03-A343-EE6A-17DABEB5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test the 3 endpoints through postman</a:t>
            </a:r>
          </a:p>
          <a:p>
            <a:pPr lvl="1"/>
            <a:r>
              <a:rPr lang="en-IN" dirty="0"/>
              <a:t>http://localhost:8090/api/auth/register</a:t>
            </a:r>
          </a:p>
          <a:p>
            <a:pPr lvl="1"/>
            <a:r>
              <a:rPr lang="en-IN" dirty="0"/>
              <a:t>http://localhost:8090/api/auth/validate/token</a:t>
            </a:r>
          </a:p>
          <a:p>
            <a:pPr lvl="1"/>
            <a:r>
              <a:rPr lang="en-IN" dirty="0"/>
              <a:t>http://localhost:8090/api/auth/validate/user</a:t>
            </a:r>
          </a:p>
          <a:p>
            <a:r>
              <a:rPr lang="en-IN" dirty="0"/>
              <a:t>Now the 3 endpoints are /</a:t>
            </a:r>
            <a:r>
              <a:rPr lang="en-IN" dirty="0" err="1"/>
              <a:t>api</a:t>
            </a:r>
            <a:r>
              <a:rPr lang="en-IN" dirty="0"/>
              <a:t>/auth/register, /</a:t>
            </a:r>
            <a:r>
              <a:rPr lang="en-IN" dirty="0" err="1"/>
              <a:t>api</a:t>
            </a:r>
            <a:r>
              <a:rPr lang="en-IN" dirty="0"/>
              <a:t>/auth/validate/token, /</a:t>
            </a:r>
            <a:r>
              <a:rPr lang="en-IN" dirty="0" err="1"/>
              <a:t>api</a:t>
            </a:r>
            <a:r>
              <a:rPr lang="en-IN" dirty="0"/>
              <a:t>/auth/validate/user are accesses directly from authentication-service</a:t>
            </a:r>
          </a:p>
          <a:p>
            <a:r>
              <a:rPr lang="en-IN" dirty="0"/>
              <a:t>But it has to be accessed through the API Gateway.</a:t>
            </a:r>
          </a:p>
          <a:p>
            <a:r>
              <a:rPr lang="en-IN" dirty="0"/>
              <a:t>So next step is to provide routing in the </a:t>
            </a:r>
            <a:r>
              <a:rPr lang="en-IN" dirty="0" err="1"/>
              <a:t>application.properties</a:t>
            </a:r>
            <a:r>
              <a:rPr lang="en-IN" dirty="0"/>
              <a:t> file of API Gateway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64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8C49-467E-F54F-5472-9F4C5F5B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Route authentication-service requests through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854-C7D9-546F-17FB-A1A9C08A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 following int </a:t>
            </a:r>
            <a:r>
              <a:rPr lang="en-IN" dirty="0" err="1"/>
              <a:t>application.properties</a:t>
            </a:r>
            <a:r>
              <a:rPr lang="en-IN" dirty="0"/>
              <a:t> files of API Gateway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://authentication-service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test all the 3 endpoints through the API Gateway</a:t>
            </a:r>
          </a:p>
          <a:p>
            <a:pPr lvl="1"/>
            <a:r>
              <a:rPr lang="en-IN" dirty="0"/>
              <a:t>http://localhost:8060/api/auth/register</a:t>
            </a:r>
          </a:p>
          <a:p>
            <a:pPr lvl="1"/>
            <a:r>
              <a:rPr lang="en-IN" dirty="0"/>
              <a:t>http://localhost:8060/api/auth/validate/token</a:t>
            </a:r>
          </a:p>
          <a:p>
            <a:pPr lvl="1"/>
            <a:r>
              <a:rPr lang="en-IN" dirty="0"/>
              <a:t>http://localhost:8060/api/auth/validate/user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2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92F8-7B16-7140-565A-D67A6DCD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877C-E4CA-A14A-DD11-53EDF5A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Currently the token is validated through an endpoint in authentication-service</a:t>
            </a:r>
          </a:p>
          <a:p>
            <a:r>
              <a:rPr lang="en-IN" dirty="0"/>
              <a:t>But it can be validated when the request hits the </a:t>
            </a:r>
            <a:r>
              <a:rPr lang="en-IN" dirty="0" err="1"/>
              <a:t>api</a:t>
            </a:r>
            <a:r>
              <a:rPr lang="en-IN" dirty="0"/>
              <a:t> gateway to access any of department-service or employee-service endpoints</a:t>
            </a:r>
          </a:p>
          <a:p>
            <a:r>
              <a:rPr lang="en-IN" dirty="0"/>
              <a:t>So now we introduce filters in </a:t>
            </a:r>
            <a:r>
              <a:rPr lang="en-IN" dirty="0" err="1"/>
              <a:t>api</a:t>
            </a:r>
            <a:r>
              <a:rPr lang="en-IN" dirty="0"/>
              <a:t> gateway which will validate the incoming token.</a:t>
            </a:r>
          </a:p>
          <a:p>
            <a:r>
              <a:rPr lang="en-IN" dirty="0"/>
              <a:t>Also this token will come through the request header as a Bearer token like</a:t>
            </a:r>
          </a:p>
          <a:p>
            <a:pPr lvl="1"/>
            <a:r>
              <a:rPr lang="en-IN" dirty="0"/>
              <a:t>Authorization : Bearer &lt;token&gt;</a:t>
            </a:r>
          </a:p>
          <a:p>
            <a:r>
              <a:rPr lang="en-IN" dirty="0"/>
              <a:t>Based on the token validation, the request will be routed to the respective service.</a:t>
            </a:r>
          </a:p>
        </p:txBody>
      </p:sp>
    </p:spTree>
    <p:extLst>
      <p:ext uri="{BB962C8B-B14F-4D97-AF65-F5344CB8AC3E}">
        <p14:creationId xmlns:p14="http://schemas.microsoft.com/office/powerpoint/2010/main" val="2341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486D-B454-558F-7092-64C356CC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Create </a:t>
            </a:r>
            <a:r>
              <a:rPr lang="en-IN" dirty="0" err="1"/>
              <a:t>filter.AuthenticationFilter</a:t>
            </a:r>
            <a:r>
              <a:rPr lang="en-IN" dirty="0"/>
              <a:t> in API Gateway to validate the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8F7F-E3DD-8636-BC1B-E013DF6D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AbstractGatewayFilterFactory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AuthenticationFilter.Config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Config.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Config{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GatewayFilter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apply(Config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73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1583871" y="2008414"/>
            <a:ext cx="8792935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84723" y="2675132"/>
            <a:ext cx="1828800" cy="1160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9185" y="308224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2193693" y="2675132"/>
            <a:ext cx="182880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350431" y="23399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6E8B-4C30-730A-2273-E91F99DF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6D7C-C2F4-CF94-519C-598943D6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routes that should be ignored by the Filter can be configured in another class </a:t>
            </a:r>
            <a:r>
              <a:rPr lang="en-IN" dirty="0" err="1"/>
              <a:t>filter.RouteValidator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87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2DB1-B656-A64D-F947-1CF5DE54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</a:t>
            </a:r>
            <a:r>
              <a:rPr lang="en-IN" dirty="0" err="1"/>
              <a:t>filter.routeValidator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B425-1B6C-0793-DF08-7EBF00B2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RouteValidator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list of </a:t>
            </a:r>
            <a:r>
              <a:rPr lang="en-IN" sz="18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urls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to be ignored by the </a:t>
            </a:r>
            <a:r>
              <a:rPr lang="en-IN" sz="18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-gateway filter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List&lt;String&gt; 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openApiEndpoints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/auth/register"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/auth/validate/user"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/auth/validate/token"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Predicate&lt;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ServerHttpRequest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isSecured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openApiEndpoints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noneMatch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getURI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getPath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.contains(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8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0ABE-EC55-D26E-FD21-F89D548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65B-3CEE-B2D4-0D16-AF10836F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</a:t>
            </a:r>
            <a:r>
              <a:rPr lang="en-IN" dirty="0" err="1"/>
              <a:t>autowire</a:t>
            </a:r>
            <a:r>
              <a:rPr lang="en-IN" dirty="0"/>
              <a:t> the </a:t>
            </a:r>
            <a:r>
              <a:rPr lang="en-IN" dirty="0" err="1"/>
              <a:t>RouteValidator</a:t>
            </a:r>
            <a:r>
              <a:rPr lang="en-IN" dirty="0"/>
              <a:t> in the </a:t>
            </a:r>
            <a:r>
              <a:rPr lang="en-IN" dirty="0" err="1"/>
              <a:t>AuthenticationFilter</a:t>
            </a:r>
            <a:r>
              <a:rPr lang="en-IN" dirty="0"/>
              <a:t>.</a:t>
            </a:r>
          </a:p>
          <a:p>
            <a:r>
              <a:rPr lang="en-IN" dirty="0"/>
              <a:t>Now for the </a:t>
            </a:r>
            <a:r>
              <a:rPr lang="en-IN" dirty="0" err="1"/>
              <a:t>uris</a:t>
            </a:r>
            <a:r>
              <a:rPr lang="en-IN" dirty="0"/>
              <a:t> </a:t>
            </a:r>
            <a:r>
              <a:rPr lang="en-IN" b="1" dirty="0"/>
              <a:t>NOT</a:t>
            </a:r>
            <a:r>
              <a:rPr lang="en-IN" dirty="0"/>
              <a:t> specified in the </a:t>
            </a:r>
            <a:r>
              <a:rPr lang="en-IN" dirty="0" err="1"/>
              <a:t>RouteValidator</a:t>
            </a:r>
            <a:r>
              <a:rPr lang="en-IN" dirty="0"/>
              <a:t> do the following steps, for other </a:t>
            </a:r>
            <a:r>
              <a:rPr lang="en-IN" dirty="0" err="1"/>
              <a:t>uris</a:t>
            </a:r>
            <a:r>
              <a:rPr lang="en-IN" dirty="0"/>
              <a:t> simply chain the request.</a:t>
            </a:r>
          </a:p>
          <a:p>
            <a:r>
              <a:rPr lang="en-IN" dirty="0"/>
              <a:t>Check if the exchange request header key Authorization contains the Bearer token.</a:t>
            </a:r>
          </a:p>
          <a:p>
            <a:r>
              <a:rPr lang="en-IN" dirty="0"/>
              <a:t>If no, throw a </a:t>
            </a:r>
            <a:r>
              <a:rPr lang="en-IN" dirty="0" err="1"/>
              <a:t>RuntimeException</a:t>
            </a:r>
            <a:endParaRPr lang="en-IN" dirty="0"/>
          </a:p>
          <a:p>
            <a:r>
              <a:rPr lang="en-IN" dirty="0"/>
              <a:t>If yes,</a:t>
            </a:r>
          </a:p>
          <a:p>
            <a:pPr lvl="1"/>
            <a:r>
              <a:rPr lang="en-IN" dirty="0"/>
              <a:t>Take out the Bearer token</a:t>
            </a:r>
          </a:p>
          <a:p>
            <a:pPr lvl="1"/>
            <a:r>
              <a:rPr lang="en-IN" dirty="0"/>
              <a:t>Consume the /</a:t>
            </a:r>
            <a:r>
              <a:rPr lang="en-IN" dirty="0" err="1"/>
              <a:t>api</a:t>
            </a:r>
            <a:r>
              <a:rPr lang="en-IN" dirty="0"/>
              <a:t>/auth/validate/token endpoint of authentication-service to validate the token using </a:t>
            </a:r>
            <a:r>
              <a:rPr lang="en-IN" dirty="0" err="1"/>
              <a:t>WebClient</a:t>
            </a:r>
            <a:r>
              <a:rPr lang="en-IN" dirty="0"/>
              <a:t>(interservice communication)</a:t>
            </a:r>
          </a:p>
          <a:p>
            <a:pPr lvl="1"/>
            <a:r>
              <a:rPr lang="en-IN" dirty="0"/>
              <a:t>If validation fails throw exception</a:t>
            </a:r>
          </a:p>
          <a:p>
            <a:pPr lvl="1"/>
            <a:r>
              <a:rPr lang="en-IN" dirty="0"/>
              <a:t>Else chain the request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8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0CC3-2D51-12C2-A678-F66B30DE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Finish </a:t>
            </a:r>
            <a:r>
              <a:rPr lang="en-IN" dirty="0" err="1"/>
              <a:t>filter.AuthenticationFilter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64DC-66EB-A1A8-CD0A-6783DF1C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70"/>
            <a:ext cx="10515600" cy="5573730"/>
          </a:xfrm>
        </p:spPr>
        <p:txBody>
          <a:bodyPr>
            <a:normAutofit fontScale="32500" lnSpcReduction="20000"/>
          </a:bodyPr>
          <a:lstStyle/>
          <a:p>
            <a:r>
              <a:rPr lang="en-IN" sz="4900" dirty="0"/>
              <a:t>Add the following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fr-FR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RouteValidator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validator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fr-FR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GatewayFilter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apply(Config 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//for the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uris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NOT specified in the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RouteValidator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do the following steps 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validator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isSecured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.getRequest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check if the exchange request header contains the Authorization header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.getRequest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getHeaders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containsKey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HttpHeaders.</a:t>
            </a:r>
            <a:r>
              <a:rPr lang="en-IN" sz="37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AUTHORIZATION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RuntimeException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"Missing Authorization Header"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take out the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AUthorization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header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.getRequest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getHeaders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().get(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HttpHeaders.</a:t>
            </a:r>
            <a:r>
              <a:rPr lang="en-IN" sz="37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AUTHORIZATION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).get(0);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.startsWith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"Bearer"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remove Bearer from front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.substring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now consume /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37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/validate/token of authentication-service using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RestClient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can keep this call in a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seperate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JwtUtil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class and call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"http://localhost:8090/</a:t>
            </a:r>
            <a:r>
              <a:rPr lang="en-IN" sz="3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/auth/validate/</a:t>
            </a:r>
            <a:r>
              <a:rPr lang="en-IN" sz="3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token?token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).retrieve().body(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Boolean.</a:t>
            </a:r>
            <a:r>
              <a:rPr lang="en-IN" sz="37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also instead of making a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call for every request, we can validate the token here in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-gateway itself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(Exception 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37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.getMessage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RuntimeException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3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Inavlid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Access!! : 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.getMessage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//for other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uris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simply chain the request.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.filter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66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6DC7-CB3E-6174-54C8-CAF6B6B1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D52A-9B2A-84E3-FAB4-B64E47A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we have to configure the </a:t>
            </a:r>
            <a:r>
              <a:rPr lang="en-IN" dirty="0" err="1"/>
              <a:t>AuthenticationFilter</a:t>
            </a:r>
            <a:r>
              <a:rPr lang="en-IN" dirty="0"/>
              <a:t> for the </a:t>
            </a:r>
            <a:r>
              <a:rPr lang="en-IN" dirty="0" err="1"/>
              <a:t>api</a:t>
            </a:r>
            <a:r>
              <a:rPr lang="en-IN" dirty="0"/>
              <a:t>-gateway</a:t>
            </a:r>
          </a:p>
          <a:p>
            <a:r>
              <a:rPr lang="en-IN" dirty="0"/>
              <a:t>The filter should work only for incoming requests for department-service and employee-service</a:t>
            </a:r>
          </a:p>
        </p:txBody>
      </p:sp>
    </p:spTree>
    <p:extLst>
      <p:ext uri="{BB962C8B-B14F-4D97-AF65-F5344CB8AC3E}">
        <p14:creationId xmlns:p14="http://schemas.microsoft.com/office/powerpoint/2010/main" val="109725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4CDE-A42D-14EF-A739-AD5237F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6. Entry in </a:t>
            </a:r>
            <a:r>
              <a:rPr lang="en-IN" dirty="0" err="1"/>
              <a:t>application.properties</a:t>
            </a:r>
            <a:r>
              <a:rPr lang="en-IN" dirty="0"/>
              <a:t> file of </a:t>
            </a:r>
            <a:r>
              <a:rPr lang="en-IN" dirty="0" err="1"/>
              <a:t>api</a:t>
            </a:r>
            <a:r>
              <a:rPr lang="en-IN" dirty="0"/>
              <a:t>-gateway for the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4C22-1A4D-8F0B-A87A-BE30D6F2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 following lines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[0].filters[0]=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AuthenticationFilter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[1].filters[0]=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AuthenticationFilter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4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0B90-9C90-A83F-6339-F0334DE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Test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7D2E-2AD2-E321-7625-33F25D13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Start the services in the following order</a:t>
            </a:r>
          </a:p>
          <a:p>
            <a:pPr lvl="1"/>
            <a:r>
              <a:rPr lang="en-IN" dirty="0"/>
              <a:t>service-registry</a:t>
            </a:r>
          </a:p>
          <a:p>
            <a:pPr lvl="1"/>
            <a:r>
              <a:rPr lang="en-IN" dirty="0"/>
              <a:t>config-server</a:t>
            </a:r>
          </a:p>
          <a:p>
            <a:pPr lvl="1"/>
            <a:r>
              <a:rPr lang="en-IN" dirty="0" err="1"/>
              <a:t>api</a:t>
            </a:r>
            <a:r>
              <a:rPr lang="en-IN" dirty="0"/>
              <a:t>-gateway</a:t>
            </a:r>
          </a:p>
          <a:p>
            <a:pPr lvl="1"/>
            <a:r>
              <a:rPr lang="en-IN" dirty="0"/>
              <a:t>authentication-service</a:t>
            </a:r>
          </a:p>
          <a:p>
            <a:pPr lvl="1"/>
            <a:r>
              <a:rPr lang="en-IN" dirty="0"/>
              <a:t>department-service</a:t>
            </a:r>
          </a:p>
          <a:p>
            <a:pPr lvl="1"/>
            <a:r>
              <a:rPr lang="en-IN" dirty="0"/>
              <a:t>employee-service</a:t>
            </a:r>
          </a:p>
          <a:p>
            <a:r>
              <a:rPr lang="en-IN" dirty="0"/>
              <a:t>Now register a user through POST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http://localhost:8060/api/auth/register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Next login with the same user through POST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http://localhost:8060/api/auth/validate/user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Copy the received token.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Next access any of the department-service or employee-service endpoints with no Authorization header. We should get 500 error</a:t>
            </a:r>
          </a:p>
          <a:p>
            <a:pPr lvl="1"/>
            <a:r>
              <a:rPr lang="en-IN" dirty="0">
                <a:solidFill>
                  <a:srgbClr val="212121"/>
                </a:solidFill>
                <a:latin typeface="Inter"/>
              </a:rPr>
              <a:t>GET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4"/>
              </a:rPr>
              <a:t>http://localhost:8060/api/departments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Next access any of the department-service or employee-service endpoints with Authorization header and the copied token. We should be able to access the endpoint with no problem. </a:t>
            </a:r>
          </a:p>
          <a:p>
            <a:pPr lvl="1"/>
            <a:r>
              <a:rPr lang="en-IN" dirty="0">
                <a:solidFill>
                  <a:srgbClr val="212121"/>
                </a:solidFill>
                <a:latin typeface="Inter"/>
              </a:rPr>
              <a:t>GET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4"/>
              </a:rPr>
              <a:t>http://localhost:8060/api/departments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IN" dirty="0">
                <a:solidFill>
                  <a:srgbClr val="212121"/>
                </a:solidFill>
                <a:latin typeface="Inter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7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916DF-8B38-3AA9-A536-9FE386E35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1A4F6B-687D-FA0C-47B6-FD2E92EB4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613562" y="2020260"/>
            <a:ext cx="9246584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99185" y="2166534"/>
            <a:ext cx="1828800" cy="7972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6140" y="240797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7483374" y="3146580"/>
            <a:ext cx="1828800" cy="672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432624" y="16287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0351DB8-E066-1D4A-53EB-32560F698CCF}"/>
              </a:ext>
            </a:extLst>
          </p:cNvPr>
          <p:cNvSpPr/>
          <p:nvPr/>
        </p:nvSpPr>
        <p:spPr>
          <a:xfrm>
            <a:off x="934719" y="2709265"/>
            <a:ext cx="3178249" cy="12021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/auth/validate/user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/auth/validate/token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5FBF1A-F7A5-DFA3-BA5D-0C83E52930E9}"/>
              </a:ext>
            </a:extLst>
          </p:cNvPr>
          <p:cNvCxnSpPr>
            <a:cxnSpLocks/>
          </p:cNvCxnSpPr>
          <p:nvPr/>
        </p:nvCxnSpPr>
        <p:spPr>
          <a:xfrm flipH="1">
            <a:off x="4155008" y="3106109"/>
            <a:ext cx="5907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CC814-56D8-084A-685E-8F23C8ECA5DA}"/>
              </a:ext>
            </a:extLst>
          </p:cNvPr>
          <p:cNvCxnSpPr/>
          <p:nvPr/>
        </p:nvCxnSpPr>
        <p:spPr>
          <a:xfrm>
            <a:off x="4155008" y="3429000"/>
            <a:ext cx="5907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1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13CD-B791-44C3-049F-5422B5D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07F-B15E-13BF-0A66-88792433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authentication-service microservice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Route authentication-service requests through API Gateway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filter.AuthenticationFilter</a:t>
            </a:r>
            <a:r>
              <a:rPr lang="en-IN" dirty="0"/>
              <a:t> in API Gateway to validate the token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filter.routeValidator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Finish </a:t>
            </a:r>
            <a:r>
              <a:rPr lang="en-IN" dirty="0" err="1"/>
              <a:t>filter.AuthenticationFilter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Entry in </a:t>
            </a:r>
            <a:r>
              <a:rPr lang="en-IN" dirty="0" err="1"/>
              <a:t>application.properties</a:t>
            </a:r>
            <a:r>
              <a:rPr lang="en-IN" dirty="0"/>
              <a:t> file of </a:t>
            </a:r>
            <a:r>
              <a:rPr lang="en-IN" dirty="0" err="1"/>
              <a:t>api</a:t>
            </a:r>
            <a:r>
              <a:rPr lang="en-IN" dirty="0"/>
              <a:t>-gateway for the filter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9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49F-E6D4-D00A-425C-1033FC91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BE02-01C8-C921-2731-9EA4FA1A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Dependencies to add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the </a:t>
            </a:r>
            <a:r>
              <a:rPr lang="en-IN" dirty="0" err="1"/>
              <a:t>jwt</a:t>
            </a:r>
            <a:r>
              <a:rPr lang="en-IN" dirty="0"/>
              <a:t> dependencies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entity.UserCredentialsEntity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dao.UserCredentialsDao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the </a:t>
            </a:r>
            <a:r>
              <a:rPr lang="en-IN" sz="2800" dirty="0" err="1"/>
              <a:t>service.JwtService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service.UserCredentialsService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controller.UserCredentialsController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the </a:t>
            </a:r>
            <a:r>
              <a:rPr lang="en-IN" sz="2800" dirty="0" err="1"/>
              <a:t>config.AuthConfig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service.CustomUserDetailsService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the </a:t>
            </a:r>
            <a:r>
              <a:rPr lang="en-IN" sz="2800" dirty="0" err="1"/>
              <a:t>service.CustomUserDetails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3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3BE2-E09F-0A83-B865-E8BF6C3C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EF82-4EC9-613C-539C-DA1E34F4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3"/>
            <a:ext cx="10515600" cy="4810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Dependencies to add</a:t>
            </a:r>
          </a:p>
          <a:p>
            <a:pPr lvl="1"/>
            <a:r>
              <a:rPr lang="en-IN" dirty="0"/>
              <a:t>Web</a:t>
            </a:r>
          </a:p>
          <a:p>
            <a:pPr lvl="1"/>
            <a:r>
              <a:rPr lang="en-IN" dirty="0"/>
              <a:t>Data JPA</a:t>
            </a:r>
          </a:p>
          <a:p>
            <a:pPr lvl="1"/>
            <a:r>
              <a:rPr lang="en-IN" dirty="0"/>
              <a:t>h2</a:t>
            </a:r>
          </a:p>
          <a:p>
            <a:pPr lvl="1"/>
            <a:r>
              <a:rPr lang="en-IN" dirty="0"/>
              <a:t>Eureka client</a:t>
            </a:r>
          </a:p>
          <a:p>
            <a:pPr lvl="1"/>
            <a:r>
              <a:rPr lang="en-IN" dirty="0"/>
              <a:t>Lombok</a:t>
            </a:r>
          </a:p>
          <a:p>
            <a:pPr lvl="1"/>
            <a:r>
              <a:rPr lang="en-IN" dirty="0"/>
              <a:t>Spring security</a:t>
            </a:r>
          </a:p>
          <a:p>
            <a:pPr lvl="1"/>
            <a:r>
              <a:rPr lang="en-IN" dirty="0"/>
              <a:t>Config client if config is in server</a:t>
            </a:r>
          </a:p>
          <a:p>
            <a:pPr lvl="1"/>
            <a:r>
              <a:rPr lang="en-IN" dirty="0" err="1"/>
              <a:t>Zipkin</a:t>
            </a:r>
            <a:r>
              <a:rPr lang="en-IN" dirty="0"/>
              <a:t> if traces have to be logged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the </a:t>
            </a:r>
            <a:r>
              <a:rPr lang="en-IN" dirty="0" err="1"/>
              <a:t>jwt</a:t>
            </a:r>
            <a:r>
              <a:rPr lang="en-IN" dirty="0"/>
              <a:t> dependencies manually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io.jsonwebtoken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jjwt-api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&gt;0.11.5&lt;/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io.jsonwebtoken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jjwt-impl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&gt;0.11.5&lt;/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io.jsonwebtoken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jjwt-jackson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&gt;0.11.5&lt;/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820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33FF-4D06-5155-68EF-9A5EF602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F69-1F47-ADC4-8BB3-5B978266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Create </a:t>
            </a:r>
            <a:r>
              <a:rPr lang="en-IN" dirty="0" err="1"/>
              <a:t>entity.UserCredentialsEntity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52FD-334A-4C72-F5B2-52E51D8D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53FF-D572-77B8-B62B-49695784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599523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Create the </a:t>
            </a:r>
            <a:r>
              <a:rPr lang="en-IN" dirty="0" err="1"/>
              <a:t>dao.UserCredentialsDao</a:t>
            </a:r>
            <a:endParaRPr lang="en-IN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Optional&lt;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findByName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6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09AE7-03E0-B695-E7DE-19AD29E5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EE10E-A00C-4CAE-0350-376DBF94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50853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en-IN" sz="2000" dirty="0"/>
              <a:t>Create the </a:t>
            </a:r>
            <a:r>
              <a:rPr lang="en-IN" sz="2000" dirty="0" err="1"/>
              <a:t>service.JwtService</a:t>
            </a:r>
            <a:endParaRPr lang="en-IN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endParaRPr lang="en-IN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SECRET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9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"5367566B59703373367639792F423F4528482B4D6251655468576D5A71347437"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parserBuilder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setSigningKey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getSignKey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()).build().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parseClaimsJws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Map&lt;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String,Object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HashMap&lt;&gt;();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(Map&lt;String, Object&gt; 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builder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setSubject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setIssuedAt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currentTimeMillis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setExpiration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currentTimeMillis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()+1000*60*30))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signWith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getSignKey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SignatureAlgorithm.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HS256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).compact();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Key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getSignKey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keyBytes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Decoders.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BASE64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.decode(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SECRET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hmacShaKeyFor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keyBytes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baseline="-25000" dirty="0">
              <a:solidFill>
                <a:srgbClr val="646464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6200" baseline="-25000" dirty="0">
              <a:solidFill>
                <a:srgbClr val="6464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2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2264</Words>
  <Application>Microsoft Office PowerPoint</Application>
  <PresentationFormat>Widescreen</PresentationFormat>
  <Paragraphs>389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Inter</vt:lpstr>
      <vt:lpstr>Office Theme</vt:lpstr>
      <vt:lpstr>Spring Boot Microservices – Spring Security Authentication with JWT Token</vt:lpstr>
      <vt:lpstr>Design</vt:lpstr>
      <vt:lpstr>Design</vt:lpstr>
      <vt:lpstr>Steps</vt:lpstr>
      <vt:lpstr>1. Create authentication-service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Next Step</vt:lpstr>
      <vt:lpstr>2. Route authentication-service requests through API Gateway</vt:lpstr>
      <vt:lpstr>Next Step</vt:lpstr>
      <vt:lpstr>3. Create filter.AuthenticationFilter in API Gateway to validate the token</vt:lpstr>
      <vt:lpstr>Next Steps</vt:lpstr>
      <vt:lpstr>4. Create filter.routeValidator</vt:lpstr>
      <vt:lpstr>Next Step</vt:lpstr>
      <vt:lpstr>5. Finish filter.AuthenticationFilter</vt:lpstr>
      <vt:lpstr>Next Steps</vt:lpstr>
      <vt:lpstr>6. Entry in application.properties file of api-gateway for the filter</vt:lpstr>
      <vt:lpstr>7. Test the application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</cp:revision>
  <dcterms:created xsi:type="dcterms:W3CDTF">2024-09-29T07:32:57Z</dcterms:created>
  <dcterms:modified xsi:type="dcterms:W3CDTF">2024-09-29T10:57:27Z</dcterms:modified>
</cp:coreProperties>
</file>