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58" r:id="rId6"/>
    <p:sldId id="257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C50D-DA69-AFEE-8631-1543FF506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4A968-4837-1EF4-B5DA-593C9753A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98665-A58B-D489-9D95-594F2F5B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13A3-CE7F-4D3A-9032-18F6F30EC2A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1FF10-6260-680B-A8CE-A758538B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BD2FF-332F-6C6B-DDC5-4ED721B9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3888-0363-4D8A-A16F-A46DC31F0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94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3B45-A5EF-E47C-9B47-1BC7956D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4495B-1955-EB32-DDC0-4F5932C5C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04CF0-1900-3731-C56B-BE001084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13A3-CE7F-4D3A-9032-18F6F30EC2A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1C236-9171-E929-44A2-1FCBED10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00DE6-FF32-388D-A726-1BDB5BC8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3888-0363-4D8A-A16F-A46DC31F0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71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6C73A-42D1-B7CE-1BC3-DCD2710B7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310C7-0BEB-D3D3-0AB3-A93C31009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6B075-410D-8F9E-E0CD-928311EE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13A3-CE7F-4D3A-9032-18F6F30EC2A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16982-FFB2-A2DE-AAF2-308EE0B4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B01FF-89C5-F431-E61F-5D5E3ED7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3888-0363-4D8A-A16F-A46DC31F0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55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6B49-2F31-CB16-0115-D001211F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07857-2E68-B48C-560F-294F9660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9E44D-790D-1296-70D3-8729EB4D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13A3-CE7F-4D3A-9032-18F6F30EC2A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33B14-4A42-BA6D-A9D8-66B93B15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58A1-4514-97F4-553D-EF0064F1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3888-0363-4D8A-A16F-A46DC31F0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27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62D02-5D3D-6654-CBB6-32D22554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EC908-CBCA-0B95-8346-063AD6974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7A90C-9291-2DDD-31DC-38ABA770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13A3-CE7F-4D3A-9032-18F6F30EC2A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853C4-9732-52F8-9645-58BCF057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5EC09-40C8-04F3-A0D1-AED71F65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3888-0363-4D8A-A16F-A46DC31F0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19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6F78-BFE1-C102-F398-6B646822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0CB5A-DE8E-57E7-1C1F-98BA05457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72BDB-AE9C-4AEA-01AD-18C1A4410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88003-EEF1-0B9D-D8B6-07F7D581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13A3-CE7F-4D3A-9032-18F6F30EC2A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C71E9-0F04-03FC-9FB9-25380A75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55991-36AD-1463-DA5F-72D94D6B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3888-0363-4D8A-A16F-A46DC31F0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12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5102-73BC-D773-C1F4-F26D46512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AEE8B-09DC-C014-5172-A73C26CF0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8E2FC-9671-B16C-6F8D-2A3368664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32357-4D17-C732-E865-BA3CCC4C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0B2E98-A534-EC83-7FA7-0ECBE3397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C79072-D033-4356-3188-43AB89C7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13A3-CE7F-4D3A-9032-18F6F30EC2A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6C575-4DE1-1B2D-F5E5-65770B65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6F454-2CEF-0094-0311-BA5EF0B0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3888-0363-4D8A-A16F-A46DC31F0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24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C7B3-BC44-07FA-1EB7-E296C5DD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4533E4-0765-A1EC-5C29-BBAB5EC0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13A3-CE7F-4D3A-9032-18F6F30EC2A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42291-30C2-CCF9-E0BC-DB51C7D6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154B0-17C3-8A8B-79C3-9B267FDB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3888-0363-4D8A-A16F-A46DC31F0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01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A3D08-9CFA-EC21-22CA-270B6420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13A3-CE7F-4D3A-9032-18F6F30EC2A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2AAD7-E572-FD08-B99C-601D7F27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249F2-4B80-3ED5-C567-3A38DED2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3888-0363-4D8A-A16F-A46DC31F0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48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045A-298D-A9D9-958E-6EA9E1C7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9A3FB-E87B-5C26-03A7-2749E6A3C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E5F91-83A3-35A5-C860-6A412B006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DE6EE-288E-544C-4639-CF87BD1C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13A3-CE7F-4D3A-9032-18F6F30EC2A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8E965-65E7-C344-0671-95D3DC39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C6EDC-88CF-4F17-91C8-4793D39D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3888-0363-4D8A-A16F-A46DC31F0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88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EF20-1CF8-41AF-6E5D-4152203E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BDBF7-20E7-9DCF-54C9-D1DC11782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DC5F2-5AA2-D8F7-5F85-BF5D37B07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079F0-2C47-3590-D3B2-42B45222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13A3-CE7F-4D3A-9032-18F6F30EC2A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0A5F6-9897-15A6-709A-5DCBC58B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6A6E6-AEBE-D780-5259-46D6040F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3888-0363-4D8A-A16F-A46DC31F0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81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BB050-BD5D-EEFD-EC2E-743C2B07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9974B-5F24-2324-55E3-69B8BD484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C74F7-48F8-AD21-52EE-C1C9AC25C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013A3-CE7F-4D3A-9032-18F6F30EC2A8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7E68C-39E9-0971-7971-86438B816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C3027-36D1-AC7F-1C10-713AC6259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3888-0363-4D8A-A16F-A46DC31F0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96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5F65-C705-B985-9957-E5C2AB3CC8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AWS -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E327E-01EB-1EC8-53F5-97D7B7784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86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EDA9-C876-16DE-D304-326A1219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6191F"/>
                </a:solidFill>
                <a:effectLst/>
                <a:latin typeface="Amazon Ember"/>
              </a:rPr>
              <a:t>Regions, Availability Zones, and Local Zones</a:t>
            </a:r>
            <a:endParaRPr lang="en-IN" dirty="0"/>
          </a:p>
        </p:txBody>
      </p:sp>
      <p:pic>
        <p:nvPicPr>
          <p:cNvPr id="3074" name="Picture 2" descr="AWS Cloud Availability Zones">
            <a:extLst>
              <a:ext uri="{FF2B5EF4-FFF2-40B4-BE49-F238E27FC236}">
                <a16:creationId xmlns:a16="http://schemas.microsoft.com/office/drawing/2014/main" id="{E6EE31FA-485B-1660-811A-5537E61575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98" y="1825625"/>
            <a:ext cx="95434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383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E6F3B-09CA-BB9D-D70C-6A31907AE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53CAAE3-930C-B856-0935-88A0820BF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36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F137-D172-3715-E583-0D50FD8C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Cloud Computing?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EA7EB-BAD0-0076-F60F-F347FB8B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P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ractice of using a network of remote servers hosted on the Internet to store, manage, and process data, rather than a local server or a personal computer.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Companies offering such kinds of </a:t>
            </a:r>
            <a:r>
              <a:rPr lang="en-US" b="0" i="0" u="sng" dirty="0">
                <a:effectLst/>
                <a:latin typeface="Nunito" pitchFamily="2" charset="0"/>
              </a:rPr>
              <a:t>cloud computing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services are called </a:t>
            </a:r>
            <a:r>
              <a:rPr lang="en-US" b="0" i="1" u="sng" dirty="0">
                <a:effectLst/>
                <a:latin typeface="Nunito" pitchFamily="2" charset="0"/>
              </a:rPr>
              <a:t>cloud providers.</a:t>
            </a:r>
          </a:p>
          <a:p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They 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ypically charge for cloud computing services based on usage. </a:t>
            </a:r>
          </a:p>
          <a:p>
            <a:r>
              <a:rPr lang="en-US" dirty="0"/>
              <a:t>Some of the cloud providers are</a:t>
            </a:r>
          </a:p>
          <a:p>
            <a:pPr lvl="1" fontAlgn="base"/>
            <a:r>
              <a:rPr lang="en-IN" b="0" i="0" dirty="0">
                <a:solidFill>
                  <a:srgbClr val="000000"/>
                </a:solidFill>
                <a:effectLst/>
                <a:latin typeface="-apple-system"/>
              </a:rPr>
              <a:t>Amazon Web Services (AWS)</a:t>
            </a:r>
          </a:p>
          <a:p>
            <a:pPr lvl="1" fontAlgn="base"/>
            <a:r>
              <a:rPr lang="en-IN" b="0" i="0" dirty="0">
                <a:solidFill>
                  <a:srgbClr val="000000"/>
                </a:solidFill>
                <a:effectLst/>
                <a:latin typeface="-apple-system"/>
              </a:rPr>
              <a:t>Microsoft Azure</a:t>
            </a:r>
          </a:p>
          <a:p>
            <a:pPr lvl="1" fontAlgn="base"/>
            <a:r>
              <a:rPr lang="en-IN" b="0" i="0" dirty="0">
                <a:solidFill>
                  <a:srgbClr val="000000"/>
                </a:solidFill>
                <a:effectLst/>
                <a:latin typeface="-apple-system"/>
              </a:rPr>
              <a:t>Google Cloud (GCP—formerly Google Cloud Platform)</a:t>
            </a:r>
          </a:p>
          <a:p>
            <a:pPr lvl="1" fontAlgn="base"/>
            <a:r>
              <a:rPr lang="en-IN" b="0" i="0" dirty="0">
                <a:solidFill>
                  <a:srgbClr val="000000"/>
                </a:solidFill>
                <a:effectLst/>
                <a:latin typeface="-apple-system"/>
              </a:rPr>
              <a:t>IBM Cloud (formerly SoftLayer)</a:t>
            </a:r>
          </a:p>
          <a:p>
            <a:pPr lvl="1" fontAlgn="base"/>
            <a:r>
              <a:rPr lang="en-IN" b="0" i="0" dirty="0">
                <a:solidFill>
                  <a:srgbClr val="000000"/>
                </a:solidFill>
                <a:effectLst/>
                <a:latin typeface="-apple-system"/>
              </a:rPr>
              <a:t>Oracle Cloud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1923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3BD3-3D64-E684-7FCD-3AC0616A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85EA-4864-B09E-2EF6-9CF0D261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220"/>
            <a:ext cx="10515600" cy="5106255"/>
          </a:xfrm>
        </p:spPr>
        <p:txBody>
          <a:bodyPr>
            <a:normAutofit fontScale="85000" lnSpcReduction="20000"/>
          </a:bodyPr>
          <a:lstStyle/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Most cloud computing services fall into five broad categories: </a:t>
            </a:r>
          </a:p>
          <a:p>
            <a:pPr lvl="1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Software as a service (SaaS)</a:t>
            </a:r>
          </a:p>
          <a:p>
            <a:pPr lvl="2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Instead of installing and maintaining software, we simply access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softwares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via the Internet.</a:t>
            </a:r>
          </a:p>
          <a:p>
            <a:pPr lvl="2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We free ourselves from the complex software and hardware management. </a:t>
            </a:r>
          </a:p>
          <a:p>
            <a:pPr lvl="1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Platform as a service (PaaS)</a:t>
            </a:r>
          </a:p>
          <a:p>
            <a:pPr lvl="2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The development and deployment of the application take place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independent of the hardware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lvl="2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consumer does not manage or control the underlying cloud infrastructure including network, servers, operating systems, or storage.</a:t>
            </a:r>
          </a:p>
          <a:p>
            <a:pPr lvl="2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Has control over the deployed applications and possibly configuration settings for the application-hosting environment. </a:t>
            </a:r>
          </a:p>
          <a:p>
            <a:pPr lvl="1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Infrastructure as a service (IaaS)</a:t>
            </a:r>
          </a:p>
          <a:p>
            <a:pPr lvl="2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simply provides the underlying operating systems, security, networking, and servers for developing such applications, and services, and deploying development tools, databases, etc. </a:t>
            </a:r>
          </a:p>
          <a:p>
            <a:pPr lvl="1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Anything/Everything as a service (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XaaS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)</a:t>
            </a:r>
          </a:p>
          <a:p>
            <a:pPr lvl="2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Most of the cloud service providers nowadays offer anything as a service.</a:t>
            </a:r>
          </a:p>
          <a:p>
            <a:pPr lvl="2" fontAlgn="base">
              <a:buFont typeface="+mj-lt"/>
              <a:buAutoNum type="arabicPeriod"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 It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is a compilation of all of the above services including some additional services. </a:t>
            </a:r>
          </a:p>
          <a:p>
            <a:pPr lvl="1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Function as a Service (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FaaS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)</a:t>
            </a:r>
          </a:p>
          <a:p>
            <a:pPr lvl="2" fontAlgn="base">
              <a:buFont typeface="+mj-lt"/>
              <a:buAutoNum type="arabicPeriod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FaaS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is an event-driven execution model. </a:t>
            </a:r>
          </a:p>
          <a:p>
            <a:pPr lvl="2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implemented in the serverless container.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465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769E-22CB-A210-81B9-ACDFD6DA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deployment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D6DF-DCAD-6567-8B53-292B39BE6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Public cloud</a:t>
            </a:r>
          </a:p>
          <a:p>
            <a:pPr lvl="1"/>
            <a:r>
              <a:rPr lang="en-US" dirty="0">
                <a:solidFill>
                  <a:srgbClr val="5F6368"/>
                </a:solidFill>
                <a:latin typeface="Google Sans Text"/>
              </a:rPr>
              <a:t>D</a:t>
            </a:r>
            <a:r>
              <a:rPr lang="en-US" b="0" i="0" dirty="0">
                <a:solidFill>
                  <a:srgbClr val="5F6368"/>
                </a:solidFill>
                <a:effectLst/>
                <a:latin typeface="Google Sans Text"/>
              </a:rPr>
              <a:t>eliver resources, such as compute, storage, network, develop-and-deploy environments, and applications over the internet. </a:t>
            </a:r>
          </a:p>
          <a:p>
            <a:pPr lvl="1"/>
            <a:r>
              <a:rPr lang="en-US" b="0" i="0" dirty="0">
                <a:solidFill>
                  <a:srgbClr val="5F6368"/>
                </a:solidFill>
                <a:effectLst/>
                <a:latin typeface="Google Sans Text"/>
              </a:rPr>
              <a:t>They are owned and run by third-party cloud service providers like Google Cloud.</a:t>
            </a: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Private cloud</a:t>
            </a:r>
          </a:p>
          <a:p>
            <a:pPr lvl="1"/>
            <a:r>
              <a:rPr lang="en-US" b="0" i="0" dirty="0">
                <a:solidFill>
                  <a:srgbClr val="5F6368"/>
                </a:solidFill>
                <a:effectLst/>
                <a:latin typeface="Google Sans Text"/>
              </a:rPr>
              <a:t>Private clouds are built, run, and used by a single organization, typically located on-premises. </a:t>
            </a:r>
          </a:p>
          <a:p>
            <a:pPr lvl="1"/>
            <a:r>
              <a:rPr lang="en-US" b="0" i="0" dirty="0">
                <a:solidFill>
                  <a:srgbClr val="5F6368"/>
                </a:solidFill>
                <a:effectLst/>
                <a:latin typeface="Google Sans Text"/>
              </a:rPr>
              <a:t>They provide greater control, customization, and data security but come with similar costs and resource limitations associated with traditional IT environments.</a:t>
            </a: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Hybrid cloud</a:t>
            </a:r>
          </a:p>
          <a:p>
            <a:pPr lvl="1"/>
            <a:r>
              <a:rPr lang="en-US" b="0" i="0" dirty="0">
                <a:solidFill>
                  <a:srgbClr val="5F6368"/>
                </a:solidFill>
                <a:effectLst/>
                <a:latin typeface="Google Sans Text"/>
              </a:rPr>
              <a:t>Environments that mix at least one private computing environment (traditional IT infrastructure or private cloud, including edge) with one or more public clouds are called hybrid clouds. </a:t>
            </a:r>
          </a:p>
          <a:p>
            <a:pPr lvl="1"/>
            <a:r>
              <a:rPr lang="en-US" b="0" i="0" dirty="0">
                <a:solidFill>
                  <a:srgbClr val="5F6368"/>
                </a:solidFill>
                <a:effectLst/>
                <a:latin typeface="Google Sans Text"/>
              </a:rPr>
              <a:t>They allow you to leverage the resources and services from different computing environments and choose which is the most optimal for the workloads.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863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9547-C29D-E5FC-A0E7-8F89FD31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services for containerizing microservices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BF1019-5194-3E81-D890-E78F0D002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819" y="1825625"/>
            <a:ext cx="76823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6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9D9D-E83A-58DA-BBF6-EC2C1769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3A1FB-4E27-FBDD-FED3-B78139AA8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028"/>
            <a:ext cx="10515600" cy="5147352"/>
          </a:xfrm>
        </p:spPr>
        <p:txBody>
          <a:bodyPr>
            <a:normAutofit fontScale="62500" lnSpcReduction="20000"/>
          </a:bodyPr>
          <a:lstStyle/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Amazon Elastic Container Service(ECS) and Amazon Elastic Kubernetes Service(EKS): </a:t>
            </a:r>
          </a:p>
          <a:p>
            <a:pPr lvl="1" fontAlgn="ctr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Container orchestration engines that can be used to deploy, manage, and scale containerized applications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AWS </a:t>
            </a:r>
            <a:r>
              <a:rPr lang="en-US" b="0" i="0" dirty="0" err="1">
                <a:solidFill>
                  <a:srgbClr val="001D35"/>
                </a:solidFill>
                <a:effectLst/>
                <a:latin typeface="Google Sans"/>
              </a:rPr>
              <a:t>Fargate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and Elastic Compute Cloud(EC2): </a:t>
            </a:r>
          </a:p>
          <a:p>
            <a:pPr lvl="1" fontAlgn="ctr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Hosting options for microservices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AWS Lambda: </a:t>
            </a:r>
          </a:p>
          <a:p>
            <a:pPr lvl="1" fontAlgn="ctr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 serverless way to build microservices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AWS </a:t>
            </a:r>
            <a:r>
              <a:rPr lang="en-US" b="0" i="0" dirty="0" err="1">
                <a:solidFill>
                  <a:srgbClr val="001D35"/>
                </a:solidFill>
                <a:effectLst/>
                <a:latin typeface="Google Sans"/>
              </a:rPr>
              <a:t>CodeBuild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: </a:t>
            </a:r>
          </a:p>
          <a:p>
            <a:pPr lvl="1" fontAlgn="ctr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 fully managed build service that can compile source code, run unit tests, and produce artifacts for deployment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AWS </a:t>
            </a:r>
            <a:r>
              <a:rPr lang="en-US" b="0" i="0" dirty="0" err="1">
                <a:solidFill>
                  <a:srgbClr val="001D35"/>
                </a:solidFill>
                <a:effectLst/>
                <a:latin typeface="Google Sans"/>
              </a:rPr>
              <a:t>CodeCommit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: </a:t>
            </a:r>
          </a:p>
          <a:p>
            <a:pPr lvl="1" fontAlgn="ctr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 version control service that can be used to privately store and manage Git repositories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AWS Elastic Beanstalk: </a:t>
            </a:r>
          </a:p>
          <a:p>
            <a:pPr lvl="1" fontAlgn="ctr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An orchestration layer that can be used on top of existing AWS services like EC2, Auto Scaling Groups, and Load Balancers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AWS Step Functions: </a:t>
            </a:r>
          </a:p>
          <a:p>
            <a:pPr lvl="1" fontAlgn="ctr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 serverless workflow service that can be used to coordinate microservices and build complex applications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Amazon DynamoDB: </a:t>
            </a:r>
          </a:p>
          <a:p>
            <a:pPr lvl="1" fontAlgn="ctr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 NoSQL database that can be used to create tables for storing and retrieving data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Service mesh: </a:t>
            </a:r>
          </a:p>
          <a:p>
            <a:pPr lvl="1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 software layer that can be used to manage communication between multiple microservices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063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1046-634E-5D4F-5128-839B4896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6191F"/>
                </a:solidFill>
                <a:effectLst/>
                <a:latin typeface="Amazon Ember"/>
              </a:rPr>
              <a:t>Regions, Availability Zones, and Local Zones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FF55-599D-68C7-6143-EE85A76AE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Amazon cloud computing resources are hosted in multiple locations world-wide. </a:t>
            </a:r>
          </a:p>
          <a:p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These locations are composed of AWS Regions, Availability Zones, and Local Zones. </a:t>
            </a:r>
          </a:p>
          <a:p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Each </a:t>
            </a:r>
            <a:r>
              <a:rPr lang="en-US" b="0" i="1" dirty="0">
                <a:solidFill>
                  <a:srgbClr val="16191F"/>
                </a:solidFill>
                <a:effectLst/>
                <a:latin typeface="Amazon Ember"/>
              </a:rPr>
              <a:t>AWS Region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 is a separate geographic area. </a:t>
            </a:r>
          </a:p>
          <a:p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Each AWS Region has multiple, isolated locations known as </a:t>
            </a:r>
            <a:r>
              <a:rPr lang="en-US" b="0" i="1" dirty="0">
                <a:solidFill>
                  <a:srgbClr val="16191F"/>
                </a:solidFill>
                <a:effectLst/>
                <a:latin typeface="Amazon Ember"/>
              </a:rPr>
              <a:t>Availability Zones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.</a:t>
            </a:r>
          </a:p>
          <a:p>
            <a:pPr algn="l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By using Local Zones, you can place resources, such as compute and storage, in multiple locations closer to your users.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17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B9D8-A655-6D3F-F114-1FBADB71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6191F"/>
                </a:solidFill>
                <a:effectLst/>
                <a:latin typeface="Amazon Ember"/>
              </a:rPr>
              <a:t>Regions, Availability Zones, and Local Zones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0844F-8D84-B41A-FCDA-2322E7E42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Amazon RDS enables you to place resources, such as DB instances, and data in multiple locations. </a:t>
            </a:r>
          </a:p>
          <a:p>
            <a:pPr algn="l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Resources aren't replicated across AWS Regions unless you do so specifically.</a:t>
            </a:r>
          </a:p>
          <a:p>
            <a:pPr algn="l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Amazon operates state-of-the-art, highly-available data centers. </a:t>
            </a:r>
          </a:p>
          <a:p>
            <a:pPr algn="l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Although rare, failures can occur that affect the availability of DB instances that are in the same location. </a:t>
            </a:r>
          </a:p>
          <a:p>
            <a:pPr algn="l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If you host all your DB instances in one location that is affected by such a failure, none of your DB instances will be available.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7547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678C-C6F8-376D-4D43-FF1A10BBA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6191F"/>
                </a:solidFill>
                <a:effectLst/>
                <a:latin typeface="Amazon Ember"/>
              </a:rPr>
              <a:t>Regions, Availability Zones, and Local Zones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40A496-E2AF-B88F-5B9A-9E18FA3F7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562" y="2124869"/>
            <a:ext cx="77628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2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3913</TotalTime>
  <Words>812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Amazon Ember</vt:lpstr>
      <vt:lpstr>-apple-system</vt:lpstr>
      <vt:lpstr>Arial</vt:lpstr>
      <vt:lpstr>Calibri</vt:lpstr>
      <vt:lpstr>Calibri Light</vt:lpstr>
      <vt:lpstr>Google Sans</vt:lpstr>
      <vt:lpstr>Google Sans Text</vt:lpstr>
      <vt:lpstr>Nunito</vt:lpstr>
      <vt:lpstr>Office Theme</vt:lpstr>
      <vt:lpstr>AWS - Introduction</vt:lpstr>
      <vt:lpstr>What is Cloud Computing?</vt:lpstr>
      <vt:lpstr>Types of Cloud Computing</vt:lpstr>
      <vt:lpstr>Cloud deployment models</vt:lpstr>
      <vt:lpstr>AWS services for containerizing microservices</vt:lpstr>
      <vt:lpstr>AWS Services</vt:lpstr>
      <vt:lpstr>Regions, Availability Zones, and Local Zones</vt:lpstr>
      <vt:lpstr>Regions, Availability Zones, and Local Zones</vt:lpstr>
      <vt:lpstr>Regions, Availability Zones, and Local Zones</vt:lpstr>
      <vt:lpstr>Regions, Availability Zones, and Local Zones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POONKUZHALI ANAND</dc:creator>
  <cp:lastModifiedBy>POONKUZHALI ANAND</cp:lastModifiedBy>
  <cp:revision>4</cp:revision>
  <dcterms:created xsi:type="dcterms:W3CDTF">2024-10-04T17:20:16Z</dcterms:created>
  <dcterms:modified xsi:type="dcterms:W3CDTF">2024-10-07T10:33:53Z</dcterms:modified>
</cp:coreProperties>
</file>