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68" r:id="rId5"/>
  </p:sldMasterIdLst>
  <p:notesMasterIdLst>
    <p:notesMasterId r:id="rId11"/>
  </p:notesMasterIdLst>
  <p:handoutMasterIdLst>
    <p:handoutMasterId r:id="rId12"/>
  </p:handoutMasterIdLst>
  <p:sldIdLst>
    <p:sldId id="265" r:id="rId6"/>
    <p:sldId id="267" r:id="rId7"/>
    <p:sldId id="266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00703C"/>
    <a:srgbClr val="404040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465" autoAdjust="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04775" y="114301"/>
            <a:ext cx="8915400" cy="6667500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71" y="407644"/>
            <a:ext cx="8237348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8A4E-C337-6D41-9483-E5B5B055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CD1B-3FAE-C54A-BCAD-AA33AAB1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9A6E5-1E30-6F49-8741-FD91F7EA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BB57C-8428-424B-8D0B-E54C84E8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D4BB-B94B-2949-88B9-06DC301E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0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1EBC-6AE9-8B43-9E52-7E2BAAA0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98A3-5988-4443-894D-B9854449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6EC65-493A-A743-A44C-40E94C658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D7FF5-8A75-0E45-AF30-C925FD57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7C090-F09B-6246-971B-A154AC3D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B0C3-28B8-8542-BEFE-CA7DCD60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77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88E8-0C52-AA4D-A50F-3F6561FF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28D0-F5EB-0145-B7EF-50D899BE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D762-563C-764B-97F5-93D75CA7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92009-DAA2-EA45-914E-61C474360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43A4-19DC-5149-B23D-617BD4514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10804-0A53-C549-81AF-E42F0C1C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23D21-CFB0-9442-95ED-893D9F1C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D399B-B516-A04E-9610-0B6E2D06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1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6245-6EEA-8C42-AAF5-AB1177D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56D6D-2545-EF4F-8E88-280E8B5B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D39A7-C7D4-D941-A27E-247AE4F7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9F2D1-1650-2149-A759-3C438420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F38D7-27A0-3147-9220-070E3991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2AAA3-9CD0-F64C-8414-18F7F858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CB8C1-8B6B-054F-9130-5DB381ED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98F6-4941-214A-A10B-5AEB9C9D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7E11-C657-8E4E-9DCD-0836210E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41C2B-D763-B648-BC5A-3404FA10D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77C8D-D1B0-FF4C-8C4A-4A585FD5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DDEBD-F897-614A-A6B0-6E7771A5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476EA-F926-2840-9492-82D28256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A896-8D02-0645-907B-78A604B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5A995-A948-6A4C-810D-76A8FAAB5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CBCDB-17AD-9B48-9F62-462B5B65B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DF8BE-C8DE-4D42-BF50-50F63BC4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06E14-4A6E-F742-B520-E9B2359C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E628C-7AC7-1047-B567-D08B76BE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11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204E-CF76-3C47-B0BD-18C6491A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429D0-E8DA-3A43-A4E5-03E18EEF7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48E2-6813-F74C-AD98-CEBF9C9E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38E2-4CA5-374D-A8A4-6DDFE8A4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BDD3-64A9-114F-B942-6E3987BE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5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568BD-D8E1-C947-833E-6AA728FCD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86FAC-D0F7-9548-BB68-DE30AAB7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A717-9070-2742-BD2C-E4B240AA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A634-71FC-E444-8B56-D379B416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08B57-2BC5-8141-9969-FE85D572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04775" y="114300"/>
            <a:ext cx="8915400" cy="5652609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71" y="407644"/>
            <a:ext cx="8237348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EFA83-65C3-4966-8407-29A0F5022E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3423482" y="5882303"/>
            <a:ext cx="2297035" cy="8613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D11695-EF78-4A07-8B7F-72214156FA52}"/>
              </a:ext>
            </a:extLst>
          </p:cNvPr>
          <p:cNvSpPr/>
          <p:nvPr userDrawn="1"/>
        </p:nvSpPr>
        <p:spPr>
          <a:xfrm>
            <a:off x="8277303" y="6456396"/>
            <a:ext cx="713232" cy="324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404621" y="1095493"/>
            <a:ext cx="8285860" cy="0"/>
          </a:xfrm>
          <a:prstGeom prst="line">
            <a:avLst/>
          </a:prstGeom>
          <a:ln w="2540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620" y="210313"/>
            <a:ext cx="8285861" cy="746884"/>
          </a:xfrm>
        </p:spPr>
        <p:txBody>
          <a:bodyPr anchor="b" anchorCtr="0">
            <a:noAutofit/>
          </a:bodyPr>
          <a:lstStyle>
            <a:lvl1pPr>
              <a:defRPr lang="en-US" sz="3800" kern="12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54694A-2A92-411E-BCBA-FB659AA80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233790"/>
            <a:ext cx="8285861" cy="5040385"/>
          </a:xfrm>
        </p:spPr>
        <p:txBody>
          <a:bodyPr/>
          <a:lstStyle>
            <a:lvl1pPr>
              <a:defRPr sz="2800"/>
            </a:lvl1pPr>
            <a:lvl3pPr>
              <a:defRPr sz="2400"/>
            </a:lvl3pPr>
            <a:lvl4pPr marL="1028700" indent="-342900">
              <a:buFont typeface="Courier New" panose="02070309020205020404" pitchFamily="49" charset="0"/>
              <a:buChar char="o"/>
              <a:defRPr/>
            </a:lvl4pPr>
            <a:lvl5pPr marL="1371600" indent="-342900">
              <a:buFont typeface="Courier New" panose="02070309020205020404" pitchFamily="49" charset="0"/>
              <a:buChar char="o"/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80A572-E181-4D7B-BEB4-CAAF1EFA5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7725877" y="6337352"/>
            <a:ext cx="1138194" cy="4268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CB92D-E72C-C045-9DBA-990BC528F97B}"/>
              </a:ext>
            </a:extLst>
          </p:cNvPr>
          <p:cNvSpPr txBox="1"/>
          <p:nvPr userDrawn="1"/>
        </p:nvSpPr>
        <p:spPr>
          <a:xfrm>
            <a:off x="404620" y="639687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8C5D26-9E5F-744E-905E-4542877E37D4}" type="slidenum">
              <a:rPr lang="en-US" sz="1400" smtClean="0"/>
              <a:t>‹#›</a:t>
            </a:fld>
            <a:r>
              <a:rPr lang="en-US" sz="1400" dirty="0"/>
              <a:t>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AF53-62BB-481C-A584-A6D54458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6" y="212150"/>
            <a:ext cx="8237348" cy="790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ECA45-FF46-47F4-8E30-BA32FE0C7B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4025" y="1207010"/>
            <a:ext cx="4117975" cy="4974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48956DD-9B19-47B1-B804-F23AEDFD83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95825" y="1207010"/>
            <a:ext cx="3994150" cy="497471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D1419C-5A80-4F4C-8B4C-72C54595D1F9}"/>
              </a:ext>
            </a:extLst>
          </p:cNvPr>
          <p:cNvCxnSpPr>
            <a:cxnSpLocks/>
          </p:cNvCxnSpPr>
          <p:nvPr userDrawn="1"/>
        </p:nvCxnSpPr>
        <p:spPr>
          <a:xfrm>
            <a:off x="404621" y="1095493"/>
            <a:ext cx="8285860" cy="0"/>
          </a:xfrm>
          <a:prstGeom prst="line">
            <a:avLst/>
          </a:prstGeom>
          <a:ln w="2540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15A0415-F97B-421E-B8C7-F0BE841813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163573" y="6274175"/>
            <a:ext cx="1138194" cy="4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6"/>
            <a:ext cx="8762287" cy="60113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7548608" cy="640080"/>
          </a:xfrm>
        </p:spPr>
        <p:txBody>
          <a:bodyPr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1" y="2560320"/>
            <a:ext cx="8411455" cy="37138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3pPr>
            <a:lvl4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4pPr>
            <a:lvl5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5EA87F-27FF-41F7-9539-7B56A3AB34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163573" y="6274175"/>
            <a:ext cx="1138194" cy="4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6F504A-AF0B-48B0-8033-2A2C397F89B6}"/>
              </a:ext>
            </a:extLst>
          </p:cNvPr>
          <p:cNvCxnSpPr>
            <a:cxnSpLocks/>
          </p:cNvCxnSpPr>
          <p:nvPr userDrawn="1"/>
        </p:nvCxnSpPr>
        <p:spPr>
          <a:xfrm>
            <a:off x="404621" y="1095493"/>
            <a:ext cx="8285860" cy="0"/>
          </a:xfrm>
          <a:prstGeom prst="line">
            <a:avLst/>
          </a:prstGeom>
          <a:ln w="2540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32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15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A84D-B8B0-C848-B563-C41EE67C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B7D71-E9D5-5A47-BB44-9B201B5B8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0ADEB-7D1E-8944-8490-D942980F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FA68-6976-4E47-848D-236B5ECC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51D6-FBF7-EA49-A48B-9932CEE2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4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962F-66E2-1944-88CC-23127157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0CCF-8901-B244-90F1-489CD8350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A67B-D329-D746-8BD4-66B05E8D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F12A6-5A5B-124F-965B-4C9DEC5D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E01C-22BA-FF4D-BA50-0CF825C5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7205" y="113880"/>
            <a:ext cx="8929589" cy="667827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3326" y="212151"/>
            <a:ext cx="823734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099117"/>
            <a:ext cx="8334756" cy="498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350047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5" r:id="rId4"/>
    <p:sldLayoutId id="2147483663" r:id="rId5"/>
    <p:sldLayoutId id="2147483664" r:id="rId6"/>
    <p:sldLayoutId id="2147483680" r:id="rId7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457200" indent="-4572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2600" kern="1200" dirty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1pPr>
      <a:lvl2pPr marL="342900" indent="-3429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2400" kern="1200" dirty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2pPr>
      <a:lvl3pPr marL="685800" indent="-3429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3pPr>
      <a:lvl4pPr marL="1028700" indent="-3429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2200" kern="1200" dirty="0" smtClean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4pPr>
      <a:lvl5pPr marL="1028700" indent="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3D905-24AC-414B-8B3A-BB2C28BD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EFF3A-F79C-354F-9552-FB3795DE8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E8AA8-1787-FC4A-8A38-04FB6C6C5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CB30-9DF4-174B-920E-8A54E082F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1711-8FB2-5F46-A418-0A8D0CB02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1701-6EDF-4905-ABC3-D3AD2D20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12" y="115842"/>
            <a:ext cx="8706678" cy="563061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Challenges in Visualization in Medical Applications</a:t>
            </a:r>
            <a:b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Sepehr (Sep) Sabeti – ITCS 4123/5123 – Visualization and Visual Communications</a:t>
            </a:r>
            <a:b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4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6F7F-7C2E-46B4-9D45-4154F381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Presenter – Christina </a:t>
            </a:r>
            <a:r>
              <a:rPr lang="en-US" dirty="0" err="1"/>
              <a:t>Gillmann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6DD5C-820D-42C4-85B9-C0CEF5807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Uncertainty</a:t>
            </a:r>
            <a:r>
              <a:rPr lang="en-US" dirty="0"/>
              <a:t> in Data: The captured data in medical field is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r>
              <a:rPr lang="en-US" dirty="0"/>
              <a:t> to a lot of </a:t>
            </a:r>
            <a:r>
              <a:rPr lang="en-US" dirty="0">
                <a:solidFill>
                  <a:srgbClr val="FF0000"/>
                </a:solidFill>
              </a:rPr>
              <a:t>uncertainty</a:t>
            </a:r>
            <a:r>
              <a:rPr lang="en-US" dirty="0"/>
              <a:t>, and is </a:t>
            </a:r>
            <a:r>
              <a:rPr lang="en-US" dirty="0">
                <a:solidFill>
                  <a:srgbClr val="FF0000"/>
                </a:solidFill>
              </a:rPr>
              <a:t>expensive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Multi-modal</a:t>
            </a:r>
            <a:r>
              <a:rPr lang="en-US" dirty="0"/>
              <a:t> data: The data in medical field is usually really </a:t>
            </a:r>
            <a:r>
              <a:rPr lang="en-US" dirty="0">
                <a:solidFill>
                  <a:srgbClr val="FF0000"/>
                </a:solidFill>
              </a:rPr>
              <a:t>big</a:t>
            </a:r>
            <a:r>
              <a:rPr lang="en-US" dirty="0"/>
              <a:t> and requires </a:t>
            </a:r>
            <a:r>
              <a:rPr lang="en-US" dirty="0">
                <a:solidFill>
                  <a:srgbClr val="FF0000"/>
                </a:solidFill>
              </a:rPr>
              <a:t>special and innovative models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Teaching</a:t>
            </a:r>
            <a:r>
              <a:rPr lang="en-US" dirty="0"/>
              <a:t> students: There is a </a:t>
            </a:r>
            <a:r>
              <a:rPr lang="en-US" dirty="0">
                <a:solidFill>
                  <a:srgbClr val="FF0000"/>
                </a:solidFill>
              </a:rPr>
              <a:t>growing</a:t>
            </a:r>
            <a:r>
              <a:rPr lang="en-US" dirty="0"/>
              <a:t> need for </a:t>
            </a:r>
            <a:r>
              <a:rPr lang="en-US" dirty="0">
                <a:solidFill>
                  <a:srgbClr val="FF0000"/>
                </a:solidFill>
              </a:rPr>
              <a:t>teaching</a:t>
            </a:r>
            <a:r>
              <a:rPr lang="en-US" dirty="0"/>
              <a:t> medical students by using technologies </a:t>
            </a:r>
            <a:r>
              <a:rPr lang="en-US" dirty="0">
                <a:solidFill>
                  <a:srgbClr val="FF0000"/>
                </a:solidFill>
              </a:rPr>
              <a:t>like VR and AR </a:t>
            </a:r>
            <a:r>
              <a:rPr lang="en-US" dirty="0"/>
              <a:t>and using new visualization techniques.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2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2640B-1922-4D70-9E20-0093B7A7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20" y="210313"/>
            <a:ext cx="8285861" cy="746884"/>
          </a:xfrm>
        </p:spPr>
        <p:txBody>
          <a:bodyPr/>
          <a:lstStyle/>
          <a:p>
            <a:r>
              <a:rPr lang="en-US" dirty="0"/>
              <a:t>Second Presenter: Anna </a:t>
            </a:r>
            <a:r>
              <a:rPr lang="en-US" dirty="0" err="1"/>
              <a:t>Vilanova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98CD8-0FEC-47BE-86D1-E1F5985F9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lvl="2"/>
            <a:r>
              <a:rPr lang="en-US" dirty="0">
                <a:solidFill>
                  <a:schemeClr val="accent2"/>
                </a:solidFill>
              </a:rPr>
              <a:t>Available data</a:t>
            </a:r>
            <a:r>
              <a:rPr lang="en-US" dirty="0"/>
              <a:t>: Data is not </a:t>
            </a:r>
            <a:r>
              <a:rPr lang="en-US" dirty="0">
                <a:solidFill>
                  <a:srgbClr val="FF0000"/>
                </a:solidFill>
              </a:rPr>
              <a:t>readily</a:t>
            </a:r>
            <a:r>
              <a:rPr lang="en-US" dirty="0"/>
              <a:t> available to all </a:t>
            </a: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/>
              <a:t> use. Without knowing the data, we cannot have innovative visualization methods. 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Visual Analytics </a:t>
            </a:r>
            <a:r>
              <a:rPr lang="en-US" dirty="0"/>
              <a:t>to Cover for the </a:t>
            </a:r>
            <a:r>
              <a:rPr lang="en-US" dirty="0">
                <a:solidFill>
                  <a:schemeClr val="accent2"/>
                </a:solidFill>
              </a:rPr>
              <a:t>lack</a:t>
            </a:r>
            <a:r>
              <a:rPr lang="en-US" dirty="0"/>
              <a:t> of AI </a:t>
            </a:r>
            <a:r>
              <a:rPr lang="en-US" dirty="0">
                <a:solidFill>
                  <a:schemeClr val="accent2"/>
                </a:solidFill>
              </a:rPr>
              <a:t>Interpretability</a:t>
            </a:r>
            <a:r>
              <a:rPr lang="en-US" dirty="0"/>
              <a:t>: </a:t>
            </a:r>
          </a:p>
          <a:p>
            <a:pPr marL="342900" lvl="2" indent="0">
              <a:buNone/>
            </a:pPr>
            <a:r>
              <a:rPr lang="en-US" dirty="0"/>
              <a:t>AI is being heavily used in medical applications, ranging from Radiology to CT Scans. However, it is more of a </a:t>
            </a:r>
            <a:r>
              <a:rPr lang="en-US" dirty="0">
                <a:solidFill>
                  <a:srgbClr val="FF0000"/>
                </a:solidFill>
              </a:rPr>
              <a:t>black box</a:t>
            </a:r>
            <a:r>
              <a:rPr lang="en-US" dirty="0"/>
              <a:t>. In medical science, it is </a:t>
            </a:r>
            <a:r>
              <a:rPr lang="en-US" dirty="0">
                <a:solidFill>
                  <a:srgbClr val="FF0000"/>
                </a:solidFill>
              </a:rPr>
              <a:t>important</a:t>
            </a:r>
            <a:r>
              <a:rPr lang="en-US" dirty="0"/>
              <a:t> to be </a:t>
            </a:r>
            <a:r>
              <a:rPr lang="en-US" dirty="0">
                <a:solidFill>
                  <a:srgbClr val="FF0000"/>
                </a:solidFill>
              </a:rPr>
              <a:t>interpretable</a:t>
            </a:r>
            <a:r>
              <a:rPr lang="en-US" dirty="0"/>
              <a:t> so that we can </a:t>
            </a:r>
            <a:r>
              <a:rPr lang="en-US" dirty="0">
                <a:solidFill>
                  <a:srgbClr val="FF0000"/>
                </a:solidFill>
              </a:rPr>
              <a:t>diagnose</a:t>
            </a:r>
            <a:r>
              <a:rPr lang="en-US" dirty="0"/>
              <a:t>. Therefore, visual analytics can be of great help here.</a:t>
            </a:r>
          </a:p>
          <a:p>
            <a:pPr lvl="2"/>
            <a:r>
              <a:rPr lang="en-US" dirty="0"/>
              <a:t>Visual Analytics to </a:t>
            </a:r>
            <a:r>
              <a:rPr lang="en-US" dirty="0">
                <a:solidFill>
                  <a:schemeClr val="accent2"/>
                </a:solidFill>
              </a:rPr>
              <a:t>Alleviate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Trust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Issues</a:t>
            </a:r>
            <a:r>
              <a:rPr lang="en-US" dirty="0"/>
              <a:t> in AI: Using different </a:t>
            </a:r>
            <a:r>
              <a:rPr lang="en-US" dirty="0">
                <a:solidFill>
                  <a:srgbClr val="FF0000"/>
                </a:solidFill>
              </a:rPr>
              <a:t>visual platforms</a:t>
            </a:r>
            <a:r>
              <a:rPr lang="en-US" dirty="0"/>
              <a:t> to better </a:t>
            </a:r>
            <a:r>
              <a:rPr lang="en-US" dirty="0">
                <a:solidFill>
                  <a:srgbClr val="FF0000"/>
                </a:solidFill>
              </a:rPr>
              <a:t>define, understand</a:t>
            </a:r>
            <a:r>
              <a:rPr lang="en-US" dirty="0"/>
              <a:t> and solve trust issues in AI</a:t>
            </a:r>
          </a:p>
        </p:txBody>
      </p:sp>
    </p:spTree>
    <p:extLst>
      <p:ext uri="{BB962C8B-B14F-4D97-AF65-F5344CB8AC3E}">
        <p14:creationId xmlns:p14="http://schemas.microsoft.com/office/powerpoint/2010/main" val="325481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5D2-8E17-43C3-B75B-C9C4CBFE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Presenter: Bernhard </a:t>
            </a:r>
            <a:r>
              <a:rPr lang="en-US" dirty="0" err="1"/>
              <a:t>Preim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F6DA1-3F18-4786-9298-79206200F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VR in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Medical Science</a:t>
            </a:r>
            <a:r>
              <a:rPr lang="en-US" sz="2400" dirty="0"/>
              <a:t>: it could be useful in </a:t>
            </a:r>
            <a:r>
              <a:rPr lang="en-US" sz="2400" dirty="0">
                <a:solidFill>
                  <a:srgbClr val="FF0000"/>
                </a:solidFill>
              </a:rPr>
              <a:t>teaching</a:t>
            </a:r>
            <a:r>
              <a:rPr lang="en-US" sz="2400" dirty="0"/>
              <a:t>, new </a:t>
            </a:r>
            <a:r>
              <a:rPr lang="en-US" sz="2400" dirty="0">
                <a:solidFill>
                  <a:srgbClr val="FF0000"/>
                </a:solidFill>
              </a:rPr>
              <a:t>experiences</a:t>
            </a:r>
            <a:r>
              <a:rPr lang="en-US" sz="2400" dirty="0"/>
              <a:t>, new </a:t>
            </a:r>
            <a:r>
              <a:rPr lang="en-US" sz="2400" dirty="0">
                <a:solidFill>
                  <a:srgbClr val="FF0000"/>
                </a:solidFill>
              </a:rPr>
              <a:t>training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FF0000"/>
                </a:solidFill>
              </a:rPr>
              <a:t>surgeries</a:t>
            </a:r>
            <a:r>
              <a:rPr lang="en-US" sz="2400" dirty="0"/>
              <a:t> and other </a:t>
            </a:r>
            <a:r>
              <a:rPr lang="en-US" sz="2400" dirty="0">
                <a:solidFill>
                  <a:srgbClr val="FF0000"/>
                </a:solidFill>
              </a:rPr>
              <a:t>operations</a:t>
            </a:r>
            <a:r>
              <a:rPr lang="en-US" sz="2400" dirty="0"/>
              <a:t>. However, it needs more investigation.</a:t>
            </a:r>
          </a:p>
          <a:p>
            <a:r>
              <a:rPr lang="en-US" sz="2400" dirty="0"/>
              <a:t>Better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Rendering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Capability</a:t>
            </a:r>
            <a:r>
              <a:rPr lang="en-US" sz="2400" dirty="0"/>
              <a:t>: Since training for operations are really </a:t>
            </a:r>
            <a:r>
              <a:rPr lang="en-US" sz="2400" dirty="0">
                <a:solidFill>
                  <a:srgbClr val="FF0000"/>
                </a:solidFill>
              </a:rPr>
              <a:t>sensitive</a:t>
            </a:r>
            <a:r>
              <a:rPr lang="en-US" sz="2400" dirty="0"/>
              <a:t>, we need </a:t>
            </a:r>
            <a:r>
              <a:rPr lang="en-US" sz="2400" dirty="0">
                <a:solidFill>
                  <a:srgbClr val="FF0000"/>
                </a:solidFill>
              </a:rPr>
              <a:t>better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rendering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equipment</a:t>
            </a:r>
            <a:r>
              <a:rPr lang="en-US" sz="2400" dirty="0"/>
              <a:t> capabilities for making the experience </a:t>
            </a:r>
            <a:r>
              <a:rPr lang="en-US" sz="2400" dirty="0">
                <a:solidFill>
                  <a:srgbClr val="FF0000"/>
                </a:solidFill>
              </a:rPr>
              <a:t>smoother</a:t>
            </a:r>
            <a:r>
              <a:rPr lang="en-US" sz="2400" dirty="0"/>
              <a:t>.</a:t>
            </a:r>
          </a:p>
          <a:p>
            <a:r>
              <a:rPr lang="en-US" sz="2400" dirty="0"/>
              <a:t>Better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Understanding</a:t>
            </a:r>
            <a:r>
              <a:rPr lang="en-US" sz="2400" dirty="0"/>
              <a:t> User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Needs</a:t>
            </a:r>
            <a:r>
              <a:rPr lang="en-US" sz="2400" dirty="0"/>
              <a:t>: It is a fairly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direction</a:t>
            </a:r>
            <a:r>
              <a:rPr lang="en-US" sz="2400" dirty="0"/>
              <a:t> and we need to know our users better in order to </a:t>
            </a:r>
            <a:r>
              <a:rPr lang="en-US" sz="2400" dirty="0">
                <a:solidFill>
                  <a:srgbClr val="FF0000"/>
                </a:solidFill>
              </a:rPr>
              <a:t>proceed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Combining</a:t>
            </a:r>
            <a:r>
              <a:rPr lang="en-US" sz="2400" dirty="0"/>
              <a:t> Medical Concepts with Visualization: one of the main questions is whether researchers can facilitate some medical concepts like endoscopy with new and more innovative visualization techniques. </a:t>
            </a:r>
          </a:p>
        </p:txBody>
      </p:sp>
    </p:spTree>
    <p:extLst>
      <p:ext uri="{BB962C8B-B14F-4D97-AF65-F5344CB8AC3E}">
        <p14:creationId xmlns:p14="http://schemas.microsoft.com/office/powerpoint/2010/main" val="33161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B828-4D49-4B5C-A61F-6403AD68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E7AD8-5F9B-4694-B227-A77B90E20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summarize, in my opinion, using visual analytics to facilitate and in fact better use AI in the medical science seems to be a really interesting and hot topic. In fact, this concept (i.e. co-designing visual analytics and AI) is a well-received concept in a lot of different disciplines. </a:t>
            </a:r>
          </a:p>
        </p:txBody>
      </p:sp>
    </p:spTree>
    <p:extLst>
      <p:ext uri="{BB962C8B-B14F-4D97-AF65-F5344CB8AC3E}">
        <p14:creationId xmlns:p14="http://schemas.microsoft.com/office/powerpoint/2010/main" val="142744540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ED6A94-6CEC-4690-B5D0-3E831BCC769C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PowerPoint(2)</Template>
  <TotalTime>0</TotalTime>
  <Words>387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Gill Sans MT</vt:lpstr>
      <vt:lpstr>Open Sans</vt:lpstr>
      <vt:lpstr>Segoe UI</vt:lpstr>
      <vt:lpstr>Wingdings</vt:lpstr>
      <vt:lpstr>WelcomeDoc</vt:lpstr>
      <vt:lpstr>Custom Design</vt:lpstr>
      <vt:lpstr>Challenges in Visualization in Medical Applications     Sepehr (Sep) Sabeti – ITCS 4123/5123 – Visualization and Visual Communications </vt:lpstr>
      <vt:lpstr>First Presenter – Christina Gillmann</vt:lpstr>
      <vt:lpstr>Second Presenter: Anna Vilanova</vt:lpstr>
      <vt:lpstr>Third Presenter: Bernhard Preim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2019-04-30T14:31:02Z</dcterms:created>
  <dcterms:modified xsi:type="dcterms:W3CDTF">2020-11-02T20:19:54Z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